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Roboto"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Roboto Slab"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7B53E1B-D612-45BE-B3C6-FED4D9D2252E}">
  <a:tblStyle styleId="{37B53E1B-D612-45BE-B3C6-FED4D9D225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1" d="100"/>
          <a:sy n="121" d="100"/>
        </p:scale>
        <p:origin x="678" y="-4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6382269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30d94082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30d94082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3fe7a547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3fe7a547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3fe7a547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3fe7a547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43fe7a547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43fe7a547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3fe7a547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3fe7a547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3fe7a547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3fe7a547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3fe7a547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3fe7a547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6f73a0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c6f73a0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30d94082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30d94082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3f89554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3f89554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30d94082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30d94082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46d30d8a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46d30d8a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3fe7a5470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3fe7a547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30d94082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30d94082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565650" y="863750"/>
            <a:ext cx="5976300" cy="20154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4700">
                <a:solidFill>
                  <a:schemeClr val="accent1"/>
                </a:solidFill>
                <a:latin typeface="Calibri"/>
                <a:ea typeface="Calibri"/>
                <a:cs typeface="Calibri"/>
                <a:sym typeface="Calibri"/>
              </a:rPr>
              <a:t>Why Advocacy and How the Heck Do You Do It?</a:t>
            </a:r>
            <a:endParaRPr sz="4700">
              <a:solidFill>
                <a:schemeClr val="accent1"/>
              </a:solidFill>
              <a:latin typeface="Calibri"/>
              <a:ea typeface="Calibri"/>
              <a:cs typeface="Calibri"/>
              <a:sym typeface="Calibri"/>
            </a:endParaRPr>
          </a:p>
        </p:txBody>
      </p:sp>
      <p:pic>
        <p:nvPicPr>
          <p:cNvPr id="64" name="Google Shape;64;p13" descr="CC logo transparant background.jpg"/>
          <p:cNvPicPr preferRelativeResize="0"/>
          <p:nvPr/>
        </p:nvPicPr>
        <p:blipFill>
          <a:blip r:embed="rId3">
            <a:alphaModFix/>
          </a:blip>
          <a:stretch>
            <a:fillRect/>
          </a:stretch>
        </p:blipFill>
        <p:spPr>
          <a:xfrm>
            <a:off x="3425425" y="2980375"/>
            <a:ext cx="2485429" cy="1457399"/>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Grassroots Organizing</a:t>
            </a:r>
            <a:endParaRPr sz="4800">
              <a:solidFill>
                <a:schemeClr val="accent5"/>
              </a:solidFill>
              <a:latin typeface="Calibri"/>
              <a:ea typeface="Calibri"/>
              <a:cs typeface="Calibri"/>
              <a:sym typeface="Calibri"/>
            </a:endParaRPr>
          </a:p>
        </p:txBody>
      </p:sp>
      <p:pic>
        <p:nvPicPr>
          <p:cNvPr id="170" name="Google Shape;170;p22"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pic>
        <p:nvPicPr>
          <p:cNvPr id="171" name="Google Shape;171;p22"/>
          <p:cNvPicPr preferRelativeResize="0"/>
          <p:nvPr/>
        </p:nvPicPr>
        <p:blipFill rotWithShape="1">
          <a:blip r:embed="rId4">
            <a:alphaModFix/>
          </a:blip>
          <a:srcRect l="53086" t="17244" b="19195"/>
          <a:stretch/>
        </p:blipFill>
        <p:spPr>
          <a:xfrm>
            <a:off x="974000" y="1030525"/>
            <a:ext cx="6686522" cy="37772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5"/>
        <p:cNvGrpSpPr/>
        <p:nvPr/>
      </p:nvGrpSpPr>
      <p:grpSpPr>
        <a:xfrm>
          <a:off x="0" y="0"/>
          <a:ext cx="0" cy="0"/>
          <a:chOff x="0" y="0"/>
          <a:chExt cx="0" cy="0"/>
        </a:xfrm>
      </p:grpSpPr>
      <p:sp>
        <p:nvSpPr>
          <p:cNvPr id="179" name="Google Shape;179;p23"/>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Public Education</a:t>
            </a:r>
            <a:endParaRPr sz="4800">
              <a:solidFill>
                <a:schemeClr val="accent5"/>
              </a:solidFill>
              <a:latin typeface="Calibri"/>
              <a:ea typeface="Calibri"/>
              <a:cs typeface="Calibri"/>
              <a:sym typeface="Calibri"/>
            </a:endParaRPr>
          </a:p>
        </p:txBody>
      </p:sp>
      <p:pic>
        <p:nvPicPr>
          <p:cNvPr id="180" name="Google Shape;180;p23"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sp>
        <p:nvSpPr>
          <p:cNvPr id="184" name="Google Shape;184;p23"/>
          <p:cNvSpPr txBox="1">
            <a:spLocks noGrp="1"/>
          </p:cNvSpPr>
          <p:nvPr>
            <p:ph type="title"/>
          </p:nvPr>
        </p:nvSpPr>
        <p:spPr>
          <a:xfrm>
            <a:off x="793400" y="1176450"/>
            <a:ext cx="7122600" cy="2781600"/>
          </a:xfrm>
          <a:prstGeom prst="rect">
            <a:avLst/>
          </a:prstGeom>
        </p:spPr>
        <p:txBody>
          <a:bodyPr spcFirstLastPara="1" wrap="square" lIns="91425" tIns="91425" rIns="91425" bIns="91425" anchor="t" anchorCtr="0">
            <a:noAutofit/>
          </a:bodyPr>
          <a:lstStyle/>
          <a:p>
            <a:pPr marL="457200" lvl="0" indent="-431800" algn="l" rtl="0">
              <a:spcBef>
                <a:spcPts val="0"/>
              </a:spcBef>
              <a:spcAft>
                <a:spcPts val="0"/>
              </a:spcAft>
              <a:buClr>
                <a:schemeClr val="accent4"/>
              </a:buClr>
              <a:buSzPts val="3200"/>
              <a:buChar char="●"/>
            </a:pPr>
            <a:r>
              <a:rPr lang="en" sz="3200">
                <a:solidFill>
                  <a:schemeClr val="accent4"/>
                </a:solidFill>
              </a:rPr>
              <a:t>Take advantage of earned media</a:t>
            </a:r>
            <a:endParaRPr sz="3200">
              <a:solidFill>
                <a:schemeClr val="accent4"/>
              </a:solidFill>
            </a:endParaRPr>
          </a:p>
          <a:p>
            <a:pPr marL="457200" lvl="0" indent="-431800" algn="l" rtl="0">
              <a:spcBef>
                <a:spcPts val="0"/>
              </a:spcBef>
              <a:spcAft>
                <a:spcPts val="0"/>
              </a:spcAft>
              <a:buClr>
                <a:schemeClr val="accent4"/>
              </a:buClr>
              <a:buSzPts val="3200"/>
              <a:buChar char="●"/>
            </a:pPr>
            <a:r>
              <a:rPr lang="en" sz="3200">
                <a:solidFill>
                  <a:schemeClr val="accent4"/>
                </a:solidFill>
              </a:rPr>
              <a:t>Purchase social media and online ads when possible</a:t>
            </a:r>
            <a:endParaRPr sz="3200">
              <a:solidFill>
                <a:schemeClr val="accent4"/>
              </a:solidFill>
            </a:endParaRPr>
          </a:p>
          <a:p>
            <a:pPr marL="457200" lvl="0" indent="-431800" algn="l" rtl="0">
              <a:spcBef>
                <a:spcPts val="0"/>
              </a:spcBef>
              <a:spcAft>
                <a:spcPts val="0"/>
              </a:spcAft>
              <a:buClr>
                <a:schemeClr val="accent4"/>
              </a:buClr>
              <a:buSzPts val="3200"/>
              <a:buChar char="●"/>
            </a:pPr>
            <a:r>
              <a:rPr lang="en" sz="3200">
                <a:solidFill>
                  <a:schemeClr val="accent4"/>
                </a:solidFill>
              </a:rPr>
              <a:t>Engage your stakeholders to be your ambassadors</a:t>
            </a:r>
            <a:endParaRPr sz="3200">
              <a:solidFill>
                <a:schemeClr val="accent4"/>
              </a:solidFill>
            </a:endParaRPr>
          </a:p>
        </p:txBody>
      </p:sp>
      <p:grpSp>
        <p:nvGrpSpPr>
          <p:cNvPr id="11" name="Google Shape;93;p16"/>
          <p:cNvGrpSpPr/>
          <p:nvPr/>
        </p:nvGrpSpPr>
        <p:grpSpPr>
          <a:xfrm>
            <a:off x="808750" y="102425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6705600" y="29644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842250" y="1149075"/>
            <a:ext cx="6839700" cy="27816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accent4"/>
              </a:buClr>
              <a:buSzPts val="3600"/>
              <a:buChar char="●"/>
            </a:pPr>
            <a:r>
              <a:rPr lang="en" sz="3600">
                <a:solidFill>
                  <a:schemeClr val="accent4"/>
                </a:solidFill>
              </a:rPr>
              <a:t>Suicide rates are up</a:t>
            </a:r>
            <a:endParaRPr sz="3600">
              <a:solidFill>
                <a:schemeClr val="accent4"/>
              </a:solidFill>
            </a:endParaRPr>
          </a:p>
          <a:p>
            <a:pPr marL="457200" lvl="0" indent="-457200" algn="l" rtl="0">
              <a:spcBef>
                <a:spcPts val="0"/>
              </a:spcBef>
              <a:spcAft>
                <a:spcPts val="0"/>
              </a:spcAft>
              <a:buClr>
                <a:schemeClr val="accent4"/>
              </a:buClr>
              <a:buSzPts val="3600"/>
              <a:buChar char="●"/>
            </a:pPr>
            <a:r>
              <a:rPr lang="en" sz="3600">
                <a:solidFill>
                  <a:schemeClr val="accent4"/>
                </a:solidFill>
              </a:rPr>
              <a:t>Political climate</a:t>
            </a:r>
            <a:endParaRPr sz="3600">
              <a:solidFill>
                <a:schemeClr val="accent4"/>
              </a:solidFill>
            </a:endParaRPr>
          </a:p>
          <a:p>
            <a:pPr marL="457200" lvl="0" indent="-457200" algn="l" rtl="0">
              <a:spcBef>
                <a:spcPts val="0"/>
              </a:spcBef>
              <a:spcAft>
                <a:spcPts val="0"/>
              </a:spcAft>
              <a:buClr>
                <a:schemeClr val="accent4"/>
              </a:buClr>
              <a:buSzPts val="3600"/>
              <a:buChar char="●"/>
            </a:pPr>
            <a:r>
              <a:rPr lang="en" sz="3600">
                <a:solidFill>
                  <a:schemeClr val="accent4"/>
                </a:solidFill>
              </a:rPr>
              <a:t>Pop culture</a:t>
            </a:r>
            <a:endParaRPr sz="3600">
              <a:solidFill>
                <a:schemeClr val="accent4"/>
              </a:solidFill>
            </a:endParaRPr>
          </a:p>
          <a:p>
            <a:pPr marL="457200" lvl="0" indent="-457200" algn="l" rtl="0">
              <a:spcBef>
                <a:spcPts val="0"/>
              </a:spcBef>
              <a:spcAft>
                <a:spcPts val="0"/>
              </a:spcAft>
              <a:buClr>
                <a:schemeClr val="accent4"/>
              </a:buClr>
              <a:buSzPts val="3600"/>
              <a:buChar char="●"/>
            </a:pPr>
            <a:r>
              <a:rPr lang="en" sz="3600">
                <a:solidFill>
                  <a:schemeClr val="accent4"/>
                </a:solidFill>
              </a:rPr>
              <a:t>$$$ is there!</a:t>
            </a:r>
            <a:endParaRPr sz="3600">
              <a:solidFill>
                <a:schemeClr val="accent4"/>
              </a:solidFill>
            </a:endParaRPr>
          </a:p>
          <a:p>
            <a:pPr marL="457200" lvl="0" indent="-457200" algn="l" rtl="0">
              <a:spcBef>
                <a:spcPts val="0"/>
              </a:spcBef>
              <a:spcAft>
                <a:spcPts val="0"/>
              </a:spcAft>
              <a:buClr>
                <a:schemeClr val="accent4"/>
              </a:buClr>
              <a:buSzPts val="3600"/>
              <a:buChar char="●"/>
            </a:pPr>
            <a:r>
              <a:rPr lang="en" sz="3600">
                <a:solidFill>
                  <a:schemeClr val="accent4"/>
                </a:solidFill>
              </a:rPr>
              <a:t>YOU are our best advocate!</a:t>
            </a:r>
            <a:endParaRPr sz="3600">
              <a:solidFill>
                <a:schemeClr val="accent4"/>
              </a:solidFill>
            </a:endParaRPr>
          </a:p>
        </p:txBody>
      </p:sp>
      <p:sp>
        <p:nvSpPr>
          <p:cNvPr id="190" name="Google Shape;190;p24"/>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Why is Advocacy important?</a:t>
            </a:r>
            <a:endParaRPr sz="4800">
              <a:solidFill>
                <a:schemeClr val="accent5"/>
              </a:solidFill>
              <a:latin typeface="Calibri"/>
              <a:ea typeface="Calibri"/>
              <a:cs typeface="Calibri"/>
              <a:sym typeface="Calibri"/>
            </a:endParaRPr>
          </a:p>
        </p:txBody>
      </p:sp>
      <p:pic>
        <p:nvPicPr>
          <p:cNvPr id="197" name="Google Shape;197;p24"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grpSp>
        <p:nvGrpSpPr>
          <p:cNvPr id="11" name="Google Shape;93;p16"/>
          <p:cNvGrpSpPr/>
          <p:nvPr/>
        </p:nvGrpSpPr>
        <p:grpSpPr>
          <a:xfrm>
            <a:off x="533400" y="102425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6629401" y="31168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1"/>
        <p:cNvGrpSpPr/>
        <p:nvPr/>
      </p:nvGrpSpPr>
      <p:grpSpPr>
        <a:xfrm>
          <a:off x="0" y="0"/>
          <a:ext cx="0" cy="0"/>
          <a:chOff x="0" y="0"/>
          <a:chExt cx="0" cy="0"/>
        </a:xfrm>
      </p:grpSpPr>
      <p:sp>
        <p:nvSpPr>
          <p:cNvPr id="202" name="Google Shape;202;p25"/>
          <p:cNvSpPr txBox="1">
            <a:spLocks noGrp="1"/>
          </p:cNvSpPr>
          <p:nvPr>
            <p:ph type="title"/>
          </p:nvPr>
        </p:nvSpPr>
        <p:spPr>
          <a:xfrm>
            <a:off x="1086525" y="1408375"/>
            <a:ext cx="6479100" cy="2252700"/>
          </a:xfrm>
          <a:prstGeom prst="rect">
            <a:avLst/>
          </a:prstGeom>
        </p:spPr>
        <p:txBody>
          <a:bodyPr spcFirstLastPara="1" wrap="square" lIns="91425" tIns="91425" rIns="91425" bIns="91425" anchor="t" anchorCtr="0">
            <a:noAutofit/>
          </a:bodyPr>
          <a:lstStyle/>
          <a:p>
            <a:pPr marL="457200" lvl="0" indent="-482600" algn="l" rtl="0">
              <a:spcBef>
                <a:spcPts val="0"/>
              </a:spcBef>
              <a:spcAft>
                <a:spcPts val="0"/>
              </a:spcAft>
              <a:buClr>
                <a:schemeClr val="accent4"/>
              </a:buClr>
              <a:buSzPts val="4000"/>
              <a:buChar char="●"/>
            </a:pPr>
            <a:r>
              <a:rPr lang="en" sz="4000">
                <a:solidFill>
                  <a:schemeClr val="accent4"/>
                </a:solidFill>
              </a:rPr>
              <a:t>Engage your board</a:t>
            </a:r>
            <a:endParaRPr sz="4000">
              <a:solidFill>
                <a:schemeClr val="accent4"/>
              </a:solidFill>
            </a:endParaRPr>
          </a:p>
          <a:p>
            <a:pPr marL="457200" lvl="0" indent="-482600" algn="l" rtl="0">
              <a:spcBef>
                <a:spcPts val="0"/>
              </a:spcBef>
              <a:spcAft>
                <a:spcPts val="0"/>
              </a:spcAft>
              <a:buClr>
                <a:schemeClr val="accent4"/>
              </a:buClr>
              <a:buSzPts val="4000"/>
              <a:buChar char="●"/>
            </a:pPr>
            <a:r>
              <a:rPr lang="en" sz="4000">
                <a:solidFill>
                  <a:schemeClr val="accent4"/>
                </a:solidFill>
              </a:rPr>
              <a:t>Decide on your issues</a:t>
            </a:r>
            <a:endParaRPr sz="4000">
              <a:solidFill>
                <a:schemeClr val="accent4"/>
              </a:solidFill>
            </a:endParaRPr>
          </a:p>
          <a:p>
            <a:pPr marL="457200" lvl="0" indent="-482600" algn="l" rtl="0">
              <a:spcBef>
                <a:spcPts val="0"/>
              </a:spcBef>
              <a:spcAft>
                <a:spcPts val="0"/>
              </a:spcAft>
              <a:buClr>
                <a:schemeClr val="accent4"/>
              </a:buClr>
              <a:buSzPts val="4000"/>
              <a:buChar char="●"/>
            </a:pPr>
            <a:r>
              <a:rPr lang="en" sz="4000">
                <a:solidFill>
                  <a:schemeClr val="accent4"/>
                </a:solidFill>
              </a:rPr>
              <a:t>Develop your talking points</a:t>
            </a:r>
            <a:endParaRPr sz="4000">
              <a:solidFill>
                <a:schemeClr val="accent4"/>
              </a:solidFill>
            </a:endParaRPr>
          </a:p>
        </p:txBody>
      </p:sp>
      <p:sp>
        <p:nvSpPr>
          <p:cNvPr id="203" name="Google Shape;203;p25"/>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How do you get started?</a:t>
            </a:r>
            <a:endParaRPr sz="4800">
              <a:solidFill>
                <a:schemeClr val="accent5"/>
              </a:solidFill>
              <a:latin typeface="Calibri"/>
              <a:ea typeface="Calibri"/>
              <a:cs typeface="Calibri"/>
              <a:sym typeface="Calibri"/>
            </a:endParaRPr>
          </a:p>
        </p:txBody>
      </p:sp>
      <p:pic>
        <p:nvPicPr>
          <p:cNvPr id="210" name="Google Shape;210;p25"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grpSp>
        <p:nvGrpSpPr>
          <p:cNvPr id="11" name="Google Shape;93;p16"/>
          <p:cNvGrpSpPr/>
          <p:nvPr/>
        </p:nvGrpSpPr>
        <p:grpSpPr>
          <a:xfrm>
            <a:off x="808750" y="102425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6248401" y="29644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4"/>
        <p:cNvGrpSpPr/>
        <p:nvPr/>
      </p:nvGrpSpPr>
      <p:grpSpPr>
        <a:xfrm>
          <a:off x="0" y="0"/>
          <a:ext cx="0" cy="0"/>
          <a:chOff x="0" y="0"/>
          <a:chExt cx="0" cy="0"/>
        </a:xfrm>
      </p:grpSpPr>
      <p:sp>
        <p:nvSpPr>
          <p:cNvPr id="215" name="Google Shape;215;p26"/>
          <p:cNvSpPr txBox="1">
            <a:spLocks noGrp="1"/>
          </p:cNvSpPr>
          <p:nvPr>
            <p:ph type="title"/>
          </p:nvPr>
        </p:nvSpPr>
        <p:spPr>
          <a:xfrm>
            <a:off x="611025" y="1076125"/>
            <a:ext cx="7377900" cy="30159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chemeClr val="accent4"/>
              </a:buClr>
              <a:buSzPts val="3000"/>
              <a:buChar char="●"/>
            </a:pPr>
            <a:r>
              <a:rPr lang="en" sz="3000">
                <a:solidFill>
                  <a:schemeClr val="accent4"/>
                </a:solidFill>
              </a:rPr>
              <a:t>You can do this!</a:t>
            </a:r>
            <a:endParaRPr sz="3000">
              <a:solidFill>
                <a:schemeClr val="accent4"/>
              </a:solidFill>
            </a:endParaRPr>
          </a:p>
          <a:p>
            <a:pPr marL="457200" lvl="0" indent="-419100" algn="l" rtl="0">
              <a:spcBef>
                <a:spcPts val="0"/>
              </a:spcBef>
              <a:spcAft>
                <a:spcPts val="0"/>
              </a:spcAft>
              <a:buClr>
                <a:schemeClr val="accent4"/>
              </a:buClr>
              <a:buSzPts val="3000"/>
              <a:buChar char="●"/>
            </a:pPr>
            <a:r>
              <a:rPr lang="en" sz="3000">
                <a:solidFill>
                  <a:schemeClr val="accent4"/>
                </a:solidFill>
              </a:rPr>
              <a:t>You don’t have to do it alone!</a:t>
            </a:r>
            <a:endParaRPr sz="3000">
              <a:solidFill>
                <a:schemeClr val="accent4"/>
              </a:solidFill>
            </a:endParaRPr>
          </a:p>
          <a:p>
            <a:pPr marL="457200" lvl="0" indent="-419100" algn="l" rtl="0">
              <a:spcBef>
                <a:spcPts val="0"/>
              </a:spcBef>
              <a:spcAft>
                <a:spcPts val="0"/>
              </a:spcAft>
              <a:buClr>
                <a:schemeClr val="accent4"/>
              </a:buClr>
              <a:buSzPts val="3000"/>
              <a:buChar char="●"/>
            </a:pPr>
            <a:r>
              <a:rPr lang="en" sz="3000">
                <a:solidFill>
                  <a:schemeClr val="accent4"/>
                </a:solidFill>
              </a:rPr>
              <a:t>You have the right to talk to your elected officials!</a:t>
            </a:r>
            <a:endParaRPr sz="3000">
              <a:solidFill>
                <a:schemeClr val="accent4"/>
              </a:solidFill>
            </a:endParaRPr>
          </a:p>
          <a:p>
            <a:pPr marL="457200" lvl="0" indent="-419100" algn="l" rtl="0">
              <a:spcBef>
                <a:spcPts val="0"/>
              </a:spcBef>
              <a:spcAft>
                <a:spcPts val="0"/>
              </a:spcAft>
              <a:buClr>
                <a:schemeClr val="accent4"/>
              </a:buClr>
              <a:buSzPts val="3000"/>
              <a:buChar char="●"/>
            </a:pPr>
            <a:r>
              <a:rPr lang="en" sz="3000">
                <a:solidFill>
                  <a:schemeClr val="accent4"/>
                </a:solidFill>
              </a:rPr>
              <a:t>There’s more than one way to be heard and affect change</a:t>
            </a:r>
            <a:endParaRPr sz="3000">
              <a:solidFill>
                <a:schemeClr val="accent4"/>
              </a:solidFill>
            </a:endParaRPr>
          </a:p>
        </p:txBody>
      </p:sp>
      <p:sp>
        <p:nvSpPr>
          <p:cNvPr id="216" name="Google Shape;216;p26"/>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Recap</a:t>
            </a:r>
            <a:endParaRPr sz="4800">
              <a:solidFill>
                <a:schemeClr val="accent5"/>
              </a:solidFill>
              <a:latin typeface="Calibri"/>
              <a:ea typeface="Calibri"/>
              <a:cs typeface="Calibri"/>
              <a:sym typeface="Calibri"/>
            </a:endParaRPr>
          </a:p>
        </p:txBody>
      </p:sp>
      <p:pic>
        <p:nvPicPr>
          <p:cNvPr id="223" name="Google Shape;223;p26"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grpSp>
        <p:nvGrpSpPr>
          <p:cNvPr id="11" name="Google Shape;93;p16"/>
          <p:cNvGrpSpPr/>
          <p:nvPr/>
        </p:nvGrpSpPr>
        <p:grpSpPr>
          <a:xfrm>
            <a:off x="457200" y="102425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6553201" y="30406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7"/>
        <p:cNvGrpSpPr/>
        <p:nvPr/>
      </p:nvGrpSpPr>
      <p:grpSpPr>
        <a:xfrm>
          <a:off x="0" y="0"/>
          <a:ext cx="0" cy="0"/>
          <a:chOff x="0" y="0"/>
          <a:chExt cx="0" cy="0"/>
        </a:xfrm>
      </p:grpSpPr>
      <p:sp>
        <p:nvSpPr>
          <p:cNvPr id="228" name="Google Shape;228;p27"/>
          <p:cNvSpPr txBox="1">
            <a:spLocks noGrp="1"/>
          </p:cNvSpPr>
          <p:nvPr>
            <p:ph type="ctrTitle"/>
          </p:nvPr>
        </p:nvSpPr>
        <p:spPr>
          <a:xfrm>
            <a:off x="1565650" y="863750"/>
            <a:ext cx="5976300" cy="2015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6000">
                <a:solidFill>
                  <a:schemeClr val="accent1"/>
                </a:solidFill>
                <a:latin typeface="Calibri"/>
                <a:ea typeface="Calibri"/>
                <a:cs typeface="Calibri"/>
                <a:sym typeface="Calibri"/>
              </a:rPr>
              <a:t>Questions?</a:t>
            </a:r>
            <a:endParaRPr sz="6000">
              <a:solidFill>
                <a:schemeClr val="accent1"/>
              </a:solidFill>
              <a:latin typeface="Calibri"/>
              <a:ea typeface="Calibri"/>
              <a:cs typeface="Calibri"/>
              <a:sym typeface="Calibri"/>
            </a:endParaRPr>
          </a:p>
        </p:txBody>
      </p:sp>
      <p:pic>
        <p:nvPicPr>
          <p:cNvPr id="229" name="Google Shape;229;p27" descr="CC logo transparant background.jpg"/>
          <p:cNvPicPr preferRelativeResize="0"/>
          <p:nvPr/>
        </p:nvPicPr>
        <p:blipFill>
          <a:blip r:embed="rId3">
            <a:alphaModFix/>
          </a:blip>
          <a:stretch>
            <a:fillRect/>
          </a:stretch>
        </p:blipFill>
        <p:spPr>
          <a:xfrm>
            <a:off x="3425425" y="2980375"/>
            <a:ext cx="2485429" cy="1457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
        <p:cNvGrpSpPr/>
        <p:nvPr/>
      </p:nvGrpSpPr>
      <p:grpSpPr>
        <a:xfrm>
          <a:off x="0" y="0"/>
          <a:ext cx="0" cy="0"/>
          <a:chOff x="0" y="0"/>
          <a:chExt cx="0" cy="0"/>
        </a:xfrm>
      </p:grpSpPr>
      <p:sp>
        <p:nvSpPr>
          <p:cNvPr id="234" name="Google Shape;234;p28"/>
          <p:cNvSpPr txBox="1">
            <a:spLocks noGrp="1"/>
          </p:cNvSpPr>
          <p:nvPr>
            <p:ph type="ctrTitle"/>
          </p:nvPr>
        </p:nvSpPr>
        <p:spPr>
          <a:xfrm>
            <a:off x="1565650" y="863750"/>
            <a:ext cx="5976300" cy="2015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400">
                <a:solidFill>
                  <a:schemeClr val="accent1"/>
                </a:solidFill>
                <a:latin typeface="Calibri"/>
                <a:ea typeface="Calibri"/>
                <a:cs typeface="Calibri"/>
                <a:sym typeface="Calibri"/>
              </a:rPr>
              <a:t>Contact me anytime!</a:t>
            </a:r>
            <a:endParaRPr sz="3400">
              <a:solidFill>
                <a:schemeClr val="accent1"/>
              </a:solidFill>
              <a:latin typeface="Calibri"/>
              <a:ea typeface="Calibri"/>
              <a:cs typeface="Calibri"/>
              <a:sym typeface="Calibri"/>
            </a:endParaRPr>
          </a:p>
          <a:p>
            <a:pPr marL="0" lvl="0" indent="0" algn="ctr" rtl="0">
              <a:lnSpc>
                <a:spcPct val="100000"/>
              </a:lnSpc>
              <a:spcBef>
                <a:spcPts val="0"/>
              </a:spcBef>
              <a:spcAft>
                <a:spcPts val="0"/>
              </a:spcAft>
              <a:buNone/>
            </a:pPr>
            <a:r>
              <a:rPr lang="en" sz="3400">
                <a:solidFill>
                  <a:schemeClr val="accent1"/>
                </a:solidFill>
                <a:latin typeface="Calibri"/>
                <a:ea typeface="Calibri"/>
                <a:cs typeface="Calibri"/>
                <a:sym typeface="Calibri"/>
              </a:rPr>
              <a:t>Sara Sedlacek</a:t>
            </a:r>
            <a:endParaRPr sz="3400">
              <a:solidFill>
                <a:schemeClr val="accent1"/>
              </a:solidFill>
              <a:latin typeface="Calibri"/>
              <a:ea typeface="Calibri"/>
              <a:cs typeface="Calibri"/>
              <a:sym typeface="Calibri"/>
            </a:endParaRPr>
          </a:p>
          <a:p>
            <a:pPr marL="0" lvl="0" indent="0" algn="ctr" rtl="0">
              <a:lnSpc>
                <a:spcPct val="100000"/>
              </a:lnSpc>
              <a:spcBef>
                <a:spcPts val="0"/>
              </a:spcBef>
              <a:spcAft>
                <a:spcPts val="0"/>
              </a:spcAft>
              <a:buNone/>
            </a:pPr>
            <a:r>
              <a:rPr lang="en" sz="3400">
                <a:solidFill>
                  <a:schemeClr val="accent1"/>
                </a:solidFill>
                <a:latin typeface="Calibri"/>
                <a:ea typeface="Calibri"/>
                <a:cs typeface="Calibri"/>
                <a:sym typeface="Calibri"/>
              </a:rPr>
              <a:t>sara.sedlacek@jccrisiscenter.org</a:t>
            </a:r>
            <a:endParaRPr sz="3400">
              <a:solidFill>
                <a:schemeClr val="accent1"/>
              </a:solidFill>
              <a:latin typeface="Calibri"/>
              <a:ea typeface="Calibri"/>
              <a:cs typeface="Calibri"/>
              <a:sym typeface="Calibri"/>
            </a:endParaRPr>
          </a:p>
        </p:txBody>
      </p:sp>
      <p:pic>
        <p:nvPicPr>
          <p:cNvPr id="235" name="Google Shape;235;p28" descr="CC logo transparant background.jpg"/>
          <p:cNvPicPr preferRelativeResize="0"/>
          <p:nvPr/>
        </p:nvPicPr>
        <p:blipFill>
          <a:blip r:embed="rId3">
            <a:alphaModFix/>
          </a:blip>
          <a:stretch>
            <a:fillRect/>
          </a:stretch>
        </p:blipFill>
        <p:spPr>
          <a:xfrm>
            <a:off x="3425425" y="2980375"/>
            <a:ext cx="2485429" cy="1457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solidFill>
                  <a:schemeClr val="accent5"/>
                </a:solidFill>
                <a:latin typeface="Calibri"/>
                <a:ea typeface="Calibri"/>
                <a:cs typeface="Calibri"/>
                <a:sym typeface="Calibri"/>
              </a:rPr>
              <a:t>Why are you here?</a:t>
            </a:r>
            <a:endParaRPr sz="4800" dirty="0">
              <a:solidFill>
                <a:schemeClr val="accent5"/>
              </a:solidFill>
              <a:latin typeface="Calibri"/>
              <a:ea typeface="Calibri"/>
              <a:cs typeface="Calibri"/>
              <a:sym typeface="Calibri"/>
            </a:endParaRPr>
          </a:p>
        </p:txBody>
      </p:sp>
      <p:sp>
        <p:nvSpPr>
          <p:cNvPr id="70" name="Google Shape;70;p14"/>
          <p:cNvSpPr txBox="1">
            <a:spLocks noGrp="1"/>
          </p:cNvSpPr>
          <p:nvPr>
            <p:ph type="body" idx="1"/>
          </p:nvPr>
        </p:nvSpPr>
        <p:spPr>
          <a:xfrm>
            <a:off x="387900" y="1566025"/>
            <a:ext cx="8368200" cy="26133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accent1"/>
              </a:buClr>
              <a:buSzPts val="3600"/>
              <a:buFont typeface="Calibri"/>
              <a:buChar char="●"/>
            </a:pPr>
            <a:r>
              <a:rPr lang="en" sz="3600" dirty="0">
                <a:solidFill>
                  <a:schemeClr val="accent1"/>
                </a:solidFill>
                <a:latin typeface="Calibri"/>
                <a:ea typeface="Calibri"/>
                <a:cs typeface="Calibri"/>
                <a:sym typeface="Calibri"/>
              </a:rPr>
              <a:t>IRS Rules - Don’t Freak Out!</a:t>
            </a:r>
            <a:endParaRPr sz="3600" dirty="0">
              <a:solidFill>
                <a:schemeClr val="accent1"/>
              </a:solidFill>
              <a:latin typeface="Calibri"/>
              <a:ea typeface="Calibri"/>
              <a:cs typeface="Calibri"/>
              <a:sym typeface="Calibri"/>
            </a:endParaRPr>
          </a:p>
          <a:p>
            <a:pPr marL="457200" lvl="0" indent="-457200" algn="l" rtl="0">
              <a:spcBef>
                <a:spcPts val="0"/>
              </a:spcBef>
              <a:spcAft>
                <a:spcPts val="0"/>
              </a:spcAft>
              <a:buClr>
                <a:schemeClr val="accent1"/>
              </a:buClr>
              <a:buSzPts val="3600"/>
              <a:buFont typeface="Calibri"/>
              <a:buChar char="●"/>
            </a:pPr>
            <a:r>
              <a:rPr lang="en" sz="3600" dirty="0">
                <a:solidFill>
                  <a:schemeClr val="accent1"/>
                </a:solidFill>
                <a:latin typeface="Calibri"/>
                <a:ea typeface="Calibri"/>
                <a:cs typeface="Calibri"/>
                <a:sym typeface="Calibri"/>
              </a:rPr>
              <a:t>Why Advocacy?</a:t>
            </a:r>
            <a:endParaRPr sz="3600" dirty="0">
              <a:solidFill>
                <a:schemeClr val="accent1"/>
              </a:solidFill>
              <a:latin typeface="Calibri"/>
              <a:ea typeface="Calibri"/>
              <a:cs typeface="Calibri"/>
              <a:sym typeface="Calibri"/>
            </a:endParaRPr>
          </a:p>
          <a:p>
            <a:pPr marL="457200" lvl="0" indent="-457200" algn="l" rtl="0">
              <a:spcBef>
                <a:spcPts val="0"/>
              </a:spcBef>
              <a:spcAft>
                <a:spcPts val="0"/>
              </a:spcAft>
              <a:buClr>
                <a:schemeClr val="accent1"/>
              </a:buClr>
              <a:buSzPts val="3600"/>
              <a:buFont typeface="Calibri"/>
              <a:buChar char="●"/>
            </a:pPr>
            <a:r>
              <a:rPr lang="en" sz="3600" dirty="0">
                <a:solidFill>
                  <a:schemeClr val="accent1"/>
                </a:solidFill>
                <a:latin typeface="Calibri"/>
                <a:ea typeface="Calibri"/>
                <a:cs typeface="Calibri"/>
                <a:sym typeface="Calibri"/>
              </a:rPr>
              <a:t>How do you even get started?</a:t>
            </a:r>
            <a:endParaRPr sz="3600" dirty="0">
              <a:solidFill>
                <a:schemeClr val="accent1"/>
              </a:solidFill>
              <a:latin typeface="Calibri"/>
              <a:ea typeface="Calibri"/>
              <a:cs typeface="Calibri"/>
              <a:sym typeface="Calibri"/>
            </a:endParaRPr>
          </a:p>
          <a:p>
            <a:pPr marL="457200" lvl="0" indent="-457200" algn="l" rtl="0">
              <a:spcBef>
                <a:spcPts val="0"/>
              </a:spcBef>
              <a:spcAft>
                <a:spcPts val="0"/>
              </a:spcAft>
              <a:buClr>
                <a:schemeClr val="accent1"/>
              </a:buClr>
              <a:buSzPts val="3600"/>
              <a:buFont typeface="Calibri"/>
              <a:buChar char="●"/>
            </a:pPr>
            <a:r>
              <a:rPr lang="en" sz="3600" dirty="0">
                <a:solidFill>
                  <a:schemeClr val="accent1"/>
                </a:solidFill>
                <a:latin typeface="Calibri"/>
                <a:ea typeface="Calibri"/>
                <a:cs typeface="Calibri"/>
                <a:sym typeface="Calibri"/>
              </a:rPr>
              <a:t>What is Advocacy? </a:t>
            </a:r>
            <a:endParaRPr sz="3600" dirty="0">
              <a:solidFill>
                <a:schemeClr val="accent1"/>
              </a:solidFill>
              <a:latin typeface="Calibri"/>
              <a:ea typeface="Calibri"/>
              <a:cs typeface="Calibri"/>
              <a:sym typeface="Calibri"/>
            </a:endParaRPr>
          </a:p>
          <a:p>
            <a:pPr marL="0" lvl="0" indent="0" algn="l" rtl="0">
              <a:spcBef>
                <a:spcPts val="1600"/>
              </a:spcBef>
              <a:spcAft>
                <a:spcPts val="0"/>
              </a:spcAft>
              <a:buNone/>
            </a:pPr>
            <a:endParaRPr sz="3600" dirty="0">
              <a:solidFill>
                <a:schemeClr val="accent1"/>
              </a:solidFill>
              <a:latin typeface="Calibri"/>
              <a:ea typeface="Calibri"/>
              <a:cs typeface="Calibri"/>
              <a:sym typeface="Calibri"/>
            </a:endParaRPr>
          </a:p>
        </p:txBody>
      </p:sp>
      <p:sp>
        <p:nvSpPr>
          <p:cNvPr id="71" name="Google Shape;71;p14"/>
          <p:cNvSpPr/>
          <p:nvPr/>
        </p:nvSpPr>
        <p:spPr>
          <a:xfrm>
            <a:off x="0" y="5094800"/>
            <a:ext cx="9144000" cy="6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4"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IRS Rules for Nonprofit Lobbying</a:t>
            </a:r>
            <a:endParaRPr sz="4800">
              <a:solidFill>
                <a:schemeClr val="accent5"/>
              </a:solidFill>
              <a:latin typeface="Calibri"/>
              <a:ea typeface="Calibri"/>
              <a:cs typeface="Calibri"/>
              <a:sym typeface="Calibri"/>
            </a:endParaRPr>
          </a:p>
        </p:txBody>
      </p:sp>
      <p:pic>
        <p:nvPicPr>
          <p:cNvPr id="78" name="Google Shape;78;p15"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graphicFrame>
        <p:nvGraphicFramePr>
          <p:cNvPr id="85" name="Google Shape;85;p15"/>
          <p:cNvGraphicFramePr/>
          <p:nvPr/>
        </p:nvGraphicFramePr>
        <p:xfrm>
          <a:off x="495300" y="1085850"/>
          <a:ext cx="7922975" cy="3047850"/>
        </p:xfrm>
        <a:graphic>
          <a:graphicData uri="http://schemas.openxmlformats.org/drawingml/2006/table">
            <a:tbl>
              <a:tblPr>
                <a:noFill/>
                <a:tableStyleId>{37B53E1B-D612-45BE-B3C6-FED4D9D2252E}</a:tableStyleId>
              </a:tblPr>
              <a:tblGrid>
                <a:gridCol w="2376650"/>
                <a:gridCol w="2376650"/>
                <a:gridCol w="3169675"/>
              </a:tblGrid>
              <a:tr h="381000">
                <a:tc>
                  <a:txBody>
                    <a:bodyPr/>
                    <a:lstStyle/>
                    <a:p>
                      <a:pPr marL="0" lvl="0" indent="0" algn="l" rtl="0">
                        <a:spcBef>
                          <a:spcPts val="0"/>
                        </a:spcBef>
                        <a:spcAft>
                          <a:spcPts val="0"/>
                        </a:spcAft>
                        <a:buNone/>
                      </a:pPr>
                      <a:r>
                        <a:rPr lang="en" b="1"/>
                        <a:t>Total Budget for Exempt Purpose Expenditures</a:t>
                      </a:r>
                      <a:endParaRPr b="1"/>
                    </a:p>
                  </a:txBody>
                  <a:tcPr marL="91425" marR="91425" marT="91425" marB="91425"/>
                </a:tc>
                <a:tc>
                  <a:txBody>
                    <a:bodyPr/>
                    <a:lstStyle/>
                    <a:p>
                      <a:pPr marL="0" lvl="0" indent="0" algn="l" rtl="0">
                        <a:spcBef>
                          <a:spcPts val="0"/>
                        </a:spcBef>
                        <a:spcAft>
                          <a:spcPts val="0"/>
                        </a:spcAft>
                        <a:buNone/>
                      </a:pPr>
                      <a:r>
                        <a:rPr lang="en" b="1"/>
                        <a:t>Total Lobbying Spending Limits</a:t>
                      </a:r>
                      <a:endParaRPr b="1"/>
                    </a:p>
                  </a:txBody>
                  <a:tcPr marL="91425" marR="91425" marT="91425" marB="91425"/>
                </a:tc>
                <a:tc>
                  <a:txBody>
                    <a:bodyPr/>
                    <a:lstStyle/>
                    <a:p>
                      <a:pPr marL="0" lvl="0" indent="0" algn="l" rtl="0">
                        <a:spcBef>
                          <a:spcPts val="0"/>
                        </a:spcBef>
                        <a:spcAft>
                          <a:spcPts val="0"/>
                        </a:spcAft>
                        <a:buNone/>
                      </a:pPr>
                      <a:r>
                        <a:rPr lang="en" b="1"/>
                        <a:t>Total Grassroots Spending Limits</a:t>
                      </a:r>
                      <a:endParaRPr b="1"/>
                    </a:p>
                  </a:txBody>
                  <a:tcPr marL="91425" marR="91425" marT="91425" marB="91425"/>
                </a:tc>
              </a:tr>
              <a:tr h="381000">
                <a:tc>
                  <a:txBody>
                    <a:bodyPr/>
                    <a:lstStyle/>
                    <a:p>
                      <a:pPr marL="0" lvl="0" indent="0" algn="l" rtl="0">
                        <a:spcBef>
                          <a:spcPts val="0"/>
                        </a:spcBef>
                        <a:spcAft>
                          <a:spcPts val="0"/>
                        </a:spcAft>
                        <a:buNone/>
                      </a:pPr>
                      <a:r>
                        <a:rPr lang="en" b="1"/>
                        <a:t>$500,000 or below</a:t>
                      </a:r>
                      <a:endParaRPr b="1"/>
                    </a:p>
                  </a:txBody>
                  <a:tcPr marL="91425" marR="91425" marT="91425" marB="91425"/>
                </a:tc>
                <a:tc>
                  <a:txBody>
                    <a:bodyPr/>
                    <a:lstStyle/>
                    <a:p>
                      <a:pPr marL="0" lvl="0" indent="0" algn="l" rtl="0">
                        <a:spcBef>
                          <a:spcPts val="0"/>
                        </a:spcBef>
                        <a:spcAft>
                          <a:spcPts val="0"/>
                        </a:spcAft>
                        <a:buNone/>
                      </a:pPr>
                      <a:r>
                        <a:rPr lang="en"/>
                        <a:t>20%</a:t>
                      </a:r>
                      <a:endParaRPr/>
                    </a:p>
                  </a:txBody>
                  <a:tcPr marL="91425" marR="91425" marT="91425" marB="91425"/>
                </a:tc>
                <a:tc>
                  <a:txBody>
                    <a:bodyPr/>
                    <a:lstStyle/>
                    <a:p>
                      <a:pPr marL="0" lvl="0" indent="0" algn="l" rtl="0">
                        <a:spcBef>
                          <a:spcPts val="0"/>
                        </a:spcBef>
                        <a:spcAft>
                          <a:spcPts val="0"/>
                        </a:spcAft>
                        <a:buNone/>
                      </a:pPr>
                      <a:r>
                        <a:rPr lang="en"/>
                        <a:t>5%</a:t>
                      </a:r>
                      <a:endParaRPr/>
                    </a:p>
                  </a:txBody>
                  <a:tcPr marL="91425" marR="91425" marT="91425" marB="91425"/>
                </a:tc>
              </a:tr>
              <a:tr h="381000">
                <a:tc>
                  <a:txBody>
                    <a:bodyPr/>
                    <a:lstStyle/>
                    <a:p>
                      <a:pPr marL="0" lvl="0" indent="0" algn="l" rtl="0">
                        <a:spcBef>
                          <a:spcPts val="0"/>
                        </a:spcBef>
                        <a:spcAft>
                          <a:spcPts val="0"/>
                        </a:spcAft>
                        <a:buNone/>
                      </a:pPr>
                      <a:r>
                        <a:rPr lang="en" b="1"/>
                        <a:t>$500,000 to $1 million</a:t>
                      </a:r>
                      <a:endParaRPr b="1"/>
                    </a:p>
                  </a:txBody>
                  <a:tcPr marL="91425" marR="91425" marT="91425" marB="91425"/>
                </a:tc>
                <a:tc>
                  <a:txBody>
                    <a:bodyPr/>
                    <a:lstStyle/>
                    <a:p>
                      <a:pPr marL="0" lvl="0" indent="0" algn="l" rtl="0">
                        <a:spcBef>
                          <a:spcPts val="0"/>
                        </a:spcBef>
                        <a:spcAft>
                          <a:spcPts val="0"/>
                        </a:spcAft>
                        <a:buNone/>
                      </a:pPr>
                      <a:r>
                        <a:rPr lang="en"/>
                        <a:t>$100,000 + 15% of the excess over $500,000</a:t>
                      </a:r>
                      <a:endParaRPr/>
                    </a:p>
                  </a:txBody>
                  <a:tcPr marL="91425" marR="91425" marT="91425" marB="91425"/>
                </a:tc>
                <a:tc>
                  <a:txBody>
                    <a:bodyPr/>
                    <a:lstStyle/>
                    <a:p>
                      <a:pPr marL="0" lvl="0" indent="0" algn="l" rtl="0">
                        <a:spcBef>
                          <a:spcPts val="0"/>
                        </a:spcBef>
                        <a:spcAft>
                          <a:spcPts val="0"/>
                        </a:spcAft>
                        <a:buNone/>
                      </a:pPr>
                      <a:r>
                        <a:rPr lang="en"/>
                        <a:t>$25,000 + 3.75% of excess over $500,000</a:t>
                      </a:r>
                      <a:endParaRPr/>
                    </a:p>
                  </a:txBody>
                  <a:tcPr marL="91425" marR="91425" marT="91425" marB="91425"/>
                </a:tc>
              </a:tr>
              <a:tr h="381000">
                <a:tc>
                  <a:txBody>
                    <a:bodyPr/>
                    <a:lstStyle/>
                    <a:p>
                      <a:pPr marL="0" lvl="0" indent="0" algn="l" rtl="0">
                        <a:spcBef>
                          <a:spcPts val="0"/>
                        </a:spcBef>
                        <a:spcAft>
                          <a:spcPts val="0"/>
                        </a:spcAft>
                        <a:buNone/>
                      </a:pPr>
                      <a:r>
                        <a:rPr lang="en" b="1"/>
                        <a:t>$1 million to $1.5 million</a:t>
                      </a:r>
                      <a:endParaRPr b="1"/>
                    </a:p>
                  </a:txBody>
                  <a:tcPr marL="91425" marR="91425" marT="91425" marB="91425"/>
                </a:tc>
                <a:tc>
                  <a:txBody>
                    <a:bodyPr/>
                    <a:lstStyle/>
                    <a:p>
                      <a:pPr marL="0" lvl="0" indent="0" algn="l" rtl="0">
                        <a:spcBef>
                          <a:spcPts val="0"/>
                        </a:spcBef>
                        <a:spcAft>
                          <a:spcPts val="0"/>
                        </a:spcAft>
                        <a:buNone/>
                      </a:pPr>
                      <a:r>
                        <a:rPr lang="en"/>
                        <a:t>$175,000 + 10% of the excess of exempt over $1 million</a:t>
                      </a:r>
                      <a:endParaRPr/>
                    </a:p>
                  </a:txBody>
                  <a:tcPr marL="91425" marR="91425" marT="91425" marB="91425"/>
                </a:tc>
                <a:tc>
                  <a:txBody>
                    <a:bodyPr/>
                    <a:lstStyle/>
                    <a:p>
                      <a:pPr marL="0" lvl="0" indent="0" algn="l" rtl="0">
                        <a:spcBef>
                          <a:spcPts val="0"/>
                        </a:spcBef>
                        <a:spcAft>
                          <a:spcPts val="0"/>
                        </a:spcAft>
                        <a:buNone/>
                      </a:pPr>
                      <a:r>
                        <a:rPr lang="en"/>
                        <a:t>$43,750 + 2.5% of excess over $1 million</a:t>
                      </a:r>
                      <a:endParaRPr/>
                    </a:p>
                  </a:txBody>
                  <a:tcPr marL="91425" marR="91425" marT="91425" marB="91425"/>
                </a:tc>
              </a:tr>
              <a:tr h="396200">
                <a:tc>
                  <a:txBody>
                    <a:bodyPr/>
                    <a:lstStyle/>
                    <a:p>
                      <a:pPr marL="0" lvl="0" indent="0" algn="l" rtl="0">
                        <a:spcBef>
                          <a:spcPts val="0"/>
                        </a:spcBef>
                        <a:spcAft>
                          <a:spcPts val="0"/>
                        </a:spcAft>
                        <a:buNone/>
                      </a:pPr>
                      <a:r>
                        <a:rPr lang="en" b="1"/>
                        <a:t>More than $1.5 million</a:t>
                      </a:r>
                      <a:endParaRPr b="1"/>
                    </a:p>
                  </a:txBody>
                  <a:tcPr marL="91425" marR="91425" marT="91425" marB="91425"/>
                </a:tc>
                <a:tc>
                  <a:txBody>
                    <a:bodyPr/>
                    <a:lstStyle/>
                    <a:p>
                      <a:pPr marL="0" lvl="0" indent="0" algn="l" rtl="0">
                        <a:spcBef>
                          <a:spcPts val="0"/>
                        </a:spcBef>
                        <a:spcAft>
                          <a:spcPts val="0"/>
                        </a:spcAft>
                        <a:buNone/>
                      </a:pPr>
                      <a:r>
                        <a:rPr lang="en"/>
                        <a:t>$225,000 + 5% of excess over $1.5 million*</a:t>
                      </a:r>
                      <a:endParaRPr/>
                    </a:p>
                  </a:txBody>
                  <a:tcPr marL="91425" marR="91425" marT="91425" marB="91425"/>
                </a:tc>
                <a:tc>
                  <a:txBody>
                    <a:bodyPr/>
                    <a:lstStyle/>
                    <a:p>
                      <a:pPr marL="0" lvl="0" indent="0" algn="l" rtl="0">
                        <a:spcBef>
                          <a:spcPts val="0"/>
                        </a:spcBef>
                        <a:spcAft>
                          <a:spcPts val="0"/>
                        </a:spcAft>
                        <a:buNone/>
                      </a:pPr>
                      <a:r>
                        <a:rPr lang="en"/>
                        <a:t>$56,250 + 1.25% of excess over $1.5 million</a:t>
                      </a:r>
                      <a:endParaRPr/>
                    </a:p>
                  </a:txBody>
                  <a:tcPr marL="91425" marR="91425" marT="91425" marB="91425"/>
                </a:tc>
              </a:tr>
            </a:tbl>
          </a:graphicData>
        </a:graphic>
      </p:graphicFrame>
      <p:sp>
        <p:nvSpPr>
          <p:cNvPr id="86" name="Google Shape;86;p15"/>
          <p:cNvSpPr txBox="1"/>
          <p:nvPr/>
        </p:nvSpPr>
        <p:spPr>
          <a:xfrm>
            <a:off x="592775" y="4155325"/>
            <a:ext cx="63201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 There is a total cap of $1 million</a:t>
            </a:r>
            <a:endParaRPr/>
          </a:p>
          <a:p>
            <a:pPr marL="0" lvl="0" indent="0" algn="l" rtl="0">
              <a:spcBef>
                <a:spcPts val="0"/>
              </a:spcBef>
              <a:spcAft>
                <a:spcPts val="0"/>
              </a:spcAft>
              <a:buNone/>
            </a:pPr>
            <a:r>
              <a:rPr lang="en"/>
              <a:t>Source: “ACT” by Bolder Advocacy (2018)</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1086525" y="1332175"/>
            <a:ext cx="6479100" cy="225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chemeClr val="accent4"/>
                </a:solidFill>
              </a:rPr>
              <a:t>Merriam Webster definition: The act or process of supporting a cause</a:t>
            </a:r>
            <a:endParaRPr sz="3600">
              <a:solidFill>
                <a:schemeClr val="accent4"/>
              </a:solidFill>
            </a:endParaRPr>
          </a:p>
        </p:txBody>
      </p:sp>
      <p:sp>
        <p:nvSpPr>
          <p:cNvPr id="92" name="Google Shape;92;p16"/>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What is Advocacy?</a:t>
            </a:r>
            <a:endParaRPr sz="4800">
              <a:solidFill>
                <a:schemeClr val="accent5"/>
              </a:solidFill>
              <a:latin typeface="Calibri"/>
              <a:ea typeface="Calibri"/>
              <a:cs typeface="Calibri"/>
              <a:sym typeface="Calibri"/>
            </a:endParaRPr>
          </a:p>
        </p:txBody>
      </p:sp>
      <p:grpSp>
        <p:nvGrpSpPr>
          <p:cNvPr id="93" name="Google Shape;93;p16"/>
          <p:cNvGrpSpPr/>
          <p:nvPr/>
        </p:nvGrpSpPr>
        <p:grpSpPr>
          <a:xfrm>
            <a:off x="808750" y="1024250"/>
            <a:ext cx="943850" cy="1131300"/>
            <a:chOff x="294200" y="575275"/>
            <a:chExt cx="943850" cy="1131300"/>
          </a:xfrm>
        </p:grpSpPr>
        <p:cxnSp>
          <p:nvCxnSpPr>
            <p:cNvPr id="94"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95"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96" name="Google Shape;96;p16"/>
          <p:cNvGrpSpPr/>
          <p:nvPr/>
        </p:nvGrpSpPr>
        <p:grpSpPr>
          <a:xfrm rot="10800000">
            <a:off x="6705600" y="2590800"/>
            <a:ext cx="1058875" cy="1131300"/>
            <a:chOff x="294200" y="575275"/>
            <a:chExt cx="1058875" cy="1131300"/>
          </a:xfrm>
        </p:grpSpPr>
        <p:cxnSp>
          <p:nvCxnSpPr>
            <p:cNvPr id="97"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98"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pic>
        <p:nvPicPr>
          <p:cNvPr id="99" name="Google Shape;99;p16"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1086525" y="1408375"/>
            <a:ext cx="6479100" cy="2252700"/>
          </a:xfrm>
          <a:prstGeom prst="rect">
            <a:avLst/>
          </a:prstGeom>
        </p:spPr>
        <p:txBody>
          <a:bodyPr spcFirstLastPara="1" wrap="square" lIns="91425" tIns="91425" rIns="91425" bIns="91425" anchor="t" anchorCtr="0">
            <a:noAutofit/>
          </a:bodyPr>
          <a:lstStyle/>
          <a:p>
            <a:pPr marL="457200" lvl="0" indent="-482600" algn="l" rtl="0">
              <a:spcBef>
                <a:spcPts val="0"/>
              </a:spcBef>
              <a:spcAft>
                <a:spcPts val="0"/>
              </a:spcAft>
              <a:buClr>
                <a:schemeClr val="accent4"/>
              </a:buClr>
              <a:buSzPts val="4000"/>
              <a:buChar char="●"/>
            </a:pPr>
            <a:r>
              <a:rPr lang="en" sz="4000">
                <a:solidFill>
                  <a:schemeClr val="accent4"/>
                </a:solidFill>
              </a:rPr>
              <a:t>Direct lobbying of electeds</a:t>
            </a:r>
            <a:endParaRPr sz="4000">
              <a:solidFill>
                <a:schemeClr val="accent4"/>
              </a:solidFill>
            </a:endParaRPr>
          </a:p>
          <a:p>
            <a:pPr marL="457200" lvl="0" indent="-482600" algn="l" rtl="0">
              <a:spcBef>
                <a:spcPts val="0"/>
              </a:spcBef>
              <a:spcAft>
                <a:spcPts val="0"/>
              </a:spcAft>
              <a:buClr>
                <a:schemeClr val="accent4"/>
              </a:buClr>
              <a:buSzPts val="4000"/>
              <a:buChar char="●"/>
            </a:pPr>
            <a:r>
              <a:rPr lang="en" sz="4000">
                <a:solidFill>
                  <a:schemeClr val="accent4"/>
                </a:solidFill>
              </a:rPr>
              <a:t>Grassroots organizing</a:t>
            </a:r>
            <a:endParaRPr sz="4000">
              <a:solidFill>
                <a:schemeClr val="accent4"/>
              </a:solidFill>
            </a:endParaRPr>
          </a:p>
          <a:p>
            <a:pPr marL="457200" lvl="0" indent="-482600" algn="l" rtl="0">
              <a:spcBef>
                <a:spcPts val="0"/>
              </a:spcBef>
              <a:spcAft>
                <a:spcPts val="0"/>
              </a:spcAft>
              <a:buClr>
                <a:schemeClr val="accent4"/>
              </a:buClr>
              <a:buSzPts val="4000"/>
              <a:buChar char="●"/>
            </a:pPr>
            <a:r>
              <a:rPr lang="en" sz="4000">
                <a:solidFill>
                  <a:schemeClr val="accent4"/>
                </a:solidFill>
              </a:rPr>
              <a:t>Public education</a:t>
            </a:r>
            <a:endParaRPr sz="4000">
              <a:solidFill>
                <a:schemeClr val="accent4"/>
              </a:solidFill>
            </a:endParaRPr>
          </a:p>
        </p:txBody>
      </p:sp>
      <p:sp>
        <p:nvSpPr>
          <p:cNvPr id="105" name="Google Shape;105;p17"/>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What is Advocacy?</a:t>
            </a:r>
            <a:endParaRPr sz="4800">
              <a:solidFill>
                <a:schemeClr val="accent5"/>
              </a:solidFill>
              <a:latin typeface="Calibri"/>
              <a:ea typeface="Calibri"/>
              <a:cs typeface="Calibri"/>
              <a:sym typeface="Calibri"/>
            </a:endParaRPr>
          </a:p>
        </p:txBody>
      </p:sp>
      <p:pic>
        <p:nvPicPr>
          <p:cNvPr id="112" name="Google Shape;112;p17"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grpSp>
        <p:nvGrpSpPr>
          <p:cNvPr id="11" name="Google Shape;96;p16"/>
          <p:cNvGrpSpPr/>
          <p:nvPr/>
        </p:nvGrpSpPr>
        <p:grpSpPr>
          <a:xfrm rot="10800000">
            <a:off x="6705600" y="2964450"/>
            <a:ext cx="1058875" cy="1131300"/>
            <a:chOff x="294200" y="575275"/>
            <a:chExt cx="1058875" cy="1131300"/>
          </a:xfrm>
        </p:grpSpPr>
        <p:cxnSp>
          <p:nvCxnSpPr>
            <p:cNvPr id="12"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3;p16"/>
          <p:cNvGrpSpPr/>
          <p:nvPr/>
        </p:nvGrpSpPr>
        <p:grpSpPr>
          <a:xfrm>
            <a:off x="808750" y="1024250"/>
            <a:ext cx="943850" cy="1131300"/>
            <a:chOff x="294200" y="575275"/>
            <a:chExt cx="943850" cy="1131300"/>
          </a:xfrm>
        </p:grpSpPr>
        <p:cxnSp>
          <p:nvCxnSpPr>
            <p:cNvPr id="15"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pic>
        <p:nvPicPr>
          <p:cNvPr id="117" name="Google Shape;117;p18" descr="CC logo transparant background.jpg"/>
          <p:cNvPicPr preferRelativeResize="0"/>
          <p:nvPr/>
        </p:nvPicPr>
        <p:blipFill>
          <a:blip r:embed="rId5">
            <a:alphaModFix/>
          </a:blip>
          <a:stretch>
            <a:fillRect/>
          </a:stretch>
        </p:blipFill>
        <p:spPr>
          <a:xfrm>
            <a:off x="7734850" y="4264850"/>
            <a:ext cx="1330202" cy="779999"/>
          </a:xfrm>
          <a:prstGeom prst="rect">
            <a:avLst/>
          </a:prstGeom>
          <a:noFill/>
          <a:ln>
            <a:noFill/>
          </a:ln>
        </p:spPr>
      </p:pic>
      <p:sp>
        <p:nvSpPr>
          <p:cNvPr id="119" name="Google Shape;119;p18"/>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Lobbying</a:t>
            </a:r>
            <a:endParaRPr sz="4800">
              <a:solidFill>
                <a:schemeClr val="accent5"/>
              </a:solidFill>
              <a:latin typeface="Calibri"/>
              <a:ea typeface="Calibri"/>
              <a:cs typeface="Calibri"/>
              <a:sym typeface="Calibri"/>
            </a:endParaRPr>
          </a:p>
        </p:txBody>
      </p:sp>
      <p:grpSp>
        <p:nvGrpSpPr>
          <p:cNvPr id="11" name="Google Shape;93;p16"/>
          <p:cNvGrpSpPr/>
          <p:nvPr/>
        </p:nvGrpSpPr>
        <p:grpSpPr>
          <a:xfrm>
            <a:off x="1160300" y="91230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6934200" y="30289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pic>
        <p:nvPicPr>
          <p:cNvPr id="5" name="Thank You For Smoking Classroom Scene.mp4">
            <a:hlinkClick r:id="" action="ppaction://media"/>
          </p:cNvPr>
          <p:cNvPicPr>
            <a:picLocks noChangeAspect="1"/>
          </p:cNvPicPr>
          <p:nvPr>
            <a:videoFile r:link="rId1"/>
            <p:extLst>
              <p:ext uri="{DAA4B4D4-6D71-4841-9C94-3DE7FCFB9230}">
                <p14:media xmlns:p14="http://schemas.microsoft.com/office/powerpoint/2010/main" r:embed="rId2">
                  <p14:trim st="34824.7968" end="1952.784"/>
                </p14:media>
              </p:ext>
            </p:extLst>
          </p:nvPr>
        </p:nvPicPr>
        <p:blipFill>
          <a:blip r:embed="rId6"/>
          <a:stretch>
            <a:fillRect/>
          </a:stretch>
        </p:blipFill>
        <p:spPr>
          <a:xfrm>
            <a:off x="1524000" y="1276350"/>
            <a:ext cx="6096000" cy="2590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931500" y="2014850"/>
            <a:ext cx="6874800" cy="189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4"/>
                </a:solidFill>
              </a:rPr>
              <a:t>A lobbyist is defined as “a person who takes part in an organized attempt to influence legislators”</a:t>
            </a:r>
            <a:r>
              <a:rPr lang="en" sz="4800">
                <a:solidFill>
                  <a:schemeClr val="accent4"/>
                </a:solidFill>
              </a:rPr>
              <a:t/>
            </a:r>
            <a:br>
              <a:rPr lang="en" sz="4800">
                <a:solidFill>
                  <a:schemeClr val="accent4"/>
                </a:solidFill>
              </a:rPr>
            </a:br>
            <a:endParaRPr sz="4800">
              <a:solidFill>
                <a:schemeClr val="accent4"/>
              </a:solidFill>
            </a:endParaRPr>
          </a:p>
        </p:txBody>
      </p:sp>
      <p:sp>
        <p:nvSpPr>
          <p:cNvPr id="131" name="Google Shape;131;p19"/>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Lobbying</a:t>
            </a:r>
            <a:endParaRPr sz="4800">
              <a:solidFill>
                <a:schemeClr val="accent5"/>
              </a:solidFill>
              <a:latin typeface="Calibri"/>
              <a:ea typeface="Calibri"/>
              <a:cs typeface="Calibri"/>
              <a:sym typeface="Calibri"/>
            </a:endParaRPr>
          </a:p>
        </p:txBody>
      </p:sp>
      <p:pic>
        <p:nvPicPr>
          <p:cNvPr id="138" name="Google Shape;138;p19"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grpSp>
        <p:nvGrpSpPr>
          <p:cNvPr id="11" name="Google Shape;93;p16"/>
          <p:cNvGrpSpPr/>
          <p:nvPr/>
        </p:nvGrpSpPr>
        <p:grpSpPr>
          <a:xfrm>
            <a:off x="808750" y="102425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6705600" y="29644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Lobbying</a:t>
            </a:r>
            <a:endParaRPr sz="4800">
              <a:solidFill>
                <a:schemeClr val="accent5"/>
              </a:solidFill>
              <a:latin typeface="Calibri"/>
              <a:ea typeface="Calibri"/>
              <a:cs typeface="Calibri"/>
              <a:sym typeface="Calibri"/>
            </a:endParaRPr>
          </a:p>
        </p:txBody>
      </p:sp>
      <p:pic>
        <p:nvPicPr>
          <p:cNvPr id="150" name="Google Shape;150;p20"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pic>
        <p:nvPicPr>
          <p:cNvPr id="151" name="Google Shape;151;p20"/>
          <p:cNvPicPr preferRelativeResize="0"/>
          <p:nvPr/>
        </p:nvPicPr>
        <p:blipFill>
          <a:blip r:embed="rId4">
            <a:alphaModFix/>
          </a:blip>
          <a:stretch>
            <a:fillRect/>
          </a:stretch>
        </p:blipFill>
        <p:spPr>
          <a:xfrm>
            <a:off x="2735100" y="607338"/>
            <a:ext cx="3095904" cy="3928827"/>
          </a:xfrm>
          <a:prstGeom prst="rect">
            <a:avLst/>
          </a:prstGeom>
          <a:noFill/>
          <a:ln>
            <a:noFill/>
          </a:ln>
        </p:spPr>
      </p:pic>
      <p:grpSp>
        <p:nvGrpSpPr>
          <p:cNvPr id="11" name="Google Shape;93;p16"/>
          <p:cNvGrpSpPr/>
          <p:nvPr/>
        </p:nvGrpSpPr>
        <p:grpSpPr>
          <a:xfrm>
            <a:off x="2789950" y="66675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4800601" y="34861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5"/>
        <p:cNvGrpSpPr/>
        <p:nvPr/>
      </p:nvGrpSpPr>
      <p:grpSpPr>
        <a:xfrm>
          <a:off x="0" y="0"/>
          <a:ext cx="0" cy="0"/>
          <a:chOff x="0" y="0"/>
          <a:chExt cx="0" cy="0"/>
        </a:xfrm>
      </p:grpSpPr>
      <p:sp>
        <p:nvSpPr>
          <p:cNvPr id="159" name="Google Shape;159;p21"/>
          <p:cNvSpPr txBox="1">
            <a:spLocks noGrp="1"/>
          </p:cNvSpPr>
          <p:nvPr>
            <p:ph type="title"/>
          </p:nvPr>
        </p:nvSpPr>
        <p:spPr>
          <a:xfrm>
            <a:off x="245300" y="223775"/>
            <a:ext cx="8368200" cy="6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latin typeface="Calibri"/>
                <a:ea typeface="Calibri"/>
                <a:cs typeface="Calibri"/>
                <a:sym typeface="Calibri"/>
              </a:rPr>
              <a:t>Grassroots Organizing</a:t>
            </a:r>
            <a:endParaRPr sz="4800">
              <a:solidFill>
                <a:schemeClr val="accent5"/>
              </a:solidFill>
              <a:latin typeface="Calibri"/>
              <a:ea typeface="Calibri"/>
              <a:cs typeface="Calibri"/>
              <a:sym typeface="Calibri"/>
            </a:endParaRPr>
          </a:p>
        </p:txBody>
      </p:sp>
      <p:pic>
        <p:nvPicPr>
          <p:cNvPr id="160" name="Google Shape;160;p21" descr="CC logo transparant background.jpg"/>
          <p:cNvPicPr preferRelativeResize="0"/>
          <p:nvPr/>
        </p:nvPicPr>
        <p:blipFill>
          <a:blip r:embed="rId3">
            <a:alphaModFix/>
          </a:blip>
          <a:stretch>
            <a:fillRect/>
          </a:stretch>
        </p:blipFill>
        <p:spPr>
          <a:xfrm>
            <a:off x="7734850" y="4264850"/>
            <a:ext cx="1330202" cy="779999"/>
          </a:xfrm>
          <a:prstGeom prst="rect">
            <a:avLst/>
          </a:prstGeom>
          <a:noFill/>
          <a:ln>
            <a:noFill/>
          </a:ln>
        </p:spPr>
      </p:pic>
      <p:pic>
        <p:nvPicPr>
          <p:cNvPr id="164" name="Google Shape;164;p21"/>
          <p:cNvPicPr preferRelativeResize="0"/>
          <p:nvPr/>
        </p:nvPicPr>
        <p:blipFill>
          <a:blip r:embed="rId4">
            <a:alphaModFix/>
          </a:blip>
          <a:stretch>
            <a:fillRect/>
          </a:stretch>
        </p:blipFill>
        <p:spPr>
          <a:xfrm>
            <a:off x="1909888" y="996675"/>
            <a:ext cx="5324225" cy="3583175"/>
          </a:xfrm>
          <a:prstGeom prst="rect">
            <a:avLst/>
          </a:prstGeom>
          <a:noFill/>
          <a:ln>
            <a:noFill/>
          </a:ln>
        </p:spPr>
      </p:pic>
      <p:grpSp>
        <p:nvGrpSpPr>
          <p:cNvPr id="11" name="Google Shape;93;p16"/>
          <p:cNvGrpSpPr/>
          <p:nvPr/>
        </p:nvGrpSpPr>
        <p:grpSpPr>
          <a:xfrm>
            <a:off x="1277501" y="895350"/>
            <a:ext cx="943850" cy="1131300"/>
            <a:chOff x="294200" y="575275"/>
            <a:chExt cx="943850" cy="1131300"/>
          </a:xfrm>
        </p:grpSpPr>
        <p:cxnSp>
          <p:nvCxnSpPr>
            <p:cNvPr id="12" name="Google Shape;94;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3" name="Google Shape;95;p16"/>
            <p:cNvCxnSpPr/>
            <p:nvPr/>
          </p:nvCxnSpPr>
          <p:spPr>
            <a:xfrm flipH="1">
              <a:off x="294200" y="592225"/>
              <a:ext cx="943850" cy="0"/>
            </a:xfrm>
            <a:prstGeom prst="straightConnector1">
              <a:avLst/>
            </a:prstGeom>
            <a:noFill/>
            <a:ln w="28575" cap="flat" cmpd="sng">
              <a:solidFill>
                <a:schemeClr val="accent5"/>
              </a:solidFill>
              <a:prstDash val="solid"/>
              <a:round/>
              <a:headEnd type="none" w="med" len="med"/>
              <a:tailEnd type="none" w="med" len="med"/>
            </a:ln>
          </p:spPr>
        </p:cxnSp>
      </p:grpSp>
      <p:grpSp>
        <p:nvGrpSpPr>
          <p:cNvPr id="14" name="Google Shape;96;p16"/>
          <p:cNvGrpSpPr/>
          <p:nvPr/>
        </p:nvGrpSpPr>
        <p:grpSpPr>
          <a:xfrm rot="10800000">
            <a:off x="6400801" y="3562350"/>
            <a:ext cx="1058875" cy="1131300"/>
            <a:chOff x="294200" y="575275"/>
            <a:chExt cx="1058875" cy="1131300"/>
          </a:xfrm>
        </p:grpSpPr>
        <p:cxnSp>
          <p:nvCxnSpPr>
            <p:cNvPr id="15" name="Google Shape;97;p16"/>
            <p:cNvCxnSpPr/>
            <p:nvPr/>
          </p:nvCxnSpPr>
          <p:spPr>
            <a:xfrm>
              <a:off x="294200" y="575275"/>
              <a:ext cx="0" cy="1131300"/>
            </a:xfrm>
            <a:prstGeom prst="straightConnector1">
              <a:avLst/>
            </a:prstGeom>
            <a:noFill/>
            <a:ln w="28575" cap="flat" cmpd="sng">
              <a:solidFill>
                <a:schemeClr val="accent5"/>
              </a:solidFill>
              <a:prstDash val="solid"/>
              <a:round/>
              <a:headEnd type="none" w="med" len="med"/>
              <a:tailEnd type="none" w="med" len="med"/>
            </a:ln>
          </p:spPr>
        </p:cxnSp>
        <p:cxnSp>
          <p:nvCxnSpPr>
            <p:cNvPr id="16" name="Google Shape;98;p16"/>
            <p:cNvCxnSpPr/>
            <p:nvPr/>
          </p:nvCxnSpPr>
          <p:spPr>
            <a:xfrm rot="10800000" flipH="1">
              <a:off x="294200" y="575275"/>
              <a:ext cx="1058875" cy="0"/>
            </a:xfrm>
            <a:prstGeom prst="straightConnector1">
              <a:avLst/>
            </a:prstGeom>
            <a:noFill/>
            <a:ln w="28575" cap="flat" cmpd="sng">
              <a:solidFill>
                <a:schemeClr val="accent5"/>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333</Words>
  <Application>Microsoft Office PowerPoint</Application>
  <PresentationFormat>On-screen Show (16:9)</PresentationFormat>
  <Paragraphs>59</Paragraphs>
  <Slides>16</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Roboto</vt:lpstr>
      <vt:lpstr>Calibri</vt:lpstr>
      <vt:lpstr>Roboto Slab</vt:lpstr>
      <vt:lpstr>Marina</vt:lpstr>
      <vt:lpstr>Why Advocacy and How the Heck Do You Do It?</vt:lpstr>
      <vt:lpstr>Why are you here?</vt:lpstr>
      <vt:lpstr>IRS Rules for Nonprofit Lobbying</vt:lpstr>
      <vt:lpstr>Merriam Webster definition: The act or process of supporting a cause</vt:lpstr>
      <vt:lpstr>Direct lobbying of electeds Grassroots organizing Public education</vt:lpstr>
      <vt:lpstr>Lobbying</vt:lpstr>
      <vt:lpstr>A lobbyist is defined as “a person who takes part in an organized attempt to influence legislators” </vt:lpstr>
      <vt:lpstr>Lobbying</vt:lpstr>
      <vt:lpstr>Grassroots Organizing</vt:lpstr>
      <vt:lpstr>Grassroots Organizing</vt:lpstr>
      <vt:lpstr>Public Education</vt:lpstr>
      <vt:lpstr>Suicide rates are up Political climate Pop culture $$$ is there! YOU are our best advocate!</vt:lpstr>
      <vt:lpstr>Engage your board Decide on your issues Develop your talking points</vt:lpstr>
      <vt:lpstr>You can do this! You don’t have to do it alone! You have the right to talk to your elected officials! There’s more than one way to be heard and affect change</vt:lpstr>
      <vt:lpstr>Questions?</vt:lpstr>
      <vt:lpstr>Contact me anytime! Sara Sedlacek sara.sedlacek@jccrisiscenter.org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Advocacy and How the Heck Do You Do It?</dc:title>
  <dc:creator>Sara Sedlacek</dc:creator>
  <cp:lastModifiedBy>Sara Sedlacek</cp:lastModifiedBy>
  <cp:revision>4</cp:revision>
  <dcterms:modified xsi:type="dcterms:W3CDTF">2018-10-16T16:45:59Z</dcterms:modified>
</cp:coreProperties>
</file>