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82" r:id="rId5"/>
    <p:sldId id="312" r:id="rId6"/>
    <p:sldId id="309" r:id="rId7"/>
    <p:sldId id="305" r:id="rId8"/>
    <p:sldId id="306" r:id="rId9"/>
    <p:sldId id="308" r:id="rId10"/>
    <p:sldId id="313" r:id="rId11"/>
    <p:sldId id="318" r:id="rId12"/>
    <p:sldId id="304" r:id="rId13"/>
    <p:sldId id="320" r:id="rId14"/>
    <p:sldId id="321" r:id="rId15"/>
    <p:sldId id="297" r:id="rId16"/>
    <p:sldId id="319" r:id="rId17"/>
    <p:sldId id="324" r:id="rId18"/>
    <p:sldId id="311" r:id="rId19"/>
    <p:sldId id="283" r:id="rId20"/>
    <p:sldId id="327" r:id="rId21"/>
    <p:sldId id="326" r:id="rId22"/>
    <p:sldId id="301" r:id="rId23"/>
    <p:sldId id="317" r:id="rId24"/>
    <p:sldId id="322" r:id="rId25"/>
    <p:sldId id="315" r:id="rId26"/>
    <p:sldId id="316" r:id="rId27"/>
    <p:sldId id="325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8941" autoAdjust="0"/>
  </p:normalViewPr>
  <p:slideViewPr>
    <p:cSldViewPr snapToGrid="0">
      <p:cViewPr varScale="1">
        <p:scale>
          <a:sx n="96" d="100"/>
          <a:sy n="96" d="100"/>
        </p:scale>
        <p:origin x="115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2018/10/12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2018/10/12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Focus on what matters: prioritize ruthlessly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“Deciding what not to do is as important</a:t>
            </a:r>
            <a:r>
              <a:rPr lang="en-US" baseline="0" dirty="0" smtClean="0"/>
              <a:t> as deciding what to do.” – Steve Jobs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“Innovation is saying no to a thousand things” – Steve Jobs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Upon his return to Apple in 1997 following a 30% drop in Apple sales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 reduced the number of products by 70%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Apple to produce only 4 products: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One Desktop (professionals and consumers)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One Portable Device (professionals and consumers)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Resulted in $309m profit in 1998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Jobs followed Leonardo da Vinci quote “Simplicity is the ultimate sophistication”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Jobs learned while working at Atari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Games needed no manual and could be easily understood in seconds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Star Trek Game instructions: “1. Insert Quarter. 2. Avoid Klingons.”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883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Story of 2-1-1 and </a:t>
            </a:r>
            <a:r>
              <a:rPr lang="en-US" dirty="0" err="1" smtClean="0"/>
              <a:t>FindHelp</a:t>
            </a:r>
            <a:r>
              <a:rPr lang="en-US" dirty="0" smtClean="0"/>
              <a:t> </a:t>
            </a:r>
            <a:r>
              <a:rPr lang="en-US" dirty="0" err="1" smtClean="0"/>
              <a:t>Phx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143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 started out my career, I never said I wanted to be a CEO of a crisis provider. I said I want to make a difference in the world.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7083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 recommendation:</a:t>
            </a:r>
          </a:p>
          <a:p>
            <a:r>
              <a:rPr lang="en-US" dirty="0" smtClean="0"/>
              <a:t>When Millennials</a:t>
            </a:r>
            <a:r>
              <a:rPr lang="en-US" baseline="0" dirty="0" smtClean="0"/>
              <a:t> Take Over</a:t>
            </a:r>
          </a:p>
          <a:p>
            <a:r>
              <a:rPr lang="en-US" baseline="0" dirty="0" smtClean="0"/>
              <a:t>Jamie </a:t>
            </a:r>
            <a:r>
              <a:rPr lang="en-US" baseline="0" dirty="0" err="1" smtClean="0"/>
              <a:t>Notter</a:t>
            </a:r>
            <a:r>
              <a:rPr lang="en-US" baseline="0" smtClean="0"/>
              <a:t> and Maddie Grant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898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r>
              <a:rPr lang="en-US" baseline="0" dirty="0" smtClean="0"/>
              <a:t> ever thought a computer could be beautiful and elegant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Jobs felt that a computer should be Friendly, in all aspects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762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Theoretical physicist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212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Know your lane (Mission,</a:t>
            </a:r>
            <a:r>
              <a:rPr lang="en-US" baseline="0" dirty="0" smtClean="0"/>
              <a:t> Vision &amp; Purpose)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Story of Tucson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CRN has three companies and five distinct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Purpose:</a:t>
            </a:r>
            <a:r>
              <a:rPr lang="en-US" baseline="0" dirty="0" smtClean="0"/>
              <a:t> Transforming lives by easily connecting Arizonans to vital community health and human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3362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crises are preventable</a:t>
            </a:r>
            <a:r>
              <a:rPr lang="en-US" baseline="0" dirty="0" smtClean="0"/>
              <a:t> through early engagement and early intervention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crisis represents an opportunity to identify which environmental and/or interpersonal stressors or conditions elevated the circumstances to a crisis or emergency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There is often a disconnect between routine, ongoing healthcare and emergency/crisis</a:t>
            </a:r>
            <a:r>
              <a:rPr lang="en-US" baseline="0" dirty="0" smtClean="0"/>
              <a:t> services.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When someone is not doing well, they rarely receive proper intervention before the circumstances reach a full blown crisis or emergency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Information and resources do not flow freely in real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CRN fills that gap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440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Highlight dashboards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55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 of 2-1-1 and </a:t>
            </a:r>
            <a:r>
              <a:rPr lang="en-US" dirty="0" err="1" smtClean="0"/>
              <a:t>FindHelp</a:t>
            </a:r>
            <a:r>
              <a:rPr lang="en-US" dirty="0" smtClean="0"/>
              <a:t> </a:t>
            </a:r>
            <a:r>
              <a:rPr lang="en-US" dirty="0" err="1" smtClean="0"/>
              <a:t>Phx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344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Starfish 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075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 YOUR WORKFORCE! – Gallup found only 3 out of 10 employees are engaged</a:t>
            </a:r>
            <a:r>
              <a:rPr lang="en-US" baseline="0" dirty="0" smtClean="0"/>
              <a:t> at work, and 2 out of 10 are so disengaged that they are actively and intentionally making their workplaces worse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702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008000"/>
            <a:ext cx="11339999" cy="488152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08000"/>
            <a:ext cx="5505225" cy="51689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5587800" cy="51689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8000"/>
            <a:ext cx="5599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=""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5912"/>
            <a:ext cx="5599800" cy="421375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55655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=""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5912"/>
            <a:ext cx="5565575" cy="421375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/>
            <a:r>
              <a:rPr lang="en-US" smtClean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51641"/>
            <a:ext cx="5472001" cy="5054346"/>
          </a:xfrm>
        </p:spPr>
        <p:txBody>
          <a:bodyPr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/>
            <a:r>
              <a:rPr lang="en-US" smtClean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7" y="651641"/>
            <a:ext cx="5472002" cy="50543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segue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512000"/>
            <a:ext cx="11339999" cy="437752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=""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anchor="t"/>
          <a:lstStyle>
            <a:lvl1pPr marL="0" indent="0">
              <a:buNone/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Text Placeholder 5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  <a:endParaRPr lang="en-ZA" dirty="0"/>
          </a:p>
        </p:txBody>
      </p:sp>
      <p:sp>
        <p:nvSpPr>
          <p:cNvPr id="20" name="Text Placeholder 6">
            <a:extLst>
              <a:ext uri="{FF2B5EF4-FFF2-40B4-BE49-F238E27FC236}">
                <a16:creationId xmlns=""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22" name="Text Placeholder 8">
            <a:extLst>
              <a:ext uri="{FF2B5EF4-FFF2-40B4-BE49-F238E27FC236}">
                <a16:creationId xmlns=""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ZA" sz="2000" b="1" spc="0" baseline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Contoso</a:t>
            </a:r>
            <a:r>
              <a:rPr lang="en-ZA" sz="2000" b="1" spc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2000" b="1" spc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1100" b="0" i="1" spc="6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image" Target="../media/image10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Black wood grain" title="Black wood grain">
            <a:extLst>
              <a:ext uri="{FF2B5EF4-FFF2-40B4-BE49-F238E27FC236}">
                <a16:creationId xmlns=""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Strategic Partnerships</a:t>
            </a:r>
            <a:endParaRPr lang="en-ZA" sz="2000" dirty="0">
              <a:latin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/>
          <a:lstStyle/>
          <a:p>
            <a:r>
              <a:rPr lang="en-ZA" dirty="0"/>
              <a:t>How to bring macro-level thought to </a:t>
            </a:r>
            <a:r>
              <a:rPr lang="en-ZA" dirty="0" smtClean="0"/>
              <a:t>     micro-level </a:t>
            </a:r>
            <a:r>
              <a:rPr lang="en-ZA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34"/>
          </p:nvPr>
        </p:nvPicPr>
        <p:blipFill>
          <a:blip r:embed="rId2"/>
          <a:stretch>
            <a:fillRect/>
          </a:stretch>
        </p:blipFill>
        <p:spPr>
          <a:xfrm>
            <a:off x="1091711" y="1812865"/>
            <a:ext cx="4857750" cy="34480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4" descr="Image result for perspecti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6"/>
          <a:stretch/>
        </p:blipFill>
        <p:spPr bwMode="auto">
          <a:xfrm>
            <a:off x="6430679" y="2349642"/>
            <a:ext cx="4762500" cy="237449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dirty="0" smtClean="0"/>
              <a:t>To be effective in business, you need to know who you’re selling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400" dirty="0" smtClean="0"/>
              <a:t>Put yourself in their shoes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Perspective – Get in the trenches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34"/>
          </p:nvPr>
        </p:nvSpPr>
        <p:spPr>
          <a:xfrm>
            <a:off x="1033670" y="1512000"/>
            <a:ext cx="10738328" cy="4377523"/>
          </a:xfrm>
        </p:spPr>
        <p:txBody>
          <a:bodyPr/>
          <a:lstStyle/>
          <a:p>
            <a:r>
              <a:rPr lang="en-US" sz="2000" dirty="0" smtClean="0"/>
              <a:t>Police – do a ride along</a:t>
            </a:r>
          </a:p>
          <a:p>
            <a:r>
              <a:rPr lang="en-US" sz="2000" dirty="0" smtClean="0"/>
              <a:t>Mobile Team – do a ride along</a:t>
            </a:r>
          </a:p>
          <a:p>
            <a:r>
              <a:rPr lang="en-US" sz="2000" dirty="0" smtClean="0"/>
              <a:t>Emergency Dept. or Crisis Stabilization Unit – spend a peak volume shift observing</a:t>
            </a:r>
          </a:p>
          <a:p>
            <a:r>
              <a:rPr lang="en-US" sz="2000" dirty="0" smtClean="0"/>
              <a:t>Callers – call your line anonymously</a:t>
            </a:r>
          </a:p>
          <a:p>
            <a:r>
              <a:rPr lang="en-US" sz="2000" dirty="0" smtClean="0"/>
              <a:t>Staff – spend time with each type of staff</a:t>
            </a:r>
          </a:p>
          <a:p>
            <a:pPr lvl="1"/>
            <a:r>
              <a:rPr lang="en-US" sz="1800" dirty="0" smtClean="0"/>
              <a:t>Call center staff</a:t>
            </a:r>
          </a:p>
          <a:p>
            <a:pPr lvl="1"/>
            <a:r>
              <a:rPr lang="en-US" sz="1800" dirty="0" smtClean="0"/>
              <a:t>Administrative staff</a:t>
            </a:r>
            <a:endParaRPr lang="en-US" sz="1800" dirty="0"/>
          </a:p>
          <a:p>
            <a:r>
              <a:rPr lang="en-US" sz="2000" dirty="0" smtClean="0"/>
              <a:t>Meet regularly with stakeholders</a:t>
            </a:r>
          </a:p>
          <a:p>
            <a:r>
              <a:rPr lang="en-US" sz="2000" dirty="0" smtClean="0"/>
              <a:t>Look at other industries</a:t>
            </a:r>
          </a:p>
          <a:p>
            <a:r>
              <a:rPr lang="en-US" sz="2000" dirty="0" smtClean="0"/>
              <a:t>Be transparent</a:t>
            </a:r>
          </a:p>
          <a:p>
            <a:pPr lvl="1"/>
            <a:r>
              <a:rPr lang="en-US" dirty="0" smtClean="0"/>
              <a:t>Share the successes and challenges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57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halk board texture with nothing written on it" title="Chalk board texture with nothing written on it">
            <a:extLst>
              <a:ext uri="{FF2B5EF4-FFF2-40B4-BE49-F238E27FC236}">
                <a16:creationId xmlns="" xmlns:a16="http://schemas.microsoft.com/office/drawing/2014/main" id="{7995DD33-258D-4E3B-8A80-CB864DD5F3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3. Ability to Adapt and be Flexible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1916" y="4046871"/>
            <a:ext cx="4769073" cy="1148583"/>
          </a:xfrm>
        </p:spPr>
        <p:txBody>
          <a:bodyPr/>
          <a:lstStyle/>
          <a:p>
            <a:r>
              <a:rPr lang="en-ZA" dirty="0" smtClean="0"/>
              <a:t>“Those who cannot change their minds, cannot change anything.”</a:t>
            </a:r>
          </a:p>
          <a:p>
            <a:r>
              <a:rPr lang="en-ZA" dirty="0" smtClean="0"/>
              <a:t>- Bernard Shaw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29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3" t="4254" r="28056"/>
          <a:stretch/>
        </p:blipFill>
        <p:spPr>
          <a:xfrm>
            <a:off x="5987120" y="457201"/>
            <a:ext cx="5595280" cy="5265931"/>
          </a:xfrm>
        </p:spPr>
      </p:pic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521855" y="457200"/>
            <a:ext cx="4840085" cy="5265931"/>
          </a:xfrm>
          <a:gradFill>
            <a:gsLst>
              <a:gs pos="83186">
                <a:schemeClr val="tx1"/>
              </a:gs>
              <a:gs pos="41593">
                <a:srgbClr val="202020"/>
              </a:gs>
              <a:gs pos="0">
                <a:schemeClr val="tx2"/>
              </a:gs>
            </a:gsLst>
          </a:gradFill>
        </p:spPr>
        <p:txBody>
          <a:bodyPr/>
          <a:lstStyle/>
          <a:p>
            <a:r>
              <a:rPr lang="en-US" sz="3000" dirty="0" smtClean="0">
                <a:latin typeface="+mn-lt"/>
              </a:rPr>
              <a:t>The bad news is robots can do your job now. The good news is we’re hiring robot repair technicians. The worse news is we’re working on robot-fixing robots – and we do not anticipate any further good news.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51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Ahead of the Curve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34"/>
          </p:nvPr>
        </p:nvSpPr>
        <p:spPr>
          <a:xfrm>
            <a:off x="735496" y="1512000"/>
            <a:ext cx="11036502" cy="43775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Billing Health Care for Services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Disaster/Tragedy Support System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Partnerships with Greater Crisis Continuum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Social Determinants of Health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Partnerships with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Responders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Partnership with Local 2-1-1 Programs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0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" b="475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825" y="4170218"/>
            <a:ext cx="5385600" cy="1593274"/>
          </a:xfrm>
        </p:spPr>
        <p:txBody>
          <a:bodyPr/>
          <a:lstStyle/>
          <a:p>
            <a:r>
              <a:rPr lang="en-ZA" dirty="0" smtClean="0"/>
              <a:t>Inspire with your Stories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31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polygon architecture" title="Abstract polygon architecture">
            <a:extLst>
              <a:ext uri="{FF2B5EF4-FFF2-40B4-BE49-F238E27FC236}">
                <a16:creationId xmlns="" xmlns:a16="http://schemas.microsoft.com/office/drawing/2014/main" id="{DA7943F9-B739-42DB-8439-2892A8140F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6771584" y="144000"/>
            <a:ext cx="5275131" cy="6048000"/>
          </a:xfrm>
        </p:spPr>
      </p:pic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9822" y="2438399"/>
            <a:ext cx="5472000" cy="3044400"/>
          </a:xfrm>
        </p:spPr>
        <p:txBody>
          <a:bodyPr/>
          <a:lstStyle/>
          <a:p>
            <a:pPr marL="0" indent="0">
              <a:buNone/>
            </a:pPr>
            <a:r>
              <a:rPr lang="en-ZA" sz="3200" dirty="0" smtClean="0"/>
              <a:t>Tips for gathering stories</a:t>
            </a:r>
            <a:endParaRPr lang="en-ZA" sz="3200" dirty="0"/>
          </a:p>
          <a:p>
            <a:r>
              <a:rPr lang="en-ZA" dirty="0" smtClean="0"/>
              <a:t>Website survey</a:t>
            </a:r>
          </a:p>
          <a:p>
            <a:r>
              <a:rPr lang="en-ZA" dirty="0" smtClean="0"/>
              <a:t>Satisfaction surveys</a:t>
            </a:r>
          </a:p>
          <a:p>
            <a:r>
              <a:rPr lang="en-ZA" dirty="0" smtClean="0"/>
              <a:t>Directly from your employees</a:t>
            </a:r>
          </a:p>
          <a:p>
            <a:r>
              <a:rPr lang="en-ZA" dirty="0" smtClean="0"/>
              <a:t>Expectation to share inspiring stories at meetings</a:t>
            </a:r>
          </a:p>
          <a:p>
            <a:r>
              <a:rPr lang="en-ZA" dirty="0" smtClean="0"/>
              <a:t>Offer incentives for shared stories</a:t>
            </a:r>
          </a:p>
          <a:p>
            <a:endParaRPr lang="en-ZA" dirty="0"/>
          </a:p>
          <a:p>
            <a:pPr marL="0" indent="0">
              <a:buNone/>
            </a:pPr>
            <a:r>
              <a:rPr lang="en-ZA" sz="3200" dirty="0" smtClean="0"/>
              <a:t>Tips for sharing stories</a:t>
            </a:r>
          </a:p>
          <a:p>
            <a:r>
              <a:rPr lang="en-ZA" dirty="0" smtClean="0"/>
              <a:t>Social media</a:t>
            </a:r>
          </a:p>
          <a:p>
            <a:r>
              <a:rPr lang="en-ZA" dirty="0" smtClean="0"/>
              <a:t>Marketing materials</a:t>
            </a:r>
          </a:p>
          <a:p>
            <a:r>
              <a:rPr lang="en-ZA" dirty="0" smtClean="0"/>
              <a:t>Website(s)</a:t>
            </a:r>
          </a:p>
          <a:p>
            <a:r>
              <a:rPr lang="en-ZA" dirty="0" smtClean="0"/>
              <a:t>Employee intranet</a:t>
            </a:r>
            <a:endParaRPr lang="en-ZA" dirty="0"/>
          </a:p>
        </p:txBody>
      </p:sp>
      <p:sp>
        <p:nvSpPr>
          <p:cNvPr id="25" name="Subtitle 24">
            <a:extLst>
              <a:ext uri="{FF2B5EF4-FFF2-40B4-BE49-F238E27FC236}">
                <a16:creationId xmlns="" xmlns:a16="http://schemas.microsoft.com/office/drawing/2014/main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2984" y="2549235"/>
            <a:ext cx="3372329" cy="1939637"/>
          </a:xfrm>
        </p:spPr>
        <p:txBody>
          <a:bodyPr/>
          <a:lstStyle/>
          <a:p>
            <a:r>
              <a:rPr lang="en-ZA" dirty="0" smtClean="0"/>
              <a:t>“Stories are the creative conversion of life itself into a powerful, clearer, more meaningful experience. They are the currency of human contact.”</a:t>
            </a:r>
          </a:p>
          <a:p>
            <a:r>
              <a:rPr lang="en-ZA" dirty="0" smtClean="0"/>
              <a:t>- Robert McKee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Components to Serve as </a:t>
            </a:r>
            <a:r>
              <a:rPr lang="en-US" i="1" dirty="0" smtClean="0"/>
              <a:t>the </a:t>
            </a:r>
            <a:r>
              <a:rPr lang="en-US" dirty="0" smtClean="0"/>
              <a:t>Link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34"/>
          </p:nvPr>
        </p:nvSpPr>
        <p:spPr>
          <a:xfrm>
            <a:off x="735496" y="1512000"/>
            <a:ext cx="11036502" cy="43775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Alternative Payment Models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Alternative Business Models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Advocacy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Education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Technology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Workforce Development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773" y="1539026"/>
            <a:ext cx="6854687" cy="45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r="2271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15"/>
          </p:nvPr>
        </p:nvSpPr>
        <p:spPr>
          <a:xfrm>
            <a:off x="577099" y="2085794"/>
            <a:ext cx="6042361" cy="2446449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latin typeface="+mj-lt"/>
              </a:rPr>
              <a:t>Where to start when building strategic partnerships?</a:t>
            </a:r>
            <a:endParaRPr lang="en-US" sz="4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81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 when building strategic partnerships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34"/>
          </p:nvPr>
        </p:nvSpPr>
        <p:spPr>
          <a:xfrm>
            <a:off x="431999" y="1512000"/>
            <a:ext cx="5659085" cy="4377523"/>
          </a:xfrm>
        </p:spPr>
        <p:txBody>
          <a:bodyPr/>
          <a:lstStyle/>
          <a:p>
            <a:r>
              <a:rPr lang="en-US" dirty="0"/>
              <a:t>Local Red Cross</a:t>
            </a:r>
          </a:p>
          <a:p>
            <a:r>
              <a:rPr lang="en-US" dirty="0"/>
              <a:t>Local VOAD (Voluntary Organizations Active in Disaster)</a:t>
            </a:r>
          </a:p>
          <a:p>
            <a:r>
              <a:rPr lang="en-US" dirty="0"/>
              <a:t>FEMA</a:t>
            </a:r>
          </a:p>
          <a:p>
            <a:r>
              <a:rPr lang="en-US" dirty="0"/>
              <a:t>Local first responders (fire, EMS </a:t>
            </a:r>
            <a:r>
              <a:rPr lang="en-US" dirty="0" smtClean="0"/>
              <a:t>and </a:t>
            </a:r>
            <a:r>
              <a:rPr lang="en-US" dirty="0"/>
              <a:t>police)</a:t>
            </a:r>
          </a:p>
          <a:p>
            <a:r>
              <a:rPr lang="en-US" dirty="0"/>
              <a:t>Public health</a:t>
            </a:r>
          </a:p>
          <a:p>
            <a:r>
              <a:rPr lang="en-US" dirty="0"/>
              <a:t>Health plans</a:t>
            </a:r>
          </a:p>
          <a:p>
            <a:r>
              <a:rPr lang="en-US" dirty="0"/>
              <a:t>Hospitals &amp; healthcare systems</a:t>
            </a:r>
          </a:p>
          <a:p>
            <a:r>
              <a:rPr lang="en-US" dirty="0"/>
              <a:t>State Medicaid leadership</a:t>
            </a:r>
          </a:p>
          <a:p>
            <a:r>
              <a:rPr lang="en-US" dirty="0"/>
              <a:t>National Suicide Prevention Lifeline</a:t>
            </a:r>
          </a:p>
          <a:p>
            <a:r>
              <a:rPr lang="en-US" dirty="0"/>
              <a:t>NAMI</a:t>
            </a:r>
          </a:p>
          <a:p>
            <a:r>
              <a:rPr lang="en-US" dirty="0"/>
              <a:t>Local United </a:t>
            </a:r>
            <a:r>
              <a:rPr lang="en-US" dirty="0" smtClean="0"/>
              <a:t>Way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203627" y="1512000"/>
            <a:ext cx="5659085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Local veteran groups</a:t>
            </a:r>
          </a:p>
          <a:p>
            <a:r>
              <a:rPr lang="en-US" dirty="0"/>
              <a:t>VA</a:t>
            </a:r>
          </a:p>
          <a:p>
            <a:r>
              <a:rPr lang="en-US" dirty="0"/>
              <a:t>Local universities</a:t>
            </a:r>
          </a:p>
          <a:p>
            <a:r>
              <a:rPr lang="en-US" dirty="0"/>
              <a:t>Homelessness coalitions/HMIS</a:t>
            </a:r>
          </a:p>
          <a:p>
            <a:r>
              <a:rPr lang="en-US" dirty="0"/>
              <a:t>9-1-1 dispatchers (APCO/NENA)</a:t>
            </a:r>
          </a:p>
          <a:p>
            <a:r>
              <a:rPr lang="en-US" dirty="0"/>
              <a:t>Food banks</a:t>
            </a:r>
          </a:p>
          <a:p>
            <a:r>
              <a:rPr lang="en-US" dirty="0"/>
              <a:t>Health information exchanges</a:t>
            </a:r>
          </a:p>
          <a:p>
            <a:r>
              <a:rPr lang="en-US" dirty="0"/>
              <a:t>Local news outlets (TV, print, radio)</a:t>
            </a:r>
          </a:p>
          <a:p>
            <a:r>
              <a:rPr lang="en-US" dirty="0"/>
              <a:t>Technology vendors (phone, internet, etc.)</a:t>
            </a:r>
          </a:p>
        </p:txBody>
      </p:sp>
    </p:spTree>
    <p:extLst>
      <p:ext uri="{BB962C8B-B14F-4D97-AF65-F5344CB8AC3E}">
        <p14:creationId xmlns:p14="http://schemas.microsoft.com/office/powerpoint/2010/main" val="39094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3" r="2271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15"/>
          </p:nvPr>
        </p:nvSpPr>
        <p:spPr>
          <a:xfrm>
            <a:off x="577100" y="2085794"/>
            <a:ext cx="5472000" cy="2105419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>
                <a:latin typeface="+mj-lt"/>
              </a:rPr>
              <a:t>How do we build winning strategic partnerships?</a:t>
            </a:r>
            <a:endParaRPr lang="en-US" sz="4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10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4761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3013587" y="4173794"/>
            <a:ext cx="6164826" cy="1135625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149" y="4218038"/>
            <a:ext cx="72857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+mj-lt"/>
              </a:rPr>
              <a:t>Q &amp; A</a:t>
            </a:r>
            <a:endParaRPr lang="en-US" sz="5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6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ways to develop strategic partnerships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45171" y="1745674"/>
            <a:ext cx="8407201" cy="595746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5170" y="2673927"/>
            <a:ext cx="8407201" cy="595746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5170" y="3595926"/>
            <a:ext cx="8407201" cy="595746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5170" y="4518594"/>
            <a:ext cx="8407201" cy="595746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34"/>
          </p:nvPr>
        </p:nvSpPr>
        <p:spPr>
          <a:xfrm>
            <a:off x="1845171" y="1576039"/>
            <a:ext cx="11339999" cy="4881523"/>
          </a:xfrm>
        </p:spPr>
        <p:txBody>
          <a:bodyPr/>
          <a:lstStyle/>
          <a:p>
            <a:pPr marL="0" lvl="0" indent="0" rtl="0">
              <a:lnSpc>
                <a:spcPct val="150000"/>
              </a:lnSpc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1. Focus and Simplicity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150000"/>
              </a:lnSpc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2. Know your Audience and Perspective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150000"/>
              </a:lnSpc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3. Ability to Adapt and be Flexible</a:t>
            </a:r>
            <a:endParaRPr lang="en-US" sz="35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150000"/>
              </a:lnSpc>
              <a:buNone/>
            </a:pPr>
            <a:r>
              <a:rPr lang="en-US" sz="3500" dirty="0" smtClean="0">
                <a:solidFill>
                  <a:schemeClr val="bg1"/>
                </a:solidFill>
              </a:rPr>
              <a:t>4. Inspire with your Stories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5601" y="1253614"/>
            <a:ext cx="4840085" cy="2964426"/>
          </a:xfrm>
        </p:spPr>
        <p:txBody>
          <a:bodyPr/>
          <a:lstStyle/>
          <a:p>
            <a:r>
              <a:rPr lang="en-US" dirty="0" smtClean="0"/>
              <a:t>Why strategic partnerships are essential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4218039"/>
            <a:ext cx="4840085" cy="1487948"/>
          </a:xfrm>
        </p:spPr>
        <p:txBody>
          <a:bodyPr/>
          <a:lstStyle/>
          <a:p>
            <a:r>
              <a:rPr lang="en-US" dirty="0" smtClean="0"/>
              <a:t>There are plenty of airports without Air </a:t>
            </a:r>
            <a:r>
              <a:rPr lang="en-US" dirty="0"/>
              <a:t>T</a:t>
            </a:r>
            <a:r>
              <a:rPr lang="en-US" dirty="0" smtClean="0"/>
              <a:t>raffic Control (ATC) towers,</a:t>
            </a:r>
          </a:p>
          <a:p>
            <a:r>
              <a:rPr lang="en-US" dirty="0" smtClean="0"/>
              <a:t>BUT</a:t>
            </a:r>
          </a:p>
          <a:p>
            <a:r>
              <a:rPr lang="en-US" dirty="0" smtClean="0"/>
              <a:t>There are never ATC towers without airports.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6" b="6936"/>
          <a:stretch>
            <a:fillRect/>
          </a:stretch>
        </p:blipFill>
        <p:spPr>
          <a:xfrm>
            <a:off x="6110398" y="596225"/>
            <a:ext cx="5472002" cy="5054346"/>
          </a:xfrm>
        </p:spPr>
      </p:pic>
      <p:sp>
        <p:nvSpPr>
          <p:cNvPr id="7" name="Rectangle 6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00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34"/>
          </p:nvPr>
        </p:nvSpPr>
        <p:spPr>
          <a:xfrm>
            <a:off x="1446416" y="1276024"/>
            <a:ext cx="9299168" cy="437752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rPr>
              <a:t>Therefore, the organization is only as effective as the community services they can connect to.</a:t>
            </a:r>
            <a:endParaRPr lang="en-US" sz="5500" dirty="0">
              <a:solidFill>
                <a:schemeClr val="bg1"/>
              </a:solidFill>
              <a:effectLst>
                <a:outerShdw blurRad="50800" dist="38100" dir="2700000" algn="tl" rotWithShape="0">
                  <a:schemeClr val="accent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5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24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34"/>
          </p:nvPr>
        </p:nvSpPr>
        <p:spPr>
          <a:xfrm>
            <a:off x="1446416" y="1276024"/>
            <a:ext cx="9299168" cy="437752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rPr>
              <a:t>Don’t follow your passion, let it follow you.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5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rPr>
              <a:t>Work passionately toward the hard but worthy goal of making an impact. </a:t>
            </a:r>
            <a:endParaRPr lang="en-US" sz="5500" dirty="0">
              <a:solidFill>
                <a:schemeClr val="bg1"/>
              </a:solidFill>
              <a:effectLst>
                <a:outerShdw blurRad="50800" dist="38100" dir="2700000" algn="tl" rotWithShape="0">
                  <a:schemeClr val="accent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68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>
            <a:fillRect/>
          </a:stretch>
        </p:blipFill>
        <p:spPr/>
      </p:pic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0C7833EF-F2FC-4C18-9E89-7491D88CF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="" xmlns:a16="http://schemas.microsoft.com/office/drawing/2014/main" id="{C9AEF562-1B88-4933-832C-6BD075D10AC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ZA" dirty="0" smtClean="0"/>
              <a:t>Justin Chase, LMSW, CPHQ, FACHE</a:t>
            </a:r>
            <a:endParaRPr lang="en-ZA" dirty="0"/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=""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 bwMode="ltGray">
          <a:xfrm>
            <a:off x="11498343" y="5262266"/>
            <a:ext cx="180909" cy="1809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ltGray"/>
        <p:txBody>
          <a:bodyPr/>
          <a:lstStyle/>
          <a:p>
            <a:r>
              <a:rPr lang="en-ZA" dirty="0" smtClean="0"/>
              <a:t>+1 602 427 4603</a:t>
            </a:r>
            <a:endParaRPr lang="en-ZA" dirty="0"/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=""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 bwMode="ltGray">
          <a:xfrm>
            <a:off x="11498343" y="5533246"/>
            <a:ext cx="180909" cy="18090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ltGray"/>
        <p:txBody>
          <a:bodyPr/>
          <a:lstStyle/>
          <a:p>
            <a:r>
              <a:rPr lang="en-ZA" dirty="0" smtClean="0"/>
              <a:t>Justin.Chase@CrisisNetwork.org</a:t>
            </a:r>
            <a:endParaRPr lang="en-ZA" dirty="0"/>
          </a:p>
          <a:p>
            <a:endParaRPr lang="en-ZA" dirty="0"/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=""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 bwMode="ltGray">
          <a:xfrm>
            <a:off x="11498343" y="5804226"/>
            <a:ext cx="180909" cy="180909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F73EDC26-15F7-41F7-8D1D-E36AFD8FA7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ltGray"/>
        <p:txBody>
          <a:bodyPr/>
          <a:lstStyle/>
          <a:p>
            <a:r>
              <a:rPr lang="en-ZA" dirty="0" smtClean="0"/>
              <a:t>www.CrisisNetwork.org</a:t>
            </a:r>
            <a:endParaRPr lang="en-ZA" dirty="0"/>
          </a:p>
          <a:p>
            <a:endParaRPr lang="en-ZA" dirty="0"/>
          </a:p>
        </p:txBody>
      </p:sp>
      <p:pic>
        <p:nvPicPr>
          <p:cNvPr id="11" name="Graphic 10" descr="Link">
            <a:extLst>
              <a:ext uri="{FF2B5EF4-FFF2-40B4-BE49-F238E27FC236}">
                <a16:creationId xmlns=""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1487646" y="6075206"/>
            <a:ext cx="202303" cy="2023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20" y="287063"/>
            <a:ext cx="4340771" cy="12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34"/>
          </p:nvPr>
        </p:nvSpPr>
        <p:spPr>
          <a:xfrm>
            <a:off x="1346292" y="1545689"/>
            <a:ext cx="1770288" cy="1464744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1</a:t>
            </a:r>
            <a:endParaRPr lang="en-US" sz="9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24042" y="1545689"/>
            <a:ext cx="1770288" cy="14647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2</a:t>
            </a:r>
            <a:endParaRPr lang="en-US" sz="9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493548" y="1545689"/>
            <a:ext cx="1770288" cy="14647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3</a:t>
            </a:r>
            <a:endParaRPr lang="en-US" sz="9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071298" y="1545689"/>
            <a:ext cx="1770288" cy="14647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4</a:t>
            </a:r>
            <a:endParaRPr lang="en-US" sz="9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6212" y="3010433"/>
            <a:ext cx="1658692" cy="64395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9840" y="3010433"/>
            <a:ext cx="1658692" cy="64395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468" y="3010433"/>
            <a:ext cx="1658692" cy="64395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7096" y="3010433"/>
            <a:ext cx="1658692" cy="64395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3627" y="3585465"/>
            <a:ext cx="1635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Focus and Simplicity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4043" y="3585465"/>
            <a:ext cx="1770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Know your Audience and Perspective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3548" y="3585465"/>
            <a:ext cx="17702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Ability to Adapt and be Flexible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71298" y="3585465"/>
            <a:ext cx="1770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Inspire with your Stories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69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6" b="921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1. Focus </a:t>
            </a:r>
            <a:br>
              <a:rPr lang="en-ZA" dirty="0" smtClean="0"/>
            </a:br>
            <a:r>
              <a:rPr lang="en-ZA" dirty="0" smtClean="0"/>
              <a:t>and </a:t>
            </a:r>
            <a:br>
              <a:rPr lang="en-ZA" dirty="0" smtClean="0"/>
            </a:br>
            <a:r>
              <a:rPr lang="en-ZA" dirty="0" smtClean="0"/>
              <a:t>Simplicity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5052" y="2997506"/>
            <a:ext cx="4948278" cy="1872670"/>
          </a:xfrm>
        </p:spPr>
        <p:txBody>
          <a:bodyPr/>
          <a:lstStyle/>
          <a:p>
            <a:r>
              <a:rPr lang="en-ZA" dirty="0" smtClean="0"/>
              <a:t>“That’s been one of my mantras – focus and simplicity. Simple can be harder than complex: You have to work hard to get your thinking clean to make it simple. But it’s worth it in the end because once you get there, you can move mountains.”</a:t>
            </a:r>
          </a:p>
          <a:p>
            <a:r>
              <a:rPr lang="en-ZA" dirty="0" smtClean="0"/>
              <a:t>- Steve Jobs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20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and Simplicity</a:t>
            </a:r>
            <a:endParaRPr lang="en-US" dirty="0"/>
          </a:p>
        </p:txBody>
      </p:sp>
      <p:pic>
        <p:nvPicPr>
          <p:cNvPr id="7" name="Picture 2" descr="applefunnycomparis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r="52291" b="13509"/>
          <a:stretch/>
        </p:blipFill>
        <p:spPr bwMode="auto">
          <a:xfrm>
            <a:off x="6439961" y="1712889"/>
            <a:ext cx="4071033" cy="383790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pplefunnycomparis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8391" b="14775"/>
          <a:stretch/>
        </p:blipFill>
        <p:spPr bwMode="auto">
          <a:xfrm>
            <a:off x="1681007" y="1712889"/>
            <a:ext cx="4092697" cy="383790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78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9" b="9309"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0680" y="4095481"/>
            <a:ext cx="4948278" cy="1173940"/>
          </a:xfrm>
        </p:spPr>
        <p:txBody>
          <a:bodyPr/>
          <a:lstStyle/>
          <a:p>
            <a:r>
              <a:rPr lang="en-ZA" dirty="0" smtClean="0"/>
              <a:t>“If you can’t explain it simply, you don’t understand it well enough.”</a:t>
            </a:r>
          </a:p>
          <a:p>
            <a:r>
              <a:rPr lang="en-ZA" dirty="0" smtClean="0"/>
              <a:t>- Albert Einstein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70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90" b="16090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3013587" y="4173794"/>
            <a:ext cx="6164826" cy="1135625"/>
          </a:xfrm>
          <a:prstGeom prst="rect">
            <a:avLst/>
          </a:prstGeo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3149" y="4218038"/>
            <a:ext cx="72857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+mj-lt"/>
              </a:rPr>
              <a:t>Stay in your Lane</a:t>
            </a:r>
            <a:endParaRPr lang="en-US" sz="5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844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r="20857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15"/>
          </p:nvPr>
        </p:nvSpPr>
        <p:spPr>
          <a:xfrm>
            <a:off x="432000" y="501446"/>
            <a:ext cx="5472000" cy="4981354"/>
          </a:xfrm>
        </p:spPr>
        <p:txBody>
          <a:bodyPr anchor="t"/>
          <a:lstStyle/>
          <a:p>
            <a:pPr marL="0" indent="0">
              <a:buNone/>
            </a:pPr>
            <a:r>
              <a:rPr lang="en-US" sz="4500" dirty="0" smtClean="0">
                <a:latin typeface="+mj-lt"/>
              </a:rPr>
              <a:t>Contact Center Purpose and Processes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Safety/Prevent harm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Organize and expedite the flow of </a:t>
            </a:r>
            <a:r>
              <a:rPr lang="en-US" sz="2200" dirty="0" smtClean="0"/>
              <a:t>individuals </a:t>
            </a:r>
            <a:r>
              <a:rPr lang="en-US" sz="2200" dirty="0"/>
              <a:t>in need</a:t>
            </a:r>
            <a:endParaRPr lang="en-US" sz="2200" strike="sngStrike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Provide information and other support for </a:t>
            </a:r>
            <a:r>
              <a:rPr lang="en-US" sz="2200" dirty="0" smtClean="0"/>
              <a:t>providers </a:t>
            </a:r>
            <a:r>
              <a:rPr lang="en-US" sz="2200" dirty="0"/>
              <a:t>and clinicians</a:t>
            </a:r>
            <a:endParaRPr lang="en-US" sz="2200" strike="sngStrike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06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2438399"/>
            <a:ext cx="5385600" cy="2286001"/>
          </a:xfrm>
        </p:spPr>
        <p:txBody>
          <a:bodyPr/>
          <a:lstStyle/>
          <a:p>
            <a:r>
              <a:rPr lang="en-ZA" dirty="0" smtClean="0"/>
              <a:t>2. Know Your Audience and Perspective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10110952" y="6225175"/>
            <a:ext cx="1471448" cy="483369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80000" rIns="180000" bIns="0" rtlCol="0" anchor="t">
            <a:noAutofit/>
          </a:bodyPr>
          <a:lstStyle/>
          <a:p>
            <a:pPr algn="r">
              <a:lnSpc>
                <a:spcPts val="4700"/>
              </a:lnSpc>
              <a:spcBef>
                <a:spcPct val="0"/>
              </a:spcBef>
            </a:pPr>
            <a:endParaRPr lang="en-US" sz="4500">
              <a:solidFill>
                <a:schemeClr val="bg1"/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01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4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FFC20E"/>
      </a:accent1>
      <a:accent2>
        <a:srgbClr val="FF391E"/>
      </a:accent2>
      <a:accent3>
        <a:srgbClr val="AB73D5"/>
      </a:accent3>
      <a:accent4>
        <a:srgbClr val="FFC000"/>
      </a:accent4>
      <a:accent5>
        <a:srgbClr val="AB73D5"/>
      </a:accent5>
      <a:accent6>
        <a:srgbClr val="8BB20C"/>
      </a:accent6>
      <a:hlink>
        <a:srgbClr val="7030A0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Dark Presentation Layout_sb - v6" id="{3985CD43-4791-44D3-944B-21F18D2F34B9}" vid="{0CEC0D0A-A6A8-43A8-804B-2F8B0AFBB4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551E6F-1549-4031-A231-F45108FE6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B11F4F-FB0A-4C04-9CF1-2D6EB361B4D8}">
  <ds:schemaRefs>
    <ds:schemaRef ds:uri="http://schemas.microsoft.com/office/infopath/2007/PartnerControls"/>
    <ds:schemaRef ds:uri="fb0879af-3eba-417a-a55a-ffe6dcd6ca77"/>
    <ds:schemaRef ds:uri="http://purl.org/dc/elements/1.1/"/>
    <ds:schemaRef ds:uri="http://www.w3.org/XML/1998/namespace"/>
    <ds:schemaRef ds:uri="http://schemas.microsoft.com/sharepoint/v3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dc4bcd6-49db-4c07-9060-8acfc67cef9f"/>
  </ds:schemaRefs>
</ds:datastoreItem>
</file>

<file path=customXml/itemProps3.xml><?xml version="1.0" encoding="utf-8"?>
<ds:datastoreItem xmlns:ds="http://schemas.openxmlformats.org/officeDocument/2006/customXml" ds:itemID="{DEC84253-309E-4D9C-A108-C7E6A1734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Dark wood presentation</Template>
  <TotalTime>0</TotalTime>
  <Words>1052</Words>
  <Application>Microsoft Office PowerPoint</Application>
  <PresentationFormat>Widescreen</PresentationFormat>
  <Paragraphs>182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Rockwell</vt:lpstr>
      <vt:lpstr>Times New Roman</vt:lpstr>
      <vt:lpstr>Office Theme</vt:lpstr>
      <vt:lpstr>Strategic Partnerships</vt:lpstr>
      <vt:lpstr>PowerPoint Presentation</vt:lpstr>
      <vt:lpstr>PowerPoint Presentation</vt:lpstr>
      <vt:lpstr>1. Focus  and  Simplicity</vt:lpstr>
      <vt:lpstr>Focus and Simplicity</vt:lpstr>
      <vt:lpstr>PowerPoint Presentation</vt:lpstr>
      <vt:lpstr>PowerPoint Presentation</vt:lpstr>
      <vt:lpstr>PowerPoint Presentation</vt:lpstr>
      <vt:lpstr>2. Know Your Audience and Perspective</vt:lpstr>
      <vt:lpstr>To be effective in business, you need to know who you’re selling to</vt:lpstr>
      <vt:lpstr>Gaining Perspective – Get in the trenches</vt:lpstr>
      <vt:lpstr>3. Ability to Adapt and be Flexible</vt:lpstr>
      <vt:lpstr>The bad news is robots can do your job now. The good news is we’re hiring robot repair technicians. The worse news is we’re working on robot-fixing robots – and we do not anticipate any further good news.</vt:lpstr>
      <vt:lpstr>Staying Ahead of the Curve</vt:lpstr>
      <vt:lpstr>Inspire with your Stories</vt:lpstr>
      <vt:lpstr>PowerPoint Presentation</vt:lpstr>
      <vt:lpstr>Critical Components to Serve as the Link</vt:lpstr>
      <vt:lpstr>PowerPoint Presentation</vt:lpstr>
      <vt:lpstr>Where to start when building strategic partnerships</vt:lpstr>
      <vt:lpstr>PowerPoint Presentation</vt:lpstr>
      <vt:lpstr>Four ways to develop strategic partnerships</vt:lpstr>
      <vt:lpstr>Why strategic partnerships are essential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2018-09-17T22:17:10Z</dcterms:created>
  <dcterms:modified xsi:type="dcterms:W3CDTF">2018-10-12T18:02:18Z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