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0" r:id="rId4"/>
    <p:sldMasterId id="2147483852" r:id="rId5"/>
  </p:sldMasterIdLst>
  <p:notesMasterIdLst>
    <p:notesMasterId r:id="rId43"/>
  </p:notesMasterIdLst>
  <p:sldIdLst>
    <p:sldId id="256" r:id="rId6"/>
    <p:sldId id="291" r:id="rId7"/>
    <p:sldId id="285" r:id="rId8"/>
    <p:sldId id="283" r:id="rId9"/>
    <p:sldId id="284" r:id="rId10"/>
    <p:sldId id="287" r:id="rId11"/>
    <p:sldId id="305" r:id="rId12"/>
    <p:sldId id="301" r:id="rId13"/>
    <p:sldId id="260" r:id="rId14"/>
    <p:sldId id="261" r:id="rId15"/>
    <p:sldId id="263" r:id="rId16"/>
    <p:sldId id="264" r:id="rId17"/>
    <p:sldId id="288" r:id="rId18"/>
    <p:sldId id="323" r:id="rId19"/>
    <p:sldId id="324" r:id="rId20"/>
    <p:sldId id="304" r:id="rId21"/>
    <p:sldId id="265" r:id="rId22"/>
    <p:sldId id="266" r:id="rId23"/>
    <p:sldId id="286" r:id="rId24"/>
    <p:sldId id="272" r:id="rId25"/>
    <p:sldId id="273" r:id="rId26"/>
    <p:sldId id="325" r:id="rId27"/>
    <p:sldId id="306" r:id="rId28"/>
    <p:sldId id="307" r:id="rId29"/>
    <p:sldId id="321" r:id="rId30"/>
    <p:sldId id="267" r:id="rId31"/>
    <p:sldId id="278" r:id="rId32"/>
    <p:sldId id="274" r:id="rId33"/>
    <p:sldId id="276" r:id="rId34"/>
    <p:sldId id="277" r:id="rId35"/>
    <p:sldId id="281" r:id="rId36"/>
    <p:sldId id="280" r:id="rId37"/>
    <p:sldId id="282" r:id="rId38"/>
    <p:sldId id="322" r:id="rId39"/>
    <p:sldId id="292" r:id="rId40"/>
    <p:sldId id="299" r:id="rId41"/>
    <p:sldId id="30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FF5D5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364" dt="2018-10-15T18:52:37.195"/>
    <p1510:client id="{45FF0016-7DA0-4DDB-BA30-86F4EFBCCA45}" v="15" dt="2018-10-15T15:23:52.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06" autoAdjust="0"/>
  </p:normalViewPr>
  <p:slideViewPr>
    <p:cSldViewPr snapToGrid="0">
      <p:cViewPr varScale="1">
        <p:scale>
          <a:sx n="106" d="100"/>
          <a:sy n="106" d="100"/>
        </p:scale>
        <p:origin x="21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804677-E8D5-4534-86F6-7BAE24ED431A}"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C8ABEEFB-6063-424E-81AA-D52F65417311}">
      <dgm:prSet phldrT="[Text]"/>
      <dgm:spPr/>
      <dgm:t>
        <a:bodyPr/>
        <a:lstStyle/>
        <a:p>
          <a:r>
            <a:rPr lang="en-US" dirty="0"/>
            <a:t>Past Behavior</a:t>
          </a:r>
        </a:p>
      </dgm:t>
    </dgm:pt>
    <dgm:pt modelId="{C3942F2C-2213-4A68-A329-F479BFC6B0EC}" type="parTrans" cxnId="{4753A5E1-44DC-41A7-A86F-8FF2D64F9FFA}">
      <dgm:prSet/>
      <dgm:spPr/>
      <dgm:t>
        <a:bodyPr/>
        <a:lstStyle/>
        <a:p>
          <a:endParaRPr lang="en-US"/>
        </a:p>
      </dgm:t>
    </dgm:pt>
    <dgm:pt modelId="{1FBF0BD9-3409-494D-8A61-91156A05C688}" type="sibTrans" cxnId="{4753A5E1-44DC-41A7-A86F-8FF2D64F9FFA}">
      <dgm:prSet/>
      <dgm:spPr/>
      <dgm:t>
        <a:bodyPr/>
        <a:lstStyle/>
        <a:p>
          <a:endParaRPr lang="en-US"/>
        </a:p>
      </dgm:t>
    </dgm:pt>
    <dgm:pt modelId="{A522D00C-A7B5-4C13-9BF1-DE05CEF7BC99}">
      <dgm:prSet phldrT="[Text]"/>
      <dgm:spPr/>
      <dgm:t>
        <a:bodyPr/>
        <a:lstStyle/>
        <a:p>
          <a:r>
            <a:rPr lang="en-US" dirty="0"/>
            <a:t> </a:t>
          </a:r>
        </a:p>
      </dgm:t>
    </dgm:pt>
    <dgm:pt modelId="{9D459753-9CDC-4E6B-BE3E-96B22903DEDE}" type="parTrans" cxnId="{12CCC57D-9ECB-4F25-8890-3869EAA7835E}">
      <dgm:prSet/>
      <dgm:spPr/>
      <dgm:t>
        <a:bodyPr/>
        <a:lstStyle/>
        <a:p>
          <a:endParaRPr lang="en-US"/>
        </a:p>
      </dgm:t>
    </dgm:pt>
    <dgm:pt modelId="{1B38A767-9A57-40FD-A287-AB269DB5BEB3}" type="sibTrans" cxnId="{12CCC57D-9ECB-4F25-8890-3869EAA7835E}">
      <dgm:prSet/>
      <dgm:spPr/>
      <dgm:t>
        <a:bodyPr/>
        <a:lstStyle/>
        <a:p>
          <a:endParaRPr lang="en-US"/>
        </a:p>
      </dgm:t>
    </dgm:pt>
    <dgm:pt modelId="{ECE62917-90CF-4C99-A881-102CB5D1BF65}">
      <dgm:prSet phldrT="[Text]"/>
      <dgm:spPr/>
      <dgm:t>
        <a:bodyPr/>
        <a:lstStyle/>
        <a:p>
          <a:r>
            <a:rPr lang="en-US" dirty="0"/>
            <a:t>Future Behavior</a:t>
          </a:r>
        </a:p>
      </dgm:t>
    </dgm:pt>
    <dgm:pt modelId="{5FBBE6FB-7829-42B6-B3D5-CA2E576E8850}" type="parTrans" cxnId="{A3EA7C62-A6E3-440B-9F5D-B3B9EB899779}">
      <dgm:prSet/>
      <dgm:spPr/>
      <dgm:t>
        <a:bodyPr/>
        <a:lstStyle/>
        <a:p>
          <a:endParaRPr lang="en-US"/>
        </a:p>
      </dgm:t>
    </dgm:pt>
    <dgm:pt modelId="{985BE586-C859-4B49-BAE4-FEEF10FE9C4A}" type="sibTrans" cxnId="{A3EA7C62-A6E3-440B-9F5D-B3B9EB899779}">
      <dgm:prSet/>
      <dgm:spPr/>
      <dgm:t>
        <a:bodyPr/>
        <a:lstStyle/>
        <a:p>
          <a:endParaRPr lang="en-US"/>
        </a:p>
      </dgm:t>
    </dgm:pt>
    <dgm:pt modelId="{F0F984FF-7D31-4F84-A5C3-73165EF6D6AF}">
      <dgm:prSet phldrT="[Text]"/>
      <dgm:spPr/>
      <dgm:t>
        <a:bodyPr/>
        <a:lstStyle/>
        <a:p>
          <a:r>
            <a:rPr lang="en-US" dirty="0"/>
            <a:t> </a:t>
          </a:r>
        </a:p>
      </dgm:t>
    </dgm:pt>
    <dgm:pt modelId="{42BE1AFA-E347-40E0-95FA-72C9B7A06F98}" type="parTrans" cxnId="{8DC61CC5-8F84-4982-A8B1-EC4489957F77}">
      <dgm:prSet/>
      <dgm:spPr/>
      <dgm:t>
        <a:bodyPr/>
        <a:lstStyle/>
        <a:p>
          <a:endParaRPr lang="en-US"/>
        </a:p>
      </dgm:t>
    </dgm:pt>
    <dgm:pt modelId="{0504BBEE-428A-4A61-98E9-17C37320DF3C}" type="sibTrans" cxnId="{8DC61CC5-8F84-4982-A8B1-EC4489957F77}">
      <dgm:prSet/>
      <dgm:spPr/>
      <dgm:t>
        <a:bodyPr/>
        <a:lstStyle/>
        <a:p>
          <a:endParaRPr lang="en-US"/>
        </a:p>
      </dgm:t>
    </dgm:pt>
    <dgm:pt modelId="{DAEF6C42-F820-46A8-98A2-63573AF959E7}" type="pres">
      <dgm:prSet presAssocID="{F9804677-E8D5-4534-86F6-7BAE24ED431A}" presName="Name0" presStyleCnt="0">
        <dgm:presLayoutVars>
          <dgm:dir/>
          <dgm:animOne val="branch"/>
          <dgm:animLvl val="lvl"/>
        </dgm:presLayoutVars>
      </dgm:prSet>
      <dgm:spPr/>
    </dgm:pt>
    <dgm:pt modelId="{509AB359-882C-4190-923F-5D2CB52DB3A1}" type="pres">
      <dgm:prSet presAssocID="{C8ABEEFB-6063-424E-81AA-D52F65417311}" presName="chaos" presStyleCnt="0"/>
      <dgm:spPr/>
    </dgm:pt>
    <dgm:pt modelId="{FE0BB01B-B2EF-4333-B016-F0D03D7850B6}" type="pres">
      <dgm:prSet presAssocID="{C8ABEEFB-6063-424E-81AA-D52F65417311}" presName="parTx1" presStyleLbl="revTx" presStyleIdx="0" presStyleCnt="3"/>
      <dgm:spPr/>
    </dgm:pt>
    <dgm:pt modelId="{07424FBE-9E2F-4576-A458-C6C55CF83482}" type="pres">
      <dgm:prSet presAssocID="{C8ABEEFB-6063-424E-81AA-D52F65417311}" presName="desTx1" presStyleLbl="revTx" presStyleIdx="1" presStyleCnt="3">
        <dgm:presLayoutVars>
          <dgm:bulletEnabled val="1"/>
        </dgm:presLayoutVars>
      </dgm:prSet>
      <dgm:spPr/>
    </dgm:pt>
    <dgm:pt modelId="{2CB016C9-E2BF-480E-BCF7-0CA853EC9D49}" type="pres">
      <dgm:prSet presAssocID="{C8ABEEFB-6063-424E-81AA-D52F65417311}" presName="c1" presStyleLbl="node1" presStyleIdx="0" presStyleCnt="19"/>
      <dgm:spPr/>
    </dgm:pt>
    <dgm:pt modelId="{10983565-45B7-4760-A429-45D10F9DD6CA}" type="pres">
      <dgm:prSet presAssocID="{C8ABEEFB-6063-424E-81AA-D52F65417311}" presName="c2" presStyleLbl="node1" presStyleIdx="1" presStyleCnt="19"/>
      <dgm:spPr/>
    </dgm:pt>
    <dgm:pt modelId="{E03AA23E-A5F3-4E58-9824-EB29BF8BCEC4}" type="pres">
      <dgm:prSet presAssocID="{C8ABEEFB-6063-424E-81AA-D52F65417311}" presName="c3" presStyleLbl="node1" presStyleIdx="2" presStyleCnt="19"/>
      <dgm:spPr/>
    </dgm:pt>
    <dgm:pt modelId="{AE29C422-7F26-4264-9B6B-225E016B5B00}" type="pres">
      <dgm:prSet presAssocID="{C8ABEEFB-6063-424E-81AA-D52F65417311}" presName="c4" presStyleLbl="node1" presStyleIdx="3" presStyleCnt="19"/>
      <dgm:spPr/>
    </dgm:pt>
    <dgm:pt modelId="{A9E0E7D0-45C1-4118-8591-9EBC9F7FEB85}" type="pres">
      <dgm:prSet presAssocID="{C8ABEEFB-6063-424E-81AA-D52F65417311}" presName="c5" presStyleLbl="node1" presStyleIdx="4" presStyleCnt="19"/>
      <dgm:spPr/>
    </dgm:pt>
    <dgm:pt modelId="{F16F048F-5D87-49DC-B3E8-46BE8B7A0B40}" type="pres">
      <dgm:prSet presAssocID="{C8ABEEFB-6063-424E-81AA-D52F65417311}" presName="c6" presStyleLbl="node1" presStyleIdx="5" presStyleCnt="19"/>
      <dgm:spPr/>
    </dgm:pt>
    <dgm:pt modelId="{8B72ED56-C135-4A13-85EA-51DAD17FD401}" type="pres">
      <dgm:prSet presAssocID="{C8ABEEFB-6063-424E-81AA-D52F65417311}" presName="c7" presStyleLbl="node1" presStyleIdx="6" presStyleCnt="19"/>
      <dgm:spPr/>
    </dgm:pt>
    <dgm:pt modelId="{A1D77CEB-8535-4773-87E1-20E85C0C1881}" type="pres">
      <dgm:prSet presAssocID="{C8ABEEFB-6063-424E-81AA-D52F65417311}" presName="c8" presStyleLbl="node1" presStyleIdx="7" presStyleCnt="19"/>
      <dgm:spPr/>
    </dgm:pt>
    <dgm:pt modelId="{F1AE15F8-CC67-4BA5-8C2D-9F1C55F685B3}" type="pres">
      <dgm:prSet presAssocID="{C8ABEEFB-6063-424E-81AA-D52F65417311}" presName="c9" presStyleLbl="node1" presStyleIdx="8" presStyleCnt="19"/>
      <dgm:spPr/>
    </dgm:pt>
    <dgm:pt modelId="{B677BD44-B137-4D19-811A-A1ED2C85486F}" type="pres">
      <dgm:prSet presAssocID="{C8ABEEFB-6063-424E-81AA-D52F65417311}" presName="c10" presStyleLbl="node1" presStyleIdx="9" presStyleCnt="19"/>
      <dgm:spPr/>
    </dgm:pt>
    <dgm:pt modelId="{7A2BDF7A-6C15-4589-96F1-B53C9FC11568}" type="pres">
      <dgm:prSet presAssocID="{C8ABEEFB-6063-424E-81AA-D52F65417311}" presName="c11" presStyleLbl="node1" presStyleIdx="10" presStyleCnt="19"/>
      <dgm:spPr/>
    </dgm:pt>
    <dgm:pt modelId="{BA94C706-8E01-48F3-A22F-65623B2541B3}" type="pres">
      <dgm:prSet presAssocID="{C8ABEEFB-6063-424E-81AA-D52F65417311}" presName="c12" presStyleLbl="node1" presStyleIdx="11" presStyleCnt="19"/>
      <dgm:spPr/>
    </dgm:pt>
    <dgm:pt modelId="{3127E43C-CB9B-47D0-A1C5-E8FA81CC4DE1}" type="pres">
      <dgm:prSet presAssocID="{C8ABEEFB-6063-424E-81AA-D52F65417311}" presName="c13" presStyleLbl="node1" presStyleIdx="12" presStyleCnt="19"/>
      <dgm:spPr/>
    </dgm:pt>
    <dgm:pt modelId="{67FC4CD2-9ADC-4928-881D-B4FFEE1E9DE4}" type="pres">
      <dgm:prSet presAssocID="{C8ABEEFB-6063-424E-81AA-D52F65417311}" presName="c14" presStyleLbl="node1" presStyleIdx="13" presStyleCnt="19"/>
      <dgm:spPr/>
    </dgm:pt>
    <dgm:pt modelId="{7A3395BB-8543-4EFD-9FDF-AD1DA1B3B304}" type="pres">
      <dgm:prSet presAssocID="{C8ABEEFB-6063-424E-81AA-D52F65417311}" presName="c15" presStyleLbl="node1" presStyleIdx="14" presStyleCnt="19"/>
      <dgm:spPr/>
    </dgm:pt>
    <dgm:pt modelId="{BC7AFD2B-8A7F-4923-99F2-DC724AB6040F}" type="pres">
      <dgm:prSet presAssocID="{C8ABEEFB-6063-424E-81AA-D52F65417311}" presName="c16" presStyleLbl="node1" presStyleIdx="15" presStyleCnt="19"/>
      <dgm:spPr/>
    </dgm:pt>
    <dgm:pt modelId="{00C21195-2D81-4FC7-B823-D7267B18363E}" type="pres">
      <dgm:prSet presAssocID="{C8ABEEFB-6063-424E-81AA-D52F65417311}" presName="c17" presStyleLbl="node1" presStyleIdx="16" presStyleCnt="19"/>
      <dgm:spPr/>
    </dgm:pt>
    <dgm:pt modelId="{C6A1BFC1-B161-49A3-A53F-A52B29EA2771}" type="pres">
      <dgm:prSet presAssocID="{C8ABEEFB-6063-424E-81AA-D52F65417311}" presName="c18" presStyleLbl="node1" presStyleIdx="17" presStyleCnt="19"/>
      <dgm:spPr/>
    </dgm:pt>
    <dgm:pt modelId="{9692D3BC-082A-45D5-9A07-6888B79ABDA4}" type="pres">
      <dgm:prSet presAssocID="{1FBF0BD9-3409-494D-8A61-91156A05C688}" presName="chevronComposite1" presStyleCnt="0"/>
      <dgm:spPr/>
    </dgm:pt>
    <dgm:pt modelId="{96D69148-623C-4C7F-9EA4-C9CA159E74A4}" type="pres">
      <dgm:prSet presAssocID="{1FBF0BD9-3409-494D-8A61-91156A05C688}" presName="chevron1" presStyleLbl="sibTrans2D1" presStyleIdx="0" presStyleCnt="2"/>
      <dgm:spPr/>
    </dgm:pt>
    <dgm:pt modelId="{D9F3E964-AFE9-4CE4-B9E9-5FA81DD87410}" type="pres">
      <dgm:prSet presAssocID="{1FBF0BD9-3409-494D-8A61-91156A05C688}" presName="spChevron1" presStyleCnt="0"/>
      <dgm:spPr/>
    </dgm:pt>
    <dgm:pt modelId="{C9C5A796-3777-460B-BE0F-9D0AED35C56A}" type="pres">
      <dgm:prSet presAssocID="{1FBF0BD9-3409-494D-8A61-91156A05C688}" presName="overlap" presStyleCnt="0"/>
      <dgm:spPr/>
    </dgm:pt>
    <dgm:pt modelId="{11671720-9E14-41A1-9503-1769E0C41AD5}" type="pres">
      <dgm:prSet presAssocID="{1FBF0BD9-3409-494D-8A61-91156A05C688}" presName="chevronComposite2" presStyleCnt="0"/>
      <dgm:spPr/>
    </dgm:pt>
    <dgm:pt modelId="{A21E2ED3-B327-4DF4-B632-9E83BB87128F}" type="pres">
      <dgm:prSet presAssocID="{1FBF0BD9-3409-494D-8A61-91156A05C688}" presName="chevron2" presStyleLbl="sibTrans2D1" presStyleIdx="1" presStyleCnt="2"/>
      <dgm:spPr/>
    </dgm:pt>
    <dgm:pt modelId="{6E3B00C5-F652-42F7-9849-9DB2FE1AFCE0}" type="pres">
      <dgm:prSet presAssocID="{1FBF0BD9-3409-494D-8A61-91156A05C688}" presName="spChevron2" presStyleCnt="0"/>
      <dgm:spPr/>
    </dgm:pt>
    <dgm:pt modelId="{A0A96296-8544-44AC-AD0F-2AAE224D6010}" type="pres">
      <dgm:prSet presAssocID="{ECE62917-90CF-4C99-A881-102CB5D1BF65}" presName="last" presStyleCnt="0"/>
      <dgm:spPr/>
    </dgm:pt>
    <dgm:pt modelId="{9288A29A-9AFB-418A-AA79-607FAF9132A2}" type="pres">
      <dgm:prSet presAssocID="{ECE62917-90CF-4C99-A881-102CB5D1BF65}" presName="circleTx" presStyleLbl="node1" presStyleIdx="18" presStyleCnt="19"/>
      <dgm:spPr/>
    </dgm:pt>
    <dgm:pt modelId="{D83754ED-B172-4E95-A093-A83478CA32AE}" type="pres">
      <dgm:prSet presAssocID="{ECE62917-90CF-4C99-A881-102CB5D1BF65}" presName="desTxN" presStyleLbl="revTx" presStyleIdx="2" presStyleCnt="3">
        <dgm:presLayoutVars>
          <dgm:bulletEnabled val="1"/>
        </dgm:presLayoutVars>
      </dgm:prSet>
      <dgm:spPr/>
    </dgm:pt>
    <dgm:pt modelId="{33B7DB78-8B3E-46C9-BF9C-0E381616ADA6}" type="pres">
      <dgm:prSet presAssocID="{ECE62917-90CF-4C99-A881-102CB5D1BF65}" presName="spN" presStyleCnt="0"/>
      <dgm:spPr/>
    </dgm:pt>
  </dgm:ptLst>
  <dgm:cxnLst>
    <dgm:cxn modelId="{A3D84223-B7CE-43DD-BD1D-A34ACD7A5F25}" type="presOf" srcId="{A522D00C-A7B5-4C13-9BF1-DE05CEF7BC99}" destId="{07424FBE-9E2F-4576-A458-C6C55CF83482}" srcOrd="0" destOrd="0" presId="urn:microsoft.com/office/officeart/2009/3/layout/RandomtoResultProcess"/>
    <dgm:cxn modelId="{B3180B30-18C4-4564-BF67-BB1404EFC111}" type="presOf" srcId="{C8ABEEFB-6063-424E-81AA-D52F65417311}" destId="{FE0BB01B-B2EF-4333-B016-F0D03D7850B6}" srcOrd="0" destOrd="0" presId="urn:microsoft.com/office/officeart/2009/3/layout/RandomtoResultProcess"/>
    <dgm:cxn modelId="{A3EA7C62-A6E3-440B-9F5D-B3B9EB899779}" srcId="{F9804677-E8D5-4534-86F6-7BAE24ED431A}" destId="{ECE62917-90CF-4C99-A881-102CB5D1BF65}" srcOrd="1" destOrd="0" parTransId="{5FBBE6FB-7829-42B6-B3D5-CA2E576E8850}" sibTransId="{985BE586-C859-4B49-BAE4-FEEF10FE9C4A}"/>
    <dgm:cxn modelId="{A0BFD359-4122-41E0-B4D0-262D10289398}" type="presOf" srcId="{F0F984FF-7D31-4F84-A5C3-73165EF6D6AF}" destId="{D83754ED-B172-4E95-A093-A83478CA32AE}" srcOrd="0" destOrd="0" presId="urn:microsoft.com/office/officeart/2009/3/layout/RandomtoResultProcess"/>
    <dgm:cxn modelId="{12CCC57D-9ECB-4F25-8890-3869EAA7835E}" srcId="{C8ABEEFB-6063-424E-81AA-D52F65417311}" destId="{A522D00C-A7B5-4C13-9BF1-DE05CEF7BC99}" srcOrd="0" destOrd="0" parTransId="{9D459753-9CDC-4E6B-BE3E-96B22903DEDE}" sibTransId="{1B38A767-9A57-40FD-A287-AB269DB5BEB3}"/>
    <dgm:cxn modelId="{AEDCF57F-F8A4-473A-BB51-231254E6FE4A}" type="presOf" srcId="{F9804677-E8D5-4534-86F6-7BAE24ED431A}" destId="{DAEF6C42-F820-46A8-98A2-63573AF959E7}" srcOrd="0" destOrd="0" presId="urn:microsoft.com/office/officeart/2009/3/layout/RandomtoResultProcess"/>
    <dgm:cxn modelId="{64029BB0-2270-41D3-A877-0F0A63AB3669}" type="presOf" srcId="{ECE62917-90CF-4C99-A881-102CB5D1BF65}" destId="{9288A29A-9AFB-418A-AA79-607FAF9132A2}" srcOrd="0" destOrd="0" presId="urn:microsoft.com/office/officeart/2009/3/layout/RandomtoResultProcess"/>
    <dgm:cxn modelId="{8DC61CC5-8F84-4982-A8B1-EC4489957F77}" srcId="{ECE62917-90CF-4C99-A881-102CB5D1BF65}" destId="{F0F984FF-7D31-4F84-A5C3-73165EF6D6AF}" srcOrd="0" destOrd="0" parTransId="{42BE1AFA-E347-40E0-95FA-72C9B7A06F98}" sibTransId="{0504BBEE-428A-4A61-98E9-17C37320DF3C}"/>
    <dgm:cxn modelId="{4753A5E1-44DC-41A7-A86F-8FF2D64F9FFA}" srcId="{F9804677-E8D5-4534-86F6-7BAE24ED431A}" destId="{C8ABEEFB-6063-424E-81AA-D52F65417311}" srcOrd="0" destOrd="0" parTransId="{C3942F2C-2213-4A68-A329-F479BFC6B0EC}" sibTransId="{1FBF0BD9-3409-494D-8A61-91156A05C688}"/>
    <dgm:cxn modelId="{F77121C5-FBA0-423C-B854-4B2941834B4F}" type="presParOf" srcId="{DAEF6C42-F820-46A8-98A2-63573AF959E7}" destId="{509AB359-882C-4190-923F-5D2CB52DB3A1}" srcOrd="0" destOrd="0" presId="urn:microsoft.com/office/officeart/2009/3/layout/RandomtoResultProcess"/>
    <dgm:cxn modelId="{967DC10F-82E2-40FD-8404-67F299143DF7}" type="presParOf" srcId="{509AB359-882C-4190-923F-5D2CB52DB3A1}" destId="{FE0BB01B-B2EF-4333-B016-F0D03D7850B6}" srcOrd="0" destOrd="0" presId="urn:microsoft.com/office/officeart/2009/3/layout/RandomtoResultProcess"/>
    <dgm:cxn modelId="{1C06D052-64CC-4F1E-A0B6-F9959ECA1BE3}" type="presParOf" srcId="{509AB359-882C-4190-923F-5D2CB52DB3A1}" destId="{07424FBE-9E2F-4576-A458-C6C55CF83482}" srcOrd="1" destOrd="0" presId="urn:microsoft.com/office/officeart/2009/3/layout/RandomtoResultProcess"/>
    <dgm:cxn modelId="{8D3049D6-271D-4AED-A4A8-7AF1BFF5C3EE}" type="presParOf" srcId="{509AB359-882C-4190-923F-5D2CB52DB3A1}" destId="{2CB016C9-E2BF-480E-BCF7-0CA853EC9D49}" srcOrd="2" destOrd="0" presId="urn:microsoft.com/office/officeart/2009/3/layout/RandomtoResultProcess"/>
    <dgm:cxn modelId="{B81C9F67-3247-4CC5-8842-EF6E23F038E1}" type="presParOf" srcId="{509AB359-882C-4190-923F-5D2CB52DB3A1}" destId="{10983565-45B7-4760-A429-45D10F9DD6CA}" srcOrd="3" destOrd="0" presId="urn:microsoft.com/office/officeart/2009/3/layout/RandomtoResultProcess"/>
    <dgm:cxn modelId="{C774A245-DD68-42DA-81A6-31F546976B60}" type="presParOf" srcId="{509AB359-882C-4190-923F-5D2CB52DB3A1}" destId="{E03AA23E-A5F3-4E58-9824-EB29BF8BCEC4}" srcOrd="4" destOrd="0" presId="urn:microsoft.com/office/officeart/2009/3/layout/RandomtoResultProcess"/>
    <dgm:cxn modelId="{128208EE-CE21-4745-A06F-7F3F9BA12C9B}" type="presParOf" srcId="{509AB359-882C-4190-923F-5D2CB52DB3A1}" destId="{AE29C422-7F26-4264-9B6B-225E016B5B00}" srcOrd="5" destOrd="0" presId="urn:microsoft.com/office/officeart/2009/3/layout/RandomtoResultProcess"/>
    <dgm:cxn modelId="{D3820FA7-ED16-438C-833F-9F8AF6C47880}" type="presParOf" srcId="{509AB359-882C-4190-923F-5D2CB52DB3A1}" destId="{A9E0E7D0-45C1-4118-8591-9EBC9F7FEB85}" srcOrd="6" destOrd="0" presId="urn:microsoft.com/office/officeart/2009/3/layout/RandomtoResultProcess"/>
    <dgm:cxn modelId="{93C75EE7-6F55-417B-B258-307CCCA3CE0F}" type="presParOf" srcId="{509AB359-882C-4190-923F-5D2CB52DB3A1}" destId="{F16F048F-5D87-49DC-B3E8-46BE8B7A0B40}" srcOrd="7" destOrd="0" presId="urn:microsoft.com/office/officeart/2009/3/layout/RandomtoResultProcess"/>
    <dgm:cxn modelId="{D32A2F8A-5333-47C8-80FD-EAC45775B3A1}" type="presParOf" srcId="{509AB359-882C-4190-923F-5D2CB52DB3A1}" destId="{8B72ED56-C135-4A13-85EA-51DAD17FD401}" srcOrd="8" destOrd="0" presId="urn:microsoft.com/office/officeart/2009/3/layout/RandomtoResultProcess"/>
    <dgm:cxn modelId="{C956C84B-7118-4AF0-9E14-1B18AF4F52A9}" type="presParOf" srcId="{509AB359-882C-4190-923F-5D2CB52DB3A1}" destId="{A1D77CEB-8535-4773-87E1-20E85C0C1881}" srcOrd="9" destOrd="0" presId="urn:microsoft.com/office/officeart/2009/3/layout/RandomtoResultProcess"/>
    <dgm:cxn modelId="{448ECF86-871C-4075-AA9C-E5B34D90279E}" type="presParOf" srcId="{509AB359-882C-4190-923F-5D2CB52DB3A1}" destId="{F1AE15F8-CC67-4BA5-8C2D-9F1C55F685B3}" srcOrd="10" destOrd="0" presId="urn:microsoft.com/office/officeart/2009/3/layout/RandomtoResultProcess"/>
    <dgm:cxn modelId="{487BEFDB-234A-4428-B8BE-A45413AFCD92}" type="presParOf" srcId="{509AB359-882C-4190-923F-5D2CB52DB3A1}" destId="{B677BD44-B137-4D19-811A-A1ED2C85486F}" srcOrd="11" destOrd="0" presId="urn:microsoft.com/office/officeart/2009/3/layout/RandomtoResultProcess"/>
    <dgm:cxn modelId="{E0CEF24F-DB4A-45FD-935E-418F22CBD933}" type="presParOf" srcId="{509AB359-882C-4190-923F-5D2CB52DB3A1}" destId="{7A2BDF7A-6C15-4589-96F1-B53C9FC11568}" srcOrd="12" destOrd="0" presId="urn:microsoft.com/office/officeart/2009/3/layout/RandomtoResultProcess"/>
    <dgm:cxn modelId="{1259C197-0626-46B0-B076-C1EAB2ED67B4}" type="presParOf" srcId="{509AB359-882C-4190-923F-5D2CB52DB3A1}" destId="{BA94C706-8E01-48F3-A22F-65623B2541B3}" srcOrd="13" destOrd="0" presId="urn:microsoft.com/office/officeart/2009/3/layout/RandomtoResultProcess"/>
    <dgm:cxn modelId="{8A7F9F72-FC25-4C46-82D9-B9867D95ACE5}" type="presParOf" srcId="{509AB359-882C-4190-923F-5D2CB52DB3A1}" destId="{3127E43C-CB9B-47D0-A1C5-E8FA81CC4DE1}" srcOrd="14" destOrd="0" presId="urn:microsoft.com/office/officeart/2009/3/layout/RandomtoResultProcess"/>
    <dgm:cxn modelId="{C08A9B70-D75E-4BF8-A05B-A79B3869E992}" type="presParOf" srcId="{509AB359-882C-4190-923F-5D2CB52DB3A1}" destId="{67FC4CD2-9ADC-4928-881D-B4FFEE1E9DE4}" srcOrd="15" destOrd="0" presId="urn:microsoft.com/office/officeart/2009/3/layout/RandomtoResultProcess"/>
    <dgm:cxn modelId="{7E461194-ACCC-46E5-8FC1-8BAADDA32772}" type="presParOf" srcId="{509AB359-882C-4190-923F-5D2CB52DB3A1}" destId="{7A3395BB-8543-4EFD-9FDF-AD1DA1B3B304}" srcOrd="16" destOrd="0" presId="urn:microsoft.com/office/officeart/2009/3/layout/RandomtoResultProcess"/>
    <dgm:cxn modelId="{F82281CF-CAD8-45DE-8AA3-E581C70E2F87}" type="presParOf" srcId="{509AB359-882C-4190-923F-5D2CB52DB3A1}" destId="{BC7AFD2B-8A7F-4923-99F2-DC724AB6040F}" srcOrd="17" destOrd="0" presId="urn:microsoft.com/office/officeart/2009/3/layout/RandomtoResultProcess"/>
    <dgm:cxn modelId="{2423D5BD-CBBE-4708-92F8-69906EA031EE}" type="presParOf" srcId="{509AB359-882C-4190-923F-5D2CB52DB3A1}" destId="{00C21195-2D81-4FC7-B823-D7267B18363E}" srcOrd="18" destOrd="0" presId="urn:microsoft.com/office/officeart/2009/3/layout/RandomtoResultProcess"/>
    <dgm:cxn modelId="{7D74FD65-3B2B-4FF9-A9FF-A526C0A63451}" type="presParOf" srcId="{509AB359-882C-4190-923F-5D2CB52DB3A1}" destId="{C6A1BFC1-B161-49A3-A53F-A52B29EA2771}" srcOrd="19" destOrd="0" presId="urn:microsoft.com/office/officeart/2009/3/layout/RandomtoResultProcess"/>
    <dgm:cxn modelId="{3EB269A9-6C2A-48CB-8025-34132AF5BEDC}" type="presParOf" srcId="{DAEF6C42-F820-46A8-98A2-63573AF959E7}" destId="{9692D3BC-082A-45D5-9A07-6888B79ABDA4}" srcOrd="1" destOrd="0" presId="urn:microsoft.com/office/officeart/2009/3/layout/RandomtoResultProcess"/>
    <dgm:cxn modelId="{B03EF60D-974E-425A-8B7F-EAE0A0976CB9}" type="presParOf" srcId="{9692D3BC-082A-45D5-9A07-6888B79ABDA4}" destId="{96D69148-623C-4C7F-9EA4-C9CA159E74A4}" srcOrd="0" destOrd="0" presId="urn:microsoft.com/office/officeart/2009/3/layout/RandomtoResultProcess"/>
    <dgm:cxn modelId="{EF6DE7B6-D464-4680-8583-0AF7F12B85BC}" type="presParOf" srcId="{9692D3BC-082A-45D5-9A07-6888B79ABDA4}" destId="{D9F3E964-AFE9-4CE4-B9E9-5FA81DD87410}" srcOrd="1" destOrd="0" presId="urn:microsoft.com/office/officeart/2009/3/layout/RandomtoResultProcess"/>
    <dgm:cxn modelId="{BF5FC71C-D507-4B69-818C-60D3D37B2313}" type="presParOf" srcId="{DAEF6C42-F820-46A8-98A2-63573AF959E7}" destId="{C9C5A796-3777-460B-BE0F-9D0AED35C56A}" srcOrd="2" destOrd="0" presId="urn:microsoft.com/office/officeart/2009/3/layout/RandomtoResultProcess"/>
    <dgm:cxn modelId="{96A68884-55EA-4862-938D-8DD213559519}" type="presParOf" srcId="{DAEF6C42-F820-46A8-98A2-63573AF959E7}" destId="{11671720-9E14-41A1-9503-1769E0C41AD5}" srcOrd="3" destOrd="0" presId="urn:microsoft.com/office/officeart/2009/3/layout/RandomtoResultProcess"/>
    <dgm:cxn modelId="{E731B155-3D6F-4301-89EF-7E48369B37A1}" type="presParOf" srcId="{11671720-9E14-41A1-9503-1769E0C41AD5}" destId="{A21E2ED3-B327-4DF4-B632-9E83BB87128F}" srcOrd="0" destOrd="0" presId="urn:microsoft.com/office/officeart/2009/3/layout/RandomtoResultProcess"/>
    <dgm:cxn modelId="{055AD94A-89BE-4A4A-858B-922224EA070C}" type="presParOf" srcId="{11671720-9E14-41A1-9503-1769E0C41AD5}" destId="{6E3B00C5-F652-42F7-9849-9DB2FE1AFCE0}" srcOrd="1" destOrd="0" presId="urn:microsoft.com/office/officeart/2009/3/layout/RandomtoResultProcess"/>
    <dgm:cxn modelId="{A462385B-137F-4EC9-9542-2CE7A48A064C}" type="presParOf" srcId="{DAEF6C42-F820-46A8-98A2-63573AF959E7}" destId="{A0A96296-8544-44AC-AD0F-2AAE224D6010}" srcOrd="4" destOrd="0" presId="urn:microsoft.com/office/officeart/2009/3/layout/RandomtoResultProcess"/>
    <dgm:cxn modelId="{94446760-739A-4634-8FED-772BC947B01F}" type="presParOf" srcId="{A0A96296-8544-44AC-AD0F-2AAE224D6010}" destId="{9288A29A-9AFB-418A-AA79-607FAF9132A2}" srcOrd="0" destOrd="0" presId="urn:microsoft.com/office/officeart/2009/3/layout/RandomtoResultProcess"/>
    <dgm:cxn modelId="{2D05147D-204F-4610-B92A-DB63CFDDF921}" type="presParOf" srcId="{A0A96296-8544-44AC-AD0F-2AAE224D6010}" destId="{D83754ED-B172-4E95-A093-A83478CA32AE}" srcOrd="1" destOrd="0" presId="urn:microsoft.com/office/officeart/2009/3/layout/RandomtoResultProcess"/>
    <dgm:cxn modelId="{0F3AF40F-FBC3-4EE9-ADC8-A4BBD1836C09}" type="presParOf" srcId="{A0A96296-8544-44AC-AD0F-2AAE224D6010}" destId="{33B7DB78-8B3E-46C9-BF9C-0E381616ADA6}"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BB01B-B2EF-4333-B016-F0D03D7850B6}">
      <dsp:nvSpPr>
        <dsp:cNvPr id="0" name=""/>
        <dsp:cNvSpPr/>
      </dsp:nvSpPr>
      <dsp:spPr>
        <a:xfrm>
          <a:off x="195729" y="1313340"/>
          <a:ext cx="2920666" cy="96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Past Behavior</a:t>
          </a:r>
        </a:p>
      </dsp:txBody>
      <dsp:txXfrm>
        <a:off x="195729" y="1313340"/>
        <a:ext cx="2920666" cy="962492"/>
      </dsp:txXfrm>
    </dsp:sp>
    <dsp:sp modelId="{07424FBE-9E2F-4576-A458-C6C55CF83482}">
      <dsp:nvSpPr>
        <dsp:cNvPr id="0" name=""/>
        <dsp:cNvSpPr/>
      </dsp:nvSpPr>
      <dsp:spPr>
        <a:xfrm>
          <a:off x="195729" y="3342904"/>
          <a:ext cx="2920666" cy="1803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5729" y="3342904"/>
        <a:ext cx="2920666" cy="1803241"/>
      </dsp:txXfrm>
    </dsp:sp>
    <dsp:sp modelId="{2CB016C9-E2BF-480E-BCF7-0CA853EC9D49}">
      <dsp:nvSpPr>
        <dsp:cNvPr id="0" name=""/>
        <dsp:cNvSpPr/>
      </dsp:nvSpPr>
      <dsp:spPr>
        <a:xfrm>
          <a:off x="192410" y="1020609"/>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983565-45B7-4760-A429-45D10F9DD6CA}">
      <dsp:nvSpPr>
        <dsp:cNvPr id="0" name=""/>
        <dsp:cNvSpPr/>
      </dsp:nvSpPr>
      <dsp:spPr>
        <a:xfrm>
          <a:off x="355038" y="695353"/>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AA23E-A5F3-4E58-9824-EB29BF8BCEC4}">
      <dsp:nvSpPr>
        <dsp:cNvPr id="0" name=""/>
        <dsp:cNvSpPr/>
      </dsp:nvSpPr>
      <dsp:spPr>
        <a:xfrm>
          <a:off x="745345" y="760404"/>
          <a:ext cx="365083" cy="365083"/>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9C422-7F26-4264-9B6B-225E016B5B00}">
      <dsp:nvSpPr>
        <dsp:cNvPr id="0" name=""/>
        <dsp:cNvSpPr/>
      </dsp:nvSpPr>
      <dsp:spPr>
        <a:xfrm>
          <a:off x="1070601" y="402623"/>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0E7D0-45C1-4118-8591-9EBC9F7FEB85}">
      <dsp:nvSpPr>
        <dsp:cNvPr id="0" name=""/>
        <dsp:cNvSpPr/>
      </dsp:nvSpPr>
      <dsp:spPr>
        <a:xfrm>
          <a:off x="1493434" y="272520"/>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6F048F-5D87-49DC-B3E8-46BE8B7A0B40}">
      <dsp:nvSpPr>
        <dsp:cNvPr id="0" name=""/>
        <dsp:cNvSpPr/>
      </dsp:nvSpPr>
      <dsp:spPr>
        <a:xfrm>
          <a:off x="2013843" y="500200"/>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72ED56-C135-4A13-85EA-51DAD17FD401}">
      <dsp:nvSpPr>
        <dsp:cNvPr id="0" name=""/>
        <dsp:cNvSpPr/>
      </dsp:nvSpPr>
      <dsp:spPr>
        <a:xfrm>
          <a:off x="2339099" y="662828"/>
          <a:ext cx="365083" cy="365083"/>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77CEB-8535-4773-87E1-20E85C0C1881}">
      <dsp:nvSpPr>
        <dsp:cNvPr id="0" name=""/>
        <dsp:cNvSpPr/>
      </dsp:nvSpPr>
      <dsp:spPr>
        <a:xfrm>
          <a:off x="2794458" y="1020609"/>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E15F8-CC67-4BA5-8C2D-9F1C55F685B3}">
      <dsp:nvSpPr>
        <dsp:cNvPr id="0" name=""/>
        <dsp:cNvSpPr/>
      </dsp:nvSpPr>
      <dsp:spPr>
        <a:xfrm>
          <a:off x="2989611" y="1378391"/>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7BD44-B137-4D19-811A-A1ED2C85486F}">
      <dsp:nvSpPr>
        <dsp:cNvPr id="0" name=""/>
        <dsp:cNvSpPr/>
      </dsp:nvSpPr>
      <dsp:spPr>
        <a:xfrm>
          <a:off x="1298280" y="695353"/>
          <a:ext cx="597408" cy="597408"/>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BDF7A-6C15-4589-96F1-B53C9FC11568}">
      <dsp:nvSpPr>
        <dsp:cNvPr id="0" name=""/>
        <dsp:cNvSpPr/>
      </dsp:nvSpPr>
      <dsp:spPr>
        <a:xfrm>
          <a:off x="29782" y="1931326"/>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4C706-8E01-48F3-A22F-65623B2541B3}">
      <dsp:nvSpPr>
        <dsp:cNvPr id="0" name=""/>
        <dsp:cNvSpPr/>
      </dsp:nvSpPr>
      <dsp:spPr>
        <a:xfrm>
          <a:off x="224935" y="2224056"/>
          <a:ext cx="365083" cy="365083"/>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7E43C-CB9B-47D0-A1C5-E8FA81CC4DE1}">
      <dsp:nvSpPr>
        <dsp:cNvPr id="0" name=""/>
        <dsp:cNvSpPr/>
      </dsp:nvSpPr>
      <dsp:spPr>
        <a:xfrm>
          <a:off x="712819" y="2484261"/>
          <a:ext cx="531030" cy="531030"/>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C4CD2-9ADC-4928-881D-B4FFEE1E9DE4}">
      <dsp:nvSpPr>
        <dsp:cNvPr id="0" name=""/>
        <dsp:cNvSpPr/>
      </dsp:nvSpPr>
      <dsp:spPr>
        <a:xfrm>
          <a:off x="1395857" y="2907094"/>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395BB-8543-4EFD-9FDF-AD1DA1B3B304}">
      <dsp:nvSpPr>
        <dsp:cNvPr id="0" name=""/>
        <dsp:cNvSpPr/>
      </dsp:nvSpPr>
      <dsp:spPr>
        <a:xfrm>
          <a:off x="1525959" y="2484261"/>
          <a:ext cx="365083" cy="365083"/>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AFD2B-8A7F-4923-99F2-DC724AB6040F}">
      <dsp:nvSpPr>
        <dsp:cNvPr id="0" name=""/>
        <dsp:cNvSpPr/>
      </dsp:nvSpPr>
      <dsp:spPr>
        <a:xfrm>
          <a:off x="1851215" y="2939620"/>
          <a:ext cx="232325" cy="232325"/>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21195-2D81-4FC7-B823-D7267B18363E}">
      <dsp:nvSpPr>
        <dsp:cNvPr id="0" name=""/>
        <dsp:cNvSpPr/>
      </dsp:nvSpPr>
      <dsp:spPr>
        <a:xfrm>
          <a:off x="2143946" y="2419210"/>
          <a:ext cx="531030" cy="531030"/>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A1BFC1-B161-49A3-A53F-A52B29EA2771}">
      <dsp:nvSpPr>
        <dsp:cNvPr id="0" name=""/>
        <dsp:cNvSpPr/>
      </dsp:nvSpPr>
      <dsp:spPr>
        <a:xfrm>
          <a:off x="2859509" y="2289108"/>
          <a:ext cx="365083" cy="365083"/>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69148-623C-4C7F-9EA4-C9CA159E74A4}">
      <dsp:nvSpPr>
        <dsp:cNvPr id="0" name=""/>
        <dsp:cNvSpPr/>
      </dsp:nvSpPr>
      <dsp:spPr>
        <a:xfrm>
          <a:off x="3224592" y="759863"/>
          <a:ext cx="1072197" cy="204694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1E2ED3-B327-4DF4-B632-9E83BB87128F}">
      <dsp:nvSpPr>
        <dsp:cNvPr id="0" name=""/>
        <dsp:cNvSpPr/>
      </dsp:nvSpPr>
      <dsp:spPr>
        <a:xfrm>
          <a:off x="4101845" y="759863"/>
          <a:ext cx="1072197" cy="204694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88A29A-9AFB-418A-AA79-607FAF9132A2}">
      <dsp:nvSpPr>
        <dsp:cNvPr id="0" name=""/>
        <dsp:cNvSpPr/>
      </dsp:nvSpPr>
      <dsp:spPr>
        <a:xfrm>
          <a:off x="5393355" y="614649"/>
          <a:ext cx="2485548" cy="2485548"/>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Future Behavior</a:t>
          </a:r>
        </a:p>
      </dsp:txBody>
      <dsp:txXfrm>
        <a:off x="5757355" y="978649"/>
        <a:ext cx="1757548" cy="1757548"/>
      </dsp:txXfrm>
    </dsp:sp>
    <dsp:sp modelId="{D83754ED-B172-4E95-A093-A83478CA32AE}">
      <dsp:nvSpPr>
        <dsp:cNvPr id="0" name=""/>
        <dsp:cNvSpPr/>
      </dsp:nvSpPr>
      <dsp:spPr>
        <a:xfrm>
          <a:off x="5174042" y="3342904"/>
          <a:ext cx="2924175" cy="1803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5174042" y="3342904"/>
        <a:ext cx="2924175" cy="1803241"/>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0712A-5A51-4B56-92F3-98B55FEB924F}" type="datetimeFigureOut">
              <a:rPr lang="en-US" smtClean="0"/>
              <a:t>10/15/2018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257C63-E68E-47F9-99BE-42C56BBB4F6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Who likes doing interviews?</a:t>
            </a:r>
          </a:p>
        </p:txBody>
      </p:sp>
      <p:sp>
        <p:nvSpPr>
          <p:cNvPr id="4" name="Slide Number Placeholder 3"/>
          <p:cNvSpPr>
            <a:spLocks noGrp="1"/>
          </p:cNvSpPr>
          <p:nvPr>
            <p:ph type="sldNum" sz="quarter" idx="10"/>
          </p:nvPr>
        </p:nvSpPr>
        <p:spPr/>
        <p:txBody>
          <a:bodyPr/>
          <a:lstStyle/>
          <a:p>
            <a:fld id="{D8257C63-E68E-47F9-99BE-42C56BBB4F6A}" type="slidenum">
              <a:rPr lang="en-US" smtClean="0"/>
              <a:t>1</a:t>
            </a:fld>
            <a:endParaRPr lang="en-US"/>
          </a:p>
        </p:txBody>
      </p:sp>
    </p:spTree>
    <p:extLst>
      <p:ext uri="{BB962C8B-B14F-4D97-AF65-F5344CB8AC3E}">
        <p14:creationId xmlns:p14="http://schemas.microsoft.com/office/powerpoint/2010/main" val="3516529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a:t>Final preparations before interviews:</a:t>
            </a:r>
          </a:p>
          <a:p>
            <a:pPr marL="457200" indent="-457200">
              <a:buFont typeface="Arial" panose="020B0604020202020204" pitchFamily="34" charset="0"/>
              <a:buChar char="•"/>
            </a:pPr>
            <a:r>
              <a:rPr lang="en-US" sz="2400"/>
              <a:t>Give receptionist the list of the interviewees, room locations and times, along with a way to directly contact you</a:t>
            </a:r>
          </a:p>
          <a:p>
            <a:pPr marL="457200" indent="-457200">
              <a:buFont typeface="Arial" panose="020B0604020202020204" pitchFamily="34" charset="0"/>
              <a:buChar char="•"/>
            </a:pPr>
            <a:r>
              <a:rPr lang="en-US" sz="2400"/>
              <a:t>Meet with those providing interviews to:</a:t>
            </a:r>
          </a:p>
          <a:p>
            <a:pPr marL="914400" lvl="1" indent="-457200">
              <a:buFont typeface="Arial" panose="020B0604020202020204" pitchFamily="34" charset="0"/>
              <a:buChar char="•"/>
            </a:pPr>
            <a:r>
              <a:rPr lang="en-US" sz="2400"/>
              <a:t>Review candidates</a:t>
            </a:r>
          </a:p>
          <a:p>
            <a:pPr marL="914400" lvl="1" indent="-457200">
              <a:buFont typeface="Arial" panose="020B0604020202020204" pitchFamily="34" charset="0"/>
              <a:buChar char="•"/>
            </a:pPr>
            <a:r>
              <a:rPr lang="en-US" sz="2400"/>
              <a:t>Review questions – and limitations</a:t>
            </a:r>
          </a:p>
          <a:p>
            <a:pPr marL="914400" lvl="1" indent="-457200">
              <a:buFont typeface="Arial" panose="020B0604020202020204" pitchFamily="34" charset="0"/>
              <a:buChar char="•"/>
            </a:pPr>
            <a:r>
              <a:rPr lang="en-US" sz="2400"/>
              <a:t>Decide who will ask which questions</a:t>
            </a:r>
          </a:p>
          <a:p>
            <a:pPr marL="914400" lvl="1" indent="-457200">
              <a:buFont typeface="Arial" panose="020B0604020202020204" pitchFamily="34" charset="0"/>
              <a:buChar char="•"/>
            </a:pPr>
            <a:r>
              <a:rPr lang="en-US" sz="2400"/>
              <a:t>Review scoring form/criteria</a:t>
            </a:r>
          </a:p>
          <a:p>
            <a:pPr marL="914400" lvl="1" indent="-457200">
              <a:buFont typeface="Arial" panose="020B0604020202020204" pitchFamily="34" charset="0"/>
              <a:buChar char="•"/>
            </a:pPr>
            <a:r>
              <a:rPr lang="en-US" sz="2400"/>
              <a:t>Reminders to represent the organization, avoiding gossip and unprofessional language, have appropriate dress</a:t>
            </a:r>
          </a:p>
          <a:p>
            <a:pPr marL="457200" indent="-457200">
              <a:buFont typeface="Arial" panose="020B0604020202020204" pitchFamily="34" charset="0"/>
              <a:buChar char="•"/>
            </a:pPr>
            <a:endParaRPr lang="en-US" sz="2400"/>
          </a:p>
          <a:p>
            <a:endParaRPr lang="en-US"/>
          </a:p>
        </p:txBody>
      </p:sp>
      <p:sp>
        <p:nvSpPr>
          <p:cNvPr id="4" name="Slide Number Placeholder 3"/>
          <p:cNvSpPr>
            <a:spLocks noGrp="1"/>
          </p:cNvSpPr>
          <p:nvPr>
            <p:ph type="sldNum" sz="quarter" idx="10"/>
          </p:nvPr>
        </p:nvSpPr>
        <p:spPr/>
        <p:txBody>
          <a:bodyPr/>
          <a:lstStyle/>
          <a:p>
            <a:fld id="{D8257C63-E68E-47F9-99BE-42C56BBB4F6A}" type="slidenum">
              <a:rPr lang="en-US" smtClean="0"/>
              <a:t>12</a:t>
            </a:fld>
            <a:endParaRPr lang="en-US"/>
          </a:p>
        </p:txBody>
      </p:sp>
    </p:spTree>
    <p:extLst>
      <p:ext uri="{BB962C8B-B14F-4D97-AF65-F5344CB8AC3E}">
        <p14:creationId xmlns:p14="http://schemas.microsoft.com/office/powerpoint/2010/main" val="4238217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Presenter Notes: Review/discuss these questions to help develop ideas for what is important to ask an interviewee</a:t>
            </a:r>
          </a:p>
          <a:p>
            <a:endParaRPr lang="en-US" sz="2400" dirty="0"/>
          </a:p>
          <a:p>
            <a:r>
              <a:rPr lang="en-US" sz="2400" dirty="0"/>
              <a:t>Types of Questions</a:t>
            </a:r>
          </a:p>
          <a:p>
            <a:pPr marL="457200" indent="-457200">
              <a:buFont typeface="Arial" panose="020B0604020202020204" pitchFamily="34" charset="0"/>
              <a:buChar char="•"/>
            </a:pPr>
            <a:r>
              <a:rPr lang="en-US" sz="2400" dirty="0"/>
              <a:t>Yes/No questions can be appropriate in some circumstances, but are not preferred</a:t>
            </a:r>
          </a:p>
          <a:p>
            <a:pPr marL="457200" indent="-457200">
              <a:buFont typeface="Arial" panose="020B0604020202020204" pitchFamily="34" charset="0"/>
              <a:buChar char="•"/>
            </a:pPr>
            <a:r>
              <a:rPr lang="en-US" sz="2400" dirty="0"/>
              <a:t>Use Behavior-based questions</a:t>
            </a:r>
          </a:p>
          <a:p>
            <a:pPr marL="914400" lvl="1" indent="-457200">
              <a:buFont typeface="Arial" panose="020B0604020202020204" pitchFamily="34" charset="0"/>
              <a:buChar char="•"/>
            </a:pPr>
            <a:r>
              <a:rPr lang="en-US" sz="2400" dirty="0"/>
              <a:t>Example: Tell me about a time when you were falsely accused on the job, and how you resolved it.</a:t>
            </a:r>
          </a:p>
          <a:p>
            <a:pPr marL="457200" indent="-457200">
              <a:buFont typeface="Arial" panose="020B0604020202020204" pitchFamily="34" charset="0"/>
              <a:buChar char="•"/>
            </a:pPr>
            <a:r>
              <a:rPr lang="en-US" sz="2400" dirty="0"/>
              <a:t>Use Situational questions</a:t>
            </a:r>
          </a:p>
          <a:p>
            <a:pPr marL="914400" lvl="1" indent="-457200">
              <a:buFont typeface="Arial" panose="020B0604020202020204" pitchFamily="34" charset="0"/>
              <a:buChar char="•"/>
            </a:pPr>
            <a:r>
              <a:rPr lang="en-US" sz="2400" dirty="0"/>
              <a:t>Example: If your supervisor got sick and you had to step into their position, what’s the first thing you’d do?</a:t>
            </a:r>
          </a:p>
          <a:p>
            <a:pPr marL="457200" indent="-457200">
              <a:buFont typeface="Arial" panose="020B0604020202020204" pitchFamily="34" charset="0"/>
              <a:buChar char="•"/>
            </a:pPr>
            <a:r>
              <a:rPr lang="en-US" sz="2400" dirty="0"/>
              <a:t>Use Written questions </a:t>
            </a:r>
            <a:r>
              <a:rPr lang="en-US" sz="2400" i="1" dirty="0"/>
              <a:t>where writing/analysis is needed</a:t>
            </a:r>
            <a:endParaRPr lang="en-US" sz="2400" dirty="0"/>
          </a:p>
          <a:p>
            <a:pPr marL="457200" indent="-457200">
              <a:buFont typeface="Arial" panose="020B0604020202020204" pitchFamily="34" charset="0"/>
              <a:buChar char="•"/>
            </a:pPr>
            <a:r>
              <a:rPr lang="en-US" sz="2400" dirty="0"/>
              <a:t>Use Test questions </a:t>
            </a:r>
          </a:p>
          <a:p>
            <a:pPr marL="914400" lvl="1" indent="-457200">
              <a:buFont typeface="Arial" panose="020B0604020202020204" pitchFamily="34" charset="0"/>
              <a:buChar char="•"/>
            </a:pPr>
            <a:r>
              <a:rPr lang="en-US" sz="2400" dirty="0"/>
              <a:t>Example: Typing test, language test, use of Excel, PowerPoint, etc. </a:t>
            </a:r>
            <a:r>
              <a:rPr lang="en-US" sz="2400" i="1" u="sng" dirty="0"/>
              <a:t>No personality tests pre-employment!</a:t>
            </a:r>
          </a:p>
          <a:p>
            <a:pPr marL="457200" lvl="1" indent="0">
              <a:buFont typeface="Arial" panose="020B0604020202020204" pitchFamily="34" charset="0"/>
              <a:buNone/>
            </a:pPr>
            <a:endParaRPr lang="en-US" sz="2400" i="1" u="sng" dirty="0"/>
          </a:p>
          <a:p>
            <a:r>
              <a:rPr lang="en-US" sz="2800" dirty="0"/>
              <a:t>Identify skill sets and experiences that are critical to success in this job.</a:t>
            </a:r>
          </a:p>
          <a:p>
            <a:pPr marL="285750" indent="-285750">
              <a:buFont typeface="Arial" charset="0"/>
              <a:buChar char="•"/>
            </a:pPr>
            <a:r>
              <a:rPr lang="en-US" sz="2000" dirty="0"/>
              <a:t>Think of current employees who are successful in their jobs. What skills do they possess that you would like to see replicated on your team?</a:t>
            </a:r>
          </a:p>
          <a:p>
            <a:endParaRPr lang="en-US" sz="2000" b="1" dirty="0"/>
          </a:p>
          <a:p>
            <a:r>
              <a:rPr lang="en-US" sz="2000" b="1" dirty="0"/>
              <a:t>Example categories:</a:t>
            </a:r>
          </a:p>
          <a:p>
            <a:pPr marL="285750" indent="-285750">
              <a:buFont typeface="Arial" charset="0"/>
              <a:buChar char="•"/>
            </a:pPr>
            <a:r>
              <a:rPr lang="en-US" sz="2000" dirty="0"/>
              <a:t>Ethics/Values/Integrity</a:t>
            </a:r>
          </a:p>
          <a:p>
            <a:pPr marL="285750" indent="-285750">
              <a:buFont typeface="Arial" charset="0"/>
              <a:buChar char="•"/>
            </a:pPr>
            <a:r>
              <a:rPr lang="en-US" sz="2000" dirty="0"/>
              <a:t>Client/Customer Focus</a:t>
            </a:r>
          </a:p>
          <a:p>
            <a:pPr marL="285750" indent="-285750">
              <a:buFont typeface="Arial" charset="0"/>
              <a:buChar char="•"/>
            </a:pPr>
            <a:r>
              <a:rPr lang="en-US" sz="2000" dirty="0"/>
              <a:t>Emotional Intelligence/Awareness</a:t>
            </a:r>
          </a:p>
          <a:p>
            <a:pPr marL="285750" indent="-285750">
              <a:buFont typeface="Arial" charset="0"/>
              <a:buChar char="•"/>
            </a:pPr>
            <a:r>
              <a:rPr lang="en-US" sz="2000" dirty="0"/>
              <a:t>Initiative/Motivation</a:t>
            </a:r>
          </a:p>
          <a:p>
            <a:pPr marL="285750" indent="-285750">
              <a:buFont typeface="Arial" charset="0"/>
              <a:buChar char="•"/>
            </a:pPr>
            <a:r>
              <a:rPr lang="en-US" sz="2000" dirty="0"/>
              <a:t>Problem Solving/Decision Making</a:t>
            </a:r>
          </a:p>
          <a:p>
            <a:pPr marL="285750" indent="-285750">
              <a:buFont typeface="Arial" charset="0"/>
              <a:buChar char="•"/>
            </a:pPr>
            <a:r>
              <a:rPr lang="en-US" sz="2000" dirty="0"/>
              <a:t>Cooperation/Teamwork/Peer Relations</a:t>
            </a:r>
          </a:p>
          <a:p>
            <a:pPr marL="285750" indent="-285750">
              <a:buFont typeface="Arial" charset="0"/>
              <a:buChar char="•"/>
            </a:pPr>
            <a:r>
              <a:rPr lang="en-US" sz="2000" dirty="0"/>
              <a:t>Flexibility/Adaptability</a:t>
            </a:r>
          </a:p>
          <a:p>
            <a:pPr marL="285750" indent="-285750">
              <a:buFont typeface="Arial" charset="0"/>
              <a:buChar char="•"/>
            </a:pPr>
            <a:r>
              <a:rPr lang="en-US" sz="2000" dirty="0"/>
              <a:t>Stress Management</a:t>
            </a:r>
            <a:endParaRPr lang="en-US" sz="2400" dirty="0"/>
          </a:p>
          <a:p>
            <a:pPr marL="914400" lvl="1" indent="-45720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13</a:t>
            </a:fld>
            <a:endParaRPr lang="en-US"/>
          </a:p>
        </p:txBody>
      </p:sp>
    </p:spTree>
    <p:extLst>
      <p:ext uri="{BB962C8B-B14F-4D97-AF65-F5344CB8AC3E}">
        <p14:creationId xmlns:p14="http://schemas.microsoft.com/office/powerpoint/2010/main" val="192335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Remi slide?</a:t>
            </a:r>
          </a:p>
          <a:p>
            <a:endParaRPr lang="en-US" sz="1200" dirty="0"/>
          </a:p>
          <a:p>
            <a:r>
              <a:rPr lang="en-US" sz="1200" dirty="0"/>
              <a:t>Requests of the Candidate when scheduling interview:</a:t>
            </a:r>
          </a:p>
          <a:p>
            <a:pPr marL="285750" indent="-285750">
              <a:buFont typeface="Arial" panose="020B0604020202020204" pitchFamily="34" charset="0"/>
              <a:buChar char="•"/>
            </a:pPr>
            <a:r>
              <a:rPr lang="en-US" sz="1200" dirty="0"/>
              <a:t>Come prepared with their questions </a:t>
            </a:r>
          </a:p>
          <a:p>
            <a:pPr marL="285750" indent="-285750">
              <a:buFont typeface="Arial" panose="020B0604020202020204" pitchFamily="34" charset="0"/>
              <a:buChar char="•"/>
            </a:pPr>
            <a:r>
              <a:rPr lang="en-US" sz="1200" dirty="0"/>
              <a:t>Provide proof of credentials (transcripts, original diplomas, licenses)</a:t>
            </a:r>
          </a:p>
          <a:p>
            <a:pPr marL="285750" indent="-285750">
              <a:buFont typeface="Arial" panose="020B0604020202020204" pitchFamily="34" charset="0"/>
              <a:buChar char="•"/>
            </a:pPr>
            <a:r>
              <a:rPr lang="en-US" sz="1200" dirty="0"/>
              <a:t>Bring list of references</a:t>
            </a:r>
          </a:p>
          <a:p>
            <a:pPr marL="285750" indent="-285750">
              <a:buFont typeface="Arial" panose="020B0604020202020204" pitchFamily="34" charset="0"/>
              <a:buChar char="•"/>
            </a:pPr>
            <a:r>
              <a:rPr lang="en-US" sz="1200" dirty="0"/>
              <a:t>Bring Release(s) of Information</a:t>
            </a:r>
          </a:p>
          <a:p>
            <a:pPr marL="285750" indent="-285750">
              <a:buFont typeface="Arial" panose="020B0604020202020204" pitchFamily="34" charset="0"/>
              <a:buChar char="•"/>
            </a:pPr>
            <a:endParaRPr lang="en-US" sz="1200" dirty="0"/>
          </a:p>
          <a:p>
            <a:r>
              <a:rPr lang="en-US" sz="2800" b="1" dirty="0"/>
              <a:t>Past behavior is our best indicator of future behavior. </a:t>
            </a:r>
          </a:p>
          <a:p>
            <a:pPr marL="285750" indent="-285750">
              <a:buFont typeface="Arial" panose="020B0604020202020204" pitchFamily="34" charset="0"/>
              <a:buChar char="•"/>
            </a:pPr>
            <a:r>
              <a:rPr lang="en-US" sz="2800" dirty="0"/>
              <a:t>Behavioral based interview questions rely on the experiences and cognition of interviewees to provide evidence of exercised skills.</a:t>
            </a:r>
          </a:p>
          <a:p>
            <a:pPr marL="742950" lvl="1" indent="-285750">
              <a:buFont typeface="Arial" panose="020B0604020202020204" pitchFamily="34" charset="0"/>
              <a:buChar char="•"/>
            </a:pPr>
            <a:r>
              <a:rPr lang="en-US" sz="2800" dirty="0"/>
              <a:t>Not asking “what would you do?” but </a:t>
            </a:r>
            <a:br>
              <a:rPr lang="en-US" sz="2800" dirty="0"/>
            </a:br>
            <a:r>
              <a:rPr lang="en-US" sz="2800" dirty="0"/>
              <a:t>“How did you...?”</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Responses to behavioral based interview </a:t>
            </a:r>
            <a:br>
              <a:rPr lang="en-US" sz="2800" dirty="0"/>
            </a:br>
            <a:r>
              <a:rPr lang="en-US" sz="2800" dirty="0"/>
              <a:t>questions include 3 parts</a:t>
            </a:r>
          </a:p>
          <a:p>
            <a:pPr marL="742950" lvl="1" indent="-285750">
              <a:buFont typeface="Arial" panose="020B0604020202020204" pitchFamily="34" charset="0"/>
              <a:buChar char="•"/>
            </a:pPr>
            <a:r>
              <a:rPr lang="en-US" sz="2800" b="1" dirty="0"/>
              <a:t>Background</a:t>
            </a:r>
            <a:r>
              <a:rPr lang="en-US" sz="2800" dirty="0"/>
              <a:t>, </a:t>
            </a:r>
            <a:r>
              <a:rPr lang="en-US" sz="2800" b="1" dirty="0"/>
              <a:t>Action</a:t>
            </a:r>
            <a:r>
              <a:rPr lang="en-US" sz="2800" dirty="0"/>
              <a:t>, and </a:t>
            </a:r>
            <a:r>
              <a:rPr lang="en-US" sz="2800" b="1" dirty="0"/>
              <a:t>Result</a:t>
            </a:r>
          </a:p>
          <a:p>
            <a:pPr marL="742950" lvl="1" indent="-285750">
              <a:buFont typeface="Arial" panose="020B0604020202020204" pitchFamily="34" charset="0"/>
              <a:buChar char="•"/>
            </a:pPr>
            <a:r>
              <a:rPr lang="en-US" sz="2800" dirty="0"/>
              <a:t>Example: “</a:t>
            </a:r>
            <a:r>
              <a:rPr lang="en-US" sz="2800" i="1" dirty="0"/>
              <a:t>Walk me through a situation in which you had to adjust to changes outside of your control”</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14</a:t>
            </a:fld>
            <a:endParaRPr lang="en-US"/>
          </a:p>
        </p:txBody>
      </p:sp>
    </p:spTree>
    <p:extLst>
      <p:ext uri="{BB962C8B-B14F-4D97-AF65-F5344CB8AC3E}">
        <p14:creationId xmlns:p14="http://schemas.microsoft.com/office/powerpoint/2010/main" val="410779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Requests of the Candidate when scheduling interview:</a:t>
            </a:r>
          </a:p>
          <a:p>
            <a:pPr marL="285750" indent="-285750">
              <a:buFont typeface="Arial" panose="020B0604020202020204" pitchFamily="34" charset="0"/>
              <a:buChar char="•"/>
            </a:pPr>
            <a:r>
              <a:rPr lang="en-US" sz="1200" dirty="0"/>
              <a:t>Come prepared with their questions </a:t>
            </a:r>
          </a:p>
          <a:p>
            <a:pPr marL="285750" indent="-285750">
              <a:buFont typeface="Arial" panose="020B0604020202020204" pitchFamily="34" charset="0"/>
              <a:buChar char="•"/>
            </a:pPr>
            <a:r>
              <a:rPr lang="en-US" sz="1200" dirty="0"/>
              <a:t>Provide proof of credentials (transcripts, original diplomas, licenses)</a:t>
            </a:r>
          </a:p>
          <a:p>
            <a:pPr marL="285750" indent="-285750">
              <a:buFont typeface="Arial" panose="020B0604020202020204" pitchFamily="34" charset="0"/>
              <a:buChar char="•"/>
            </a:pPr>
            <a:r>
              <a:rPr lang="en-US" sz="1200" dirty="0"/>
              <a:t>Bring list of references</a:t>
            </a:r>
          </a:p>
          <a:p>
            <a:pPr marL="285750" indent="-285750">
              <a:buFont typeface="Arial" panose="020B0604020202020204" pitchFamily="34" charset="0"/>
              <a:buChar char="•"/>
            </a:pPr>
            <a:r>
              <a:rPr lang="en-US" sz="1200" dirty="0"/>
              <a:t>Bring Release(s) of Information</a:t>
            </a:r>
          </a:p>
          <a:p>
            <a:pPr marL="285750" indent="-285750">
              <a:buFont typeface="Arial" panose="020B0604020202020204" pitchFamily="34" charset="0"/>
              <a:buChar char="•"/>
            </a:pPr>
            <a:endParaRPr lang="en-US" sz="1200" dirty="0"/>
          </a:p>
          <a:p>
            <a:r>
              <a:rPr lang="en-US" sz="2800" b="1" dirty="0"/>
              <a:t>Past behavior is our best indicator of future behavior. </a:t>
            </a:r>
          </a:p>
          <a:p>
            <a:pPr marL="285750" indent="-285750">
              <a:buFont typeface="Arial" panose="020B0604020202020204" pitchFamily="34" charset="0"/>
              <a:buChar char="•"/>
            </a:pPr>
            <a:r>
              <a:rPr lang="en-US" sz="2800" dirty="0"/>
              <a:t>Behavioral based interview questions rely on the experiences and cognition of interviewees to provide evidence of exercised skills.</a:t>
            </a:r>
          </a:p>
          <a:p>
            <a:pPr marL="742950" lvl="1" indent="-285750">
              <a:buFont typeface="Arial" panose="020B0604020202020204" pitchFamily="34" charset="0"/>
              <a:buChar char="•"/>
            </a:pPr>
            <a:r>
              <a:rPr lang="en-US" sz="2800" dirty="0"/>
              <a:t>Not asking “what would you do?” but </a:t>
            </a:r>
            <a:br>
              <a:rPr lang="en-US" sz="2800" dirty="0"/>
            </a:br>
            <a:r>
              <a:rPr lang="en-US" sz="2800" dirty="0"/>
              <a:t>“How did you...?”</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Responses to behavioral based interview </a:t>
            </a:r>
            <a:br>
              <a:rPr lang="en-US" sz="2800" dirty="0"/>
            </a:br>
            <a:r>
              <a:rPr lang="en-US" sz="2800" dirty="0"/>
              <a:t>questions include 3 parts</a:t>
            </a:r>
          </a:p>
          <a:p>
            <a:pPr marL="742950" lvl="1" indent="-285750">
              <a:buFont typeface="Arial" panose="020B0604020202020204" pitchFamily="34" charset="0"/>
              <a:buChar char="•"/>
            </a:pPr>
            <a:r>
              <a:rPr lang="en-US" sz="2800" b="1" dirty="0"/>
              <a:t>Background</a:t>
            </a:r>
            <a:r>
              <a:rPr lang="en-US" sz="2800" dirty="0"/>
              <a:t>, </a:t>
            </a:r>
            <a:r>
              <a:rPr lang="en-US" sz="2800" b="1" dirty="0"/>
              <a:t>Action</a:t>
            </a:r>
            <a:r>
              <a:rPr lang="en-US" sz="2800" dirty="0"/>
              <a:t>, and </a:t>
            </a:r>
            <a:r>
              <a:rPr lang="en-US" sz="2800" b="1" dirty="0"/>
              <a:t>Result</a:t>
            </a:r>
          </a:p>
          <a:p>
            <a:pPr marL="742950" lvl="1" indent="-285750">
              <a:buFont typeface="Arial" panose="020B0604020202020204" pitchFamily="34" charset="0"/>
              <a:buChar char="•"/>
            </a:pPr>
            <a:r>
              <a:rPr lang="en-US" sz="2800" dirty="0"/>
              <a:t>Example: “</a:t>
            </a:r>
            <a:r>
              <a:rPr lang="en-US" sz="2800" i="1" dirty="0"/>
              <a:t>Walk me through a situation in which you had to adjust to changes outside of your control”</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15</a:t>
            </a:fld>
            <a:endParaRPr lang="en-US"/>
          </a:p>
        </p:txBody>
      </p:sp>
    </p:spTree>
    <p:extLst>
      <p:ext uri="{BB962C8B-B14F-4D97-AF65-F5344CB8AC3E}">
        <p14:creationId xmlns:p14="http://schemas.microsoft.com/office/powerpoint/2010/main" val="109321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Types of Questions</a:t>
            </a:r>
          </a:p>
          <a:p>
            <a:pPr marL="457200" indent="-457200">
              <a:buFont typeface="Arial" panose="020B0604020202020204" pitchFamily="34" charset="0"/>
              <a:buChar char="•"/>
            </a:pPr>
            <a:r>
              <a:rPr lang="en-US" sz="2400" dirty="0"/>
              <a:t>Yes/No questions can be appropriate in some circumstances, but are not preferred</a:t>
            </a:r>
          </a:p>
          <a:p>
            <a:pPr marL="457200" indent="-457200">
              <a:buFont typeface="Arial" panose="020B0604020202020204" pitchFamily="34" charset="0"/>
              <a:buChar char="•"/>
            </a:pPr>
            <a:r>
              <a:rPr lang="en-US" sz="2400" dirty="0"/>
              <a:t>Use Behavior-based questions</a:t>
            </a:r>
          </a:p>
          <a:p>
            <a:pPr marL="914400" lvl="1" indent="-457200">
              <a:buFont typeface="Arial" panose="020B0604020202020204" pitchFamily="34" charset="0"/>
              <a:buChar char="•"/>
            </a:pPr>
            <a:r>
              <a:rPr lang="en-US" sz="2400" dirty="0"/>
              <a:t>Example: Tell me about a time when you were falsely accused on the job, and how you resolved it.</a:t>
            </a:r>
          </a:p>
          <a:p>
            <a:pPr marL="457200" indent="-457200">
              <a:buFont typeface="Arial" panose="020B0604020202020204" pitchFamily="34" charset="0"/>
              <a:buChar char="•"/>
            </a:pPr>
            <a:r>
              <a:rPr lang="en-US" sz="2400" dirty="0"/>
              <a:t>Use Situational questions</a:t>
            </a:r>
          </a:p>
          <a:p>
            <a:pPr marL="914400" lvl="1" indent="-457200">
              <a:buFont typeface="Arial" panose="020B0604020202020204" pitchFamily="34" charset="0"/>
              <a:buChar char="•"/>
            </a:pPr>
            <a:r>
              <a:rPr lang="en-US" sz="2400" dirty="0"/>
              <a:t>Example: If your supervisor got sick and you had to step into their position, what’s the first thing you’d do?</a:t>
            </a:r>
          </a:p>
          <a:p>
            <a:pPr marL="457200" indent="-457200">
              <a:buFont typeface="Arial" panose="020B0604020202020204" pitchFamily="34" charset="0"/>
              <a:buChar char="•"/>
            </a:pPr>
            <a:r>
              <a:rPr lang="en-US" sz="2400" dirty="0"/>
              <a:t>Use Written questions </a:t>
            </a:r>
            <a:r>
              <a:rPr lang="en-US" sz="2400" i="1" dirty="0"/>
              <a:t>where writing/analysis is needed</a:t>
            </a:r>
            <a:endParaRPr lang="en-US" sz="2400" dirty="0"/>
          </a:p>
          <a:p>
            <a:pPr marL="457200" indent="-457200">
              <a:buFont typeface="Arial" panose="020B0604020202020204" pitchFamily="34" charset="0"/>
              <a:buChar char="•"/>
            </a:pPr>
            <a:r>
              <a:rPr lang="en-US" sz="2400" dirty="0"/>
              <a:t>Use Test questions </a:t>
            </a:r>
          </a:p>
          <a:p>
            <a:pPr marL="914400" lvl="1" indent="-457200">
              <a:buFont typeface="Arial" panose="020B0604020202020204" pitchFamily="34" charset="0"/>
              <a:buChar char="•"/>
            </a:pPr>
            <a:r>
              <a:rPr lang="en-US" sz="2400" dirty="0"/>
              <a:t>Example: Typing test, language test, use of Excel, PowerPoint, etc. </a:t>
            </a:r>
            <a:r>
              <a:rPr lang="en-US" sz="2400" i="1" u="sng" dirty="0"/>
              <a:t>No personality tests pre-employment!</a:t>
            </a:r>
          </a:p>
          <a:p>
            <a:pPr marL="457200" lvl="1" indent="0">
              <a:buFont typeface="Arial" panose="020B0604020202020204" pitchFamily="34" charset="0"/>
              <a:buNone/>
            </a:pPr>
            <a:endParaRPr lang="en-US" sz="2400" i="1" u="sng" dirty="0"/>
          </a:p>
          <a:p>
            <a:r>
              <a:rPr lang="en-US" sz="2800" dirty="0"/>
              <a:t>Identify skill sets and experiences that are critical to success in this job.</a:t>
            </a:r>
          </a:p>
          <a:p>
            <a:pPr marL="285750" indent="-285750">
              <a:buFont typeface="Arial" charset="0"/>
              <a:buChar char="•"/>
            </a:pPr>
            <a:r>
              <a:rPr lang="en-US" sz="2000" dirty="0"/>
              <a:t>Think of current employees who are successful in their jobs. What skills do they possess that you would like to see replicated on your team?</a:t>
            </a:r>
          </a:p>
          <a:p>
            <a:endParaRPr lang="en-US" sz="2000" b="1" dirty="0"/>
          </a:p>
          <a:p>
            <a:r>
              <a:rPr lang="en-US" sz="2000" b="1" dirty="0"/>
              <a:t>Example categories:</a:t>
            </a:r>
          </a:p>
          <a:p>
            <a:pPr marL="285750" indent="-285750">
              <a:buFont typeface="Arial" charset="0"/>
              <a:buChar char="•"/>
            </a:pPr>
            <a:r>
              <a:rPr lang="en-US" sz="2000" dirty="0"/>
              <a:t>Ethics/Values/Integrity</a:t>
            </a:r>
          </a:p>
          <a:p>
            <a:pPr marL="285750" indent="-285750">
              <a:buFont typeface="Arial" charset="0"/>
              <a:buChar char="•"/>
            </a:pPr>
            <a:r>
              <a:rPr lang="en-US" sz="2000" dirty="0"/>
              <a:t>Client/Customer Focus</a:t>
            </a:r>
          </a:p>
          <a:p>
            <a:pPr marL="285750" indent="-285750">
              <a:buFont typeface="Arial" charset="0"/>
              <a:buChar char="•"/>
            </a:pPr>
            <a:r>
              <a:rPr lang="en-US" sz="2000" dirty="0"/>
              <a:t>Emotional Intelligence/Awareness</a:t>
            </a:r>
          </a:p>
          <a:p>
            <a:pPr marL="285750" indent="-285750">
              <a:buFont typeface="Arial" charset="0"/>
              <a:buChar char="•"/>
            </a:pPr>
            <a:r>
              <a:rPr lang="en-US" sz="2000" dirty="0"/>
              <a:t>Initiative/Motivation</a:t>
            </a:r>
          </a:p>
          <a:p>
            <a:pPr marL="285750" indent="-285750">
              <a:buFont typeface="Arial" charset="0"/>
              <a:buChar char="•"/>
            </a:pPr>
            <a:r>
              <a:rPr lang="en-US" sz="2000" dirty="0"/>
              <a:t>Problem Solving/Decision Making</a:t>
            </a:r>
          </a:p>
          <a:p>
            <a:pPr marL="285750" indent="-285750">
              <a:buFont typeface="Arial" charset="0"/>
              <a:buChar char="•"/>
            </a:pPr>
            <a:r>
              <a:rPr lang="en-US" sz="2000" dirty="0"/>
              <a:t>Cooperation/Teamwork/Peer Relations</a:t>
            </a:r>
          </a:p>
          <a:p>
            <a:pPr marL="285750" indent="-285750">
              <a:buFont typeface="Arial" charset="0"/>
              <a:buChar char="•"/>
            </a:pPr>
            <a:r>
              <a:rPr lang="en-US" sz="2000" dirty="0"/>
              <a:t>Flexibility/Adaptability</a:t>
            </a:r>
          </a:p>
          <a:p>
            <a:pPr marL="285750" indent="-285750">
              <a:buFont typeface="Arial" charset="0"/>
              <a:buChar char="•"/>
            </a:pPr>
            <a:r>
              <a:rPr lang="en-US" sz="2000" dirty="0"/>
              <a:t>Stress Management</a:t>
            </a:r>
            <a:endParaRPr lang="en-US" sz="2400" dirty="0"/>
          </a:p>
          <a:p>
            <a:pPr marL="914400" lvl="1" indent="-45720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16</a:t>
            </a:fld>
            <a:endParaRPr lang="en-US"/>
          </a:p>
        </p:txBody>
      </p:sp>
    </p:spTree>
    <p:extLst>
      <p:ext uri="{BB962C8B-B14F-4D97-AF65-F5344CB8AC3E}">
        <p14:creationId xmlns:p14="http://schemas.microsoft.com/office/powerpoint/2010/main" val="117201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Remi slide</a:t>
            </a:r>
            <a:r>
              <a:rPr lang="en-US" sz="2800"/>
              <a:t>? </a:t>
            </a:r>
          </a:p>
          <a:p>
            <a:endParaRPr lang="en-US" sz="2800" dirty="0"/>
          </a:p>
          <a:p>
            <a:r>
              <a:rPr lang="en-US" sz="2800" dirty="0"/>
              <a:t>Develop list of questions for the interview:</a:t>
            </a:r>
          </a:p>
          <a:p>
            <a:r>
              <a:rPr lang="en-US" sz="2800" u="sng" dirty="0"/>
              <a:t>DO INCLUDE Questions about:</a:t>
            </a:r>
          </a:p>
          <a:p>
            <a:pPr marL="457200" indent="-457200">
              <a:buFont typeface="Arial" panose="020B0604020202020204" pitchFamily="34" charset="0"/>
              <a:buChar char="•"/>
            </a:pPr>
            <a:r>
              <a:rPr lang="en-US" sz="2800" dirty="0"/>
              <a:t>Past experiences</a:t>
            </a:r>
          </a:p>
          <a:p>
            <a:pPr marL="457200" indent="-457200">
              <a:buFont typeface="Arial" panose="020B0604020202020204" pitchFamily="34" charset="0"/>
              <a:buChar char="•"/>
            </a:pPr>
            <a:r>
              <a:rPr lang="en-US" sz="2800" dirty="0"/>
              <a:t>Education</a:t>
            </a:r>
          </a:p>
          <a:p>
            <a:pPr marL="457200" indent="-457200">
              <a:buFont typeface="Arial" panose="020B0604020202020204" pitchFamily="34" charset="0"/>
              <a:buChar char="•"/>
            </a:pPr>
            <a:r>
              <a:rPr lang="en-US" sz="2800" dirty="0"/>
              <a:t>Strengths and weaknesses</a:t>
            </a:r>
          </a:p>
          <a:p>
            <a:pPr marL="457200" indent="-457200">
              <a:buFont typeface="Arial" panose="020B0604020202020204" pitchFamily="34" charset="0"/>
              <a:buChar char="•"/>
            </a:pPr>
            <a:r>
              <a:rPr lang="en-US" sz="2800" dirty="0"/>
              <a:t>Knowledge needed for the position</a:t>
            </a:r>
          </a:p>
          <a:p>
            <a:pPr marL="457200" indent="-457200">
              <a:buFont typeface="Arial" panose="020B0604020202020204" pitchFamily="34" charset="0"/>
              <a:buChar char="•"/>
            </a:pPr>
            <a:r>
              <a:rPr lang="en-US" sz="2800" dirty="0"/>
              <a:t>Why they are interested in the position</a:t>
            </a:r>
          </a:p>
          <a:p>
            <a:pPr marL="457200" indent="-457200">
              <a:buFont typeface="Arial" panose="020B0604020202020204" pitchFamily="34" charset="0"/>
              <a:buChar char="•"/>
            </a:pPr>
            <a:r>
              <a:rPr lang="en-US" sz="2800" dirty="0"/>
              <a:t>Career path and goals</a:t>
            </a:r>
          </a:p>
          <a:p>
            <a:pPr marL="457200" indent="-457200">
              <a:buFont typeface="Arial" panose="020B0604020202020204" pitchFamily="34" charset="0"/>
              <a:buChar char="•"/>
            </a:pPr>
            <a:r>
              <a:rPr lang="en-US" sz="2800" dirty="0"/>
              <a:t>Cultural competency (i.e. diversity and inclusion)</a:t>
            </a:r>
          </a:p>
          <a:p>
            <a:pPr marL="914400" lvl="1" indent="-457200">
              <a:buFont typeface="Arial" panose="020B0604020202020204" pitchFamily="34" charset="0"/>
              <a:buChar char="•"/>
            </a:pPr>
            <a:r>
              <a:rPr lang="en-US" sz="2800" dirty="0"/>
              <a:t>Caution: Legal compliance and awareness, cannot discriminate due to religion</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17</a:t>
            </a:fld>
            <a:endParaRPr lang="en-US"/>
          </a:p>
        </p:txBody>
      </p:sp>
    </p:spTree>
    <p:extLst>
      <p:ext uri="{BB962C8B-B14F-4D97-AF65-F5344CB8AC3E}">
        <p14:creationId xmlns:p14="http://schemas.microsoft.com/office/powerpoint/2010/main" val="3163173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u="sng" dirty="0">
                <a:solidFill>
                  <a:srgbClr val="FF0000"/>
                </a:solidFill>
              </a:rPr>
              <a:t>DO NOT INCLUDE</a:t>
            </a:r>
            <a:r>
              <a:rPr lang="en-US" sz="1200" u="sng" dirty="0">
                <a:solidFill>
                  <a:srgbClr val="FF0000"/>
                </a:solidFill>
              </a:rPr>
              <a:t> Questions about:</a:t>
            </a:r>
          </a:p>
          <a:p>
            <a:pPr marL="457200" indent="-457200">
              <a:buFont typeface="Arial" panose="020B0604020202020204" pitchFamily="34" charset="0"/>
              <a:buChar char="•"/>
            </a:pPr>
            <a:r>
              <a:rPr lang="en-US" sz="1200" dirty="0"/>
              <a:t>Statuses: Race, ethnicity, national origin, complexion/color, age, gender, religion, disabilities, veteran’s status, sexual orientation, bankruptcy, height, weight</a:t>
            </a:r>
          </a:p>
          <a:p>
            <a:pPr marL="457200" indent="-457200">
              <a:buFont typeface="Arial" panose="020B0604020202020204" pitchFamily="34" charset="0"/>
              <a:buChar char="•"/>
            </a:pPr>
            <a:r>
              <a:rPr lang="en-US" sz="1200" dirty="0"/>
              <a:t>Questions about family, family needs (childcare or adult care) or personal health</a:t>
            </a:r>
          </a:p>
          <a:p>
            <a:pPr marL="457200" indent="-457200">
              <a:buFont typeface="Arial" panose="020B0604020202020204" pitchFamily="34" charset="0"/>
              <a:buChar char="•"/>
            </a:pPr>
            <a:r>
              <a:rPr lang="en-US" sz="1200" dirty="0"/>
              <a:t>Avoid questions about commuting distance or location in the first interview</a:t>
            </a:r>
          </a:p>
          <a:p>
            <a:pPr marL="457200" indent="-457200">
              <a:buFont typeface="Arial" panose="020B0604020202020204" pitchFamily="34" charset="0"/>
              <a:buChar char="•"/>
            </a:pPr>
            <a:r>
              <a:rPr lang="en-US" sz="1200" dirty="0"/>
              <a:t>Avoid general chit-chat or dialog that could be construed as stereotypical or discriminatory</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Financial status does not include credit history checks that can occur after release of information is signed</a:t>
            </a:r>
          </a:p>
          <a:p>
            <a:pPr marL="457200" indent="-457200">
              <a:buFont typeface="Arial" panose="020B0604020202020204" pitchFamily="34" charset="0"/>
              <a:buChar char="•"/>
            </a:pPr>
            <a:r>
              <a:rPr lang="en-US" sz="1200" dirty="0"/>
              <a:t>Age includes year graduated </a:t>
            </a:r>
            <a:r>
              <a:rPr lang="en-US" sz="1200" dirty="0" err="1"/>
              <a:t>etc</a:t>
            </a:r>
            <a:r>
              <a:rPr lang="en-US" sz="1200" dirty="0"/>
              <a:t> </a:t>
            </a:r>
            <a:r>
              <a:rPr lang="en-US" sz="1200" dirty="0" err="1"/>
              <a:t>etc</a:t>
            </a:r>
            <a:endParaRPr lang="en-US" sz="1200" dirty="0"/>
          </a:p>
          <a:p>
            <a:endParaRPr lang="en-US" dirty="0"/>
          </a:p>
          <a:p>
            <a:endParaRPr lang="en-US" dirty="0"/>
          </a:p>
          <a:p>
            <a:r>
              <a:rPr lang="en-US" dirty="0"/>
              <a:t>Pregnant by Adrien Coquet from the Noun Project</a:t>
            </a:r>
          </a:p>
        </p:txBody>
      </p:sp>
      <p:sp>
        <p:nvSpPr>
          <p:cNvPr id="4" name="Slide Number Placeholder 3"/>
          <p:cNvSpPr>
            <a:spLocks noGrp="1"/>
          </p:cNvSpPr>
          <p:nvPr>
            <p:ph type="sldNum" sz="quarter" idx="10"/>
          </p:nvPr>
        </p:nvSpPr>
        <p:spPr/>
        <p:txBody>
          <a:bodyPr/>
          <a:lstStyle/>
          <a:p>
            <a:fld id="{D8257C63-E68E-47F9-99BE-42C56BBB4F6A}" type="slidenum">
              <a:rPr lang="en-US" smtClean="0"/>
              <a:t>18</a:t>
            </a:fld>
            <a:endParaRPr lang="en-US"/>
          </a:p>
        </p:txBody>
      </p:sp>
    </p:spTree>
    <p:extLst>
      <p:ext uri="{BB962C8B-B14F-4D97-AF65-F5344CB8AC3E}">
        <p14:creationId xmlns:p14="http://schemas.microsoft.com/office/powerpoint/2010/main" val="320426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Remi-research for federal resources on lawful and unlawful inquiries?</a:t>
            </a:r>
          </a:p>
        </p:txBody>
      </p:sp>
      <p:sp>
        <p:nvSpPr>
          <p:cNvPr id="4" name="Slide Number Placeholder 3"/>
          <p:cNvSpPr>
            <a:spLocks noGrp="1"/>
          </p:cNvSpPr>
          <p:nvPr>
            <p:ph type="sldNum" sz="quarter" idx="5"/>
          </p:nvPr>
        </p:nvSpPr>
        <p:spPr/>
        <p:txBody>
          <a:bodyPr/>
          <a:lstStyle/>
          <a:p>
            <a:fld id="{D8257C63-E68E-47F9-99BE-42C56BBB4F6A}" type="slidenum">
              <a:rPr lang="en-US" smtClean="0"/>
              <a:t>19</a:t>
            </a:fld>
            <a:endParaRPr lang="en-US"/>
          </a:p>
        </p:txBody>
      </p:sp>
    </p:spTree>
    <p:extLst>
      <p:ext uri="{BB962C8B-B14F-4D97-AF65-F5344CB8AC3E}">
        <p14:creationId xmlns:p14="http://schemas.microsoft.com/office/powerpoint/2010/main" val="4266717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Reporting Trends 2018 The 4 Ideas Changing How You Hire</a:t>
            </a:r>
          </a:p>
        </p:txBody>
      </p:sp>
      <p:sp>
        <p:nvSpPr>
          <p:cNvPr id="4" name="Slide Number Placeholder 3"/>
          <p:cNvSpPr>
            <a:spLocks noGrp="1"/>
          </p:cNvSpPr>
          <p:nvPr>
            <p:ph type="sldNum" sz="quarter" idx="10"/>
          </p:nvPr>
        </p:nvSpPr>
        <p:spPr/>
        <p:txBody>
          <a:bodyPr/>
          <a:lstStyle/>
          <a:p>
            <a:fld id="{D8257C63-E68E-47F9-99BE-42C56BBB4F6A}" type="slidenum">
              <a:rPr lang="en-US" smtClean="0"/>
              <a:t>23</a:t>
            </a:fld>
            <a:endParaRPr lang="en-US"/>
          </a:p>
        </p:txBody>
      </p:sp>
    </p:spTree>
    <p:extLst>
      <p:ext uri="{BB962C8B-B14F-4D97-AF65-F5344CB8AC3E}">
        <p14:creationId xmlns:p14="http://schemas.microsoft.com/office/powerpoint/2010/main" val="1040243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article mentions the four trends shaping the future of recurring and hiring – diversity (most embraced trend), new interviewing tools, data (consistent usage still isn’t widespread), and artificial intelligence (least mature trend but may be the boldest disrupter of all). </a:t>
            </a:r>
          </a:p>
          <a:p>
            <a:endParaRPr lang="en-US" dirty="0"/>
          </a:p>
          <a:p>
            <a:r>
              <a:rPr lang="en-US" dirty="0"/>
              <a:t>Despite their popularity, traditional interviews have been largely discredited. It’s been shown they can even undercut the impact of more useful information. Attractive and charismatic interviewees aren’t’ necessarily more capable, for example, but we unconsciously assume they are. In our survey, respondents noted the bias problem in traditional interviews as well as their limited ability to assess soft skills and weaknesses. Its hard to evaluate grit in a candidate or spot disorganization simply by having a chat. </a:t>
            </a:r>
          </a:p>
          <a:p>
            <a:endParaRPr lang="en-US" dirty="0"/>
          </a:p>
          <a:p>
            <a:r>
              <a:rPr lang="en-US" dirty="0"/>
              <a:t>Soft skills assessments and virtual reality assessments were also included – I removed from list as I don’t feel comfortable talking about those. </a:t>
            </a:r>
          </a:p>
          <a:p>
            <a:endParaRPr lang="en-US" dirty="0"/>
          </a:p>
          <a:p>
            <a:r>
              <a:rPr lang="en-US" dirty="0"/>
              <a:t>Job Auditions: In pursuit of more efficient tech hiring, Citadel became inspired by how elite institutions recruit talent. NFL coaches don’t ask prospects to describe catching a football – they watch them catch a football. So in partnership with Correlation One, Citadel designed day-long job auditions in which about 100 students compete for cash by solving real business problems with data. Recruiters watch them work in teams and use a standardized process to assess everything from how they code and think, to how they lead and collaborate. There have been over 10,000 participants to data yielding a rich pipeline of talent and dozens of hires. Impact: better ability to assess skills, more objective evaluations (measures actual performance rather than interviewing skills, past experience or former employers), positive candidate experience, stronger employer brand</a:t>
            </a:r>
          </a:p>
          <a:p>
            <a:endParaRPr lang="en-US" dirty="0"/>
          </a:p>
          <a:p>
            <a:r>
              <a:rPr lang="en-US" dirty="0"/>
              <a:t>Meetings in Casual Settings: better ability to see character, more relaxing candidate experience Charles Schwab’s CEI Walt </a:t>
            </a:r>
            <a:r>
              <a:rPr lang="en-US" dirty="0" err="1"/>
              <a:t>Bettinger</a:t>
            </a:r>
            <a:r>
              <a:rPr lang="en-US" dirty="0"/>
              <a:t> invites candidates to breakfast and asks the server to mess up their order. </a:t>
            </a:r>
          </a:p>
          <a:p>
            <a:endParaRPr lang="en-US" dirty="0"/>
          </a:p>
          <a:p>
            <a:r>
              <a:rPr lang="en-US" dirty="0"/>
              <a:t>Video Interview: increased hiring efficiency, more talent pool diversity, positive candidate experience</a:t>
            </a:r>
          </a:p>
        </p:txBody>
      </p:sp>
      <p:sp>
        <p:nvSpPr>
          <p:cNvPr id="4" name="Slide Number Placeholder 3"/>
          <p:cNvSpPr>
            <a:spLocks noGrp="1"/>
          </p:cNvSpPr>
          <p:nvPr>
            <p:ph type="sldNum" sz="quarter" idx="10"/>
          </p:nvPr>
        </p:nvSpPr>
        <p:spPr/>
        <p:txBody>
          <a:bodyPr/>
          <a:lstStyle/>
          <a:p>
            <a:fld id="{D8257C63-E68E-47F9-99BE-42C56BBB4F6A}" type="slidenum">
              <a:rPr lang="en-US" smtClean="0"/>
              <a:t>24</a:t>
            </a:fld>
            <a:endParaRPr lang="en-US"/>
          </a:p>
        </p:txBody>
      </p:sp>
    </p:spTree>
    <p:extLst>
      <p:ext uri="{BB962C8B-B14F-4D97-AF65-F5344CB8AC3E}">
        <p14:creationId xmlns:p14="http://schemas.microsoft.com/office/powerpoint/2010/main" val="165827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Take your time to hire the right person</a:t>
            </a:r>
          </a:p>
          <a:p>
            <a:pPr lvl="2"/>
            <a:r>
              <a:rPr lang="en-US" sz="1200" kern="1200">
                <a:solidFill>
                  <a:schemeClr val="tx1"/>
                </a:solidFill>
                <a:effectLst/>
                <a:latin typeface="+mn-lt"/>
                <a:ea typeface="+mn-ea"/>
                <a:cs typeface="+mn-cs"/>
              </a:rPr>
              <a:t>Which is valued more in your Talent Management/HR department—short length of time to fill a position, or hiring quality candidates regardless of the length of time?</a:t>
            </a:r>
          </a:p>
          <a:p>
            <a:pPr lvl="2"/>
            <a:r>
              <a:rPr lang="en-US" sz="1200" i="1" kern="1200">
                <a:solidFill>
                  <a:schemeClr val="tx1"/>
                </a:solidFill>
                <a:effectLst/>
                <a:latin typeface="+mn-lt"/>
                <a:ea typeface="+mn-ea"/>
                <a:cs typeface="+mn-cs"/>
              </a:rPr>
              <a:t>Distorted thinking: “ANYONE would be better than NO ONE”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257C63-E68E-47F9-99BE-42C56BBB4F6A}" type="slidenum">
              <a:rPr lang="en-US" smtClean="0"/>
              <a:t>3</a:t>
            </a:fld>
            <a:endParaRPr lang="en-US"/>
          </a:p>
        </p:txBody>
      </p:sp>
    </p:spTree>
    <p:extLst>
      <p:ext uri="{BB962C8B-B14F-4D97-AF65-F5344CB8AC3E}">
        <p14:creationId xmlns:p14="http://schemas.microsoft.com/office/powerpoint/2010/main" val="396100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AD61576-D813-47CE-800F-1E578DB6768D}" type="slidenum">
              <a:rPr lang="en-US" smtClean="0"/>
              <a:t>25</a:t>
            </a:fld>
            <a:endParaRPr lang="en-US" dirty="0"/>
          </a:p>
        </p:txBody>
      </p:sp>
    </p:spTree>
    <p:extLst>
      <p:ext uri="{BB962C8B-B14F-4D97-AF65-F5344CB8AC3E}">
        <p14:creationId xmlns:p14="http://schemas.microsoft.com/office/powerpoint/2010/main" val="1605482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Interviewing Tips – Opening the Interview:</a:t>
            </a:r>
          </a:p>
          <a:p>
            <a:pPr marL="457200" indent="-457200">
              <a:buFont typeface="Arial" panose="020B0604020202020204" pitchFamily="34" charset="0"/>
              <a:buChar char="•"/>
            </a:pPr>
            <a:r>
              <a:rPr lang="en-US" sz="2400" dirty="0"/>
              <a:t>Welcome the candidate!</a:t>
            </a:r>
          </a:p>
          <a:p>
            <a:pPr marL="457200" indent="-457200">
              <a:buFont typeface="Arial" panose="020B0604020202020204" pitchFamily="34" charset="0"/>
              <a:buChar char="•"/>
            </a:pPr>
            <a:r>
              <a:rPr lang="en-US" sz="2400" dirty="0"/>
              <a:t>Tell them the water, scratch paper and tissues are for their use</a:t>
            </a:r>
          </a:p>
          <a:p>
            <a:pPr marL="457200" indent="-457200">
              <a:buFont typeface="Arial" panose="020B0604020202020204" pitchFamily="34" charset="0"/>
              <a:buChar char="•"/>
            </a:pPr>
            <a:r>
              <a:rPr lang="en-US" sz="2400" dirty="0"/>
              <a:t>Introduce the interviewers</a:t>
            </a:r>
          </a:p>
          <a:p>
            <a:pPr marL="457200" indent="-457200">
              <a:buFont typeface="Arial" panose="020B0604020202020204" pitchFamily="34" charset="0"/>
              <a:buChar char="•"/>
            </a:pPr>
            <a:r>
              <a:rPr lang="en-US" sz="2400" dirty="0"/>
              <a:t>Tell them that you will be taking notes during the interview</a:t>
            </a:r>
          </a:p>
          <a:p>
            <a:pPr marL="341313" indent="-341313">
              <a:buFont typeface="Arial" panose="020B0604020202020204" pitchFamily="34" charset="0"/>
              <a:buChar char="•"/>
            </a:pPr>
            <a:r>
              <a:rPr lang="en-US" sz="2400" dirty="0"/>
              <a:t>Set the candidate at ease</a:t>
            </a:r>
          </a:p>
          <a:p>
            <a:pPr marL="914400" lvl="1" indent="-457200">
              <a:buFont typeface="Arial" panose="020B0604020202020204" pitchFamily="34" charset="0"/>
              <a:buChar char="•"/>
            </a:pPr>
            <a:r>
              <a:rPr lang="en-US" sz="2400" dirty="0"/>
              <a:t>Ask them how their day has been, were they able to find your office easily, etc.</a:t>
            </a:r>
          </a:p>
          <a:p>
            <a:pPr marL="341313" indent="-341313">
              <a:buFont typeface="Arial" panose="020B0604020202020204" pitchFamily="34" charset="0"/>
              <a:buChar char="•"/>
            </a:pPr>
            <a:r>
              <a:rPr lang="en-US" sz="2400" dirty="0"/>
              <a:t>Review the agenda for the interview</a:t>
            </a:r>
          </a:p>
          <a:p>
            <a:pPr marL="798513" lvl="1" indent="-341313">
              <a:buFont typeface="Arial" panose="020B0604020202020204" pitchFamily="34" charset="0"/>
              <a:buChar char="•"/>
            </a:pPr>
            <a:r>
              <a:rPr lang="en-US" sz="2400" dirty="0"/>
              <a:t>Talk about the organization and the position</a:t>
            </a:r>
          </a:p>
          <a:p>
            <a:pPr marL="798513" lvl="1" indent="-341313">
              <a:buFont typeface="Arial" panose="020B0604020202020204" pitchFamily="34" charset="0"/>
              <a:buChar char="•"/>
            </a:pPr>
            <a:r>
              <a:rPr lang="en-US" sz="2400" dirty="0"/>
              <a:t>Highlight the job posting and description</a:t>
            </a:r>
          </a:p>
          <a:p>
            <a:pPr marL="798513" lvl="1" indent="-341313">
              <a:buFont typeface="Arial" panose="020B0604020202020204" pitchFamily="34" charset="0"/>
              <a:buChar char="•"/>
            </a:pPr>
            <a:r>
              <a:rPr lang="en-US" sz="2400" dirty="0"/>
              <a:t>Review salary range and benefits summary</a:t>
            </a:r>
          </a:p>
          <a:p>
            <a:pPr marL="342900" indent="-342900">
              <a:buFont typeface="Arial" panose="020B0604020202020204" pitchFamily="34" charset="0"/>
              <a:buChar char="•"/>
            </a:pPr>
            <a:r>
              <a:rPr lang="en-US" sz="2400" dirty="0"/>
              <a:t>Remain focused, calm and attentively listen</a:t>
            </a:r>
          </a:p>
          <a:p>
            <a:pPr marL="342900" indent="-342900">
              <a:buFont typeface="Arial" panose="020B0604020202020204" pitchFamily="34" charset="0"/>
              <a:buChar char="•"/>
            </a:pPr>
            <a:r>
              <a:rPr lang="en-US" sz="2400" dirty="0"/>
              <a:t>Be aware of your body language so that it does not give away what you’re thinking</a:t>
            </a:r>
          </a:p>
          <a:p>
            <a:endParaRPr lang="en-US" sz="24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26</a:t>
            </a:fld>
            <a:endParaRPr lang="en-US"/>
          </a:p>
        </p:txBody>
      </p:sp>
    </p:spTree>
    <p:extLst>
      <p:ext uri="{BB962C8B-B14F-4D97-AF65-F5344CB8AC3E}">
        <p14:creationId xmlns:p14="http://schemas.microsoft.com/office/powerpoint/2010/main" val="107966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400" dirty="0"/>
              <a:t>Ask them if they have had a chance to review the job description</a:t>
            </a:r>
          </a:p>
          <a:p>
            <a:pPr marL="914400" lvl="1" indent="-457200">
              <a:buFont typeface="Arial" panose="020B0604020202020204" pitchFamily="34" charset="0"/>
              <a:buChar char="•"/>
            </a:pPr>
            <a:r>
              <a:rPr lang="en-US" sz="2400" dirty="0"/>
              <a:t>If not, ask that they take a few minutes now to review</a:t>
            </a:r>
          </a:p>
          <a:p>
            <a:pPr marL="457200" indent="-457200">
              <a:buFont typeface="Arial" panose="020B0604020202020204" pitchFamily="34" charset="0"/>
              <a:buChar char="•"/>
            </a:pPr>
            <a:r>
              <a:rPr lang="en-US" sz="2400" dirty="0"/>
              <a:t>Ask: “Are you able to perform the roles and responsibilities of this position with or without accommodation?”</a:t>
            </a:r>
          </a:p>
          <a:p>
            <a:pPr marL="457200" indent="-457200">
              <a:buFont typeface="Arial" panose="020B0604020202020204" pitchFamily="34" charset="0"/>
              <a:buChar char="•"/>
            </a:pPr>
            <a:r>
              <a:rPr lang="en-US" sz="2400" dirty="0"/>
              <a:t>MUST: Ask them to sign and date the job description indicating that they are able to do the duties of the position</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27</a:t>
            </a:fld>
            <a:endParaRPr lang="en-US"/>
          </a:p>
        </p:txBody>
      </p:sp>
    </p:spTree>
    <p:extLst>
      <p:ext uri="{BB962C8B-B14F-4D97-AF65-F5344CB8AC3E}">
        <p14:creationId xmlns:p14="http://schemas.microsoft.com/office/powerpoint/2010/main" val="1734198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Remi Slide Sarah to provide support</a:t>
            </a:r>
          </a:p>
          <a:p>
            <a:r>
              <a:rPr lang="en-US" sz="2400" dirty="0"/>
              <a:t>It is important to have consistency between interviewees to avoid bias. </a:t>
            </a:r>
          </a:p>
          <a:p>
            <a:r>
              <a:rPr lang="en-US" sz="2400" dirty="0"/>
              <a:t>Interviewing Tips:</a:t>
            </a:r>
          </a:p>
          <a:p>
            <a:pPr marL="457200" indent="-457200">
              <a:buFont typeface="Arial" panose="020B0604020202020204" pitchFamily="34" charset="0"/>
              <a:buChar char="•"/>
            </a:pPr>
            <a:r>
              <a:rPr lang="en-US" sz="2400" dirty="0"/>
              <a:t>Be aware of the pace of the interview</a:t>
            </a:r>
          </a:p>
          <a:p>
            <a:pPr marL="914400" lvl="1" indent="-457200">
              <a:buFont typeface="Arial" panose="020B0604020202020204" pitchFamily="34" charset="0"/>
              <a:buChar char="•"/>
            </a:pPr>
            <a:r>
              <a:rPr lang="en-US" sz="2400" dirty="0"/>
              <a:t>Assert control if necessary</a:t>
            </a:r>
          </a:p>
          <a:p>
            <a:pPr marL="914400" lvl="1" indent="-457200">
              <a:buFont typeface="Arial" panose="020B0604020202020204" pitchFamily="34" charset="0"/>
              <a:buChar char="•"/>
            </a:pPr>
            <a:r>
              <a:rPr lang="en-US" sz="2400" dirty="0"/>
              <a:t>It is always best if the candidate answers </a:t>
            </a:r>
            <a:r>
              <a:rPr lang="en-US" sz="2400" u="sng" dirty="0"/>
              <a:t>ALL</a:t>
            </a:r>
            <a:r>
              <a:rPr lang="en-US" sz="2400" dirty="0"/>
              <a:t> questions</a:t>
            </a:r>
          </a:p>
          <a:p>
            <a:pPr marL="457200" indent="-457200">
              <a:buFont typeface="Arial" panose="020B0604020202020204" pitchFamily="34" charset="0"/>
              <a:buChar char="•"/>
            </a:pPr>
            <a:r>
              <a:rPr lang="en-US" sz="2400" dirty="0"/>
              <a:t>Allow for uncomfortable moments of silence – don’t fill the gaps!</a:t>
            </a:r>
          </a:p>
          <a:p>
            <a:pPr marL="457200" indent="-457200">
              <a:buFont typeface="Arial" panose="020B0604020202020204" pitchFamily="34" charset="0"/>
              <a:buChar char="•"/>
            </a:pPr>
            <a:r>
              <a:rPr lang="en-US" sz="2400" dirty="0"/>
              <a:t>Listen for understanding – not evaluation</a:t>
            </a:r>
          </a:p>
          <a:p>
            <a:pPr marL="457200" indent="-457200">
              <a:buFont typeface="Arial" panose="020B0604020202020204" pitchFamily="34" charset="0"/>
              <a:buChar char="•"/>
            </a:pPr>
            <a:r>
              <a:rPr lang="en-US" sz="2400" dirty="0"/>
              <a:t>Respect the transparency of candidates who admit that they do not know an answer</a:t>
            </a:r>
          </a:p>
          <a:p>
            <a:pPr marL="457200" indent="-457200">
              <a:buFont typeface="Arial" panose="020B0604020202020204" pitchFamily="34" charset="0"/>
              <a:buChar char="•"/>
            </a:pPr>
            <a:r>
              <a:rPr lang="en-US" sz="2400" dirty="0"/>
              <a:t>Do not argue with an answer you disagree with</a:t>
            </a:r>
          </a:p>
          <a:p>
            <a:pPr marL="914400" lvl="1" indent="-457200">
              <a:buFont typeface="Arial" panose="020B0604020202020204" pitchFamily="34" charset="0"/>
              <a:buChar char="•"/>
            </a:pPr>
            <a:r>
              <a:rPr lang="en-US" sz="2400" dirty="0"/>
              <a:t>Use clarifying reflections like “What I hear you saying…”, “So you’re telling us that…”, “You feel that…”, etc.</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28</a:t>
            </a:fld>
            <a:endParaRPr lang="en-US"/>
          </a:p>
        </p:txBody>
      </p:sp>
    </p:spTree>
    <p:extLst>
      <p:ext uri="{BB962C8B-B14F-4D97-AF65-F5344CB8AC3E}">
        <p14:creationId xmlns:p14="http://schemas.microsoft.com/office/powerpoint/2010/main" val="991990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Interviewing Tips – Closing the Interview:</a:t>
            </a:r>
          </a:p>
          <a:p>
            <a:pPr marL="342900" indent="-342900">
              <a:buFont typeface="Arial" panose="020B0604020202020204" pitchFamily="34" charset="0"/>
              <a:buChar char="•"/>
            </a:pPr>
            <a:r>
              <a:rPr lang="en-US" sz="2400" dirty="0"/>
              <a:t>Confirm the candidate is still interested in the position</a:t>
            </a:r>
          </a:p>
          <a:p>
            <a:pPr marL="342900" indent="-342900">
              <a:buFont typeface="Arial" panose="020B0604020202020204" pitchFamily="34" charset="0"/>
              <a:buChar char="•"/>
            </a:pPr>
            <a:r>
              <a:rPr lang="en-US" sz="2400" dirty="0"/>
              <a:t>Provide the timeline for next steps</a:t>
            </a:r>
          </a:p>
          <a:p>
            <a:pPr marL="342900" indent="-342900">
              <a:buFont typeface="Arial" panose="020B0604020202020204" pitchFamily="34" charset="0"/>
              <a:buChar char="•"/>
            </a:pPr>
            <a:r>
              <a:rPr lang="en-US" sz="2400" dirty="0"/>
              <a:t>Ensure the following </a:t>
            </a:r>
            <a:r>
              <a:rPr lang="en-US" sz="2400" i="1" u="sng" dirty="0">
                <a:highlight>
                  <a:srgbClr val="FFFF00"/>
                </a:highlight>
              </a:rPr>
              <a:t>without making it seem like a job offer</a:t>
            </a:r>
            <a:r>
              <a:rPr lang="en-US" sz="2400" dirty="0">
                <a:highlight>
                  <a:srgbClr val="FFFF00"/>
                </a:highlight>
              </a:rPr>
              <a:t>:</a:t>
            </a:r>
          </a:p>
          <a:p>
            <a:pPr marL="800100" lvl="1" indent="-342900">
              <a:buFont typeface="Arial" panose="020B0604020202020204" pitchFamily="34" charset="0"/>
              <a:buChar char="•"/>
            </a:pPr>
            <a:r>
              <a:rPr lang="en-US" sz="2400" dirty="0"/>
              <a:t>Find out when they would be available to start</a:t>
            </a:r>
          </a:p>
          <a:p>
            <a:pPr marL="800100" lvl="1" indent="-342900">
              <a:buFont typeface="Arial" panose="020B0604020202020204" pitchFamily="34" charset="0"/>
              <a:buChar char="•"/>
            </a:pPr>
            <a:r>
              <a:rPr lang="en-US" sz="2400" dirty="0"/>
              <a:t>Ask for copies of needed documents (licenses, transcripts, etc.)</a:t>
            </a:r>
          </a:p>
          <a:p>
            <a:pPr marL="800100" lvl="1" indent="-342900">
              <a:buFont typeface="Arial" panose="020B0604020202020204" pitchFamily="34" charset="0"/>
              <a:buChar char="•"/>
            </a:pPr>
            <a:r>
              <a:rPr lang="en-US" sz="2400" dirty="0"/>
              <a:t>Get release of information (e.g. background checks, criminal record waivers, driver records, etc.)</a:t>
            </a:r>
          </a:p>
          <a:p>
            <a:pPr marL="342900" indent="-342900">
              <a:buFont typeface="Arial" panose="020B0604020202020204" pitchFamily="34" charset="0"/>
              <a:buChar char="•"/>
            </a:pPr>
            <a:r>
              <a:rPr lang="en-US" sz="2400" dirty="0"/>
              <a:t>Stand to signal the end of the interview</a:t>
            </a:r>
          </a:p>
          <a:p>
            <a:pPr marL="342900" indent="-342900">
              <a:buFont typeface="Arial" panose="020B0604020202020204" pitchFamily="34" charset="0"/>
              <a:buChar char="•"/>
            </a:pPr>
            <a:r>
              <a:rPr lang="en-US" sz="2400" dirty="0"/>
              <a:t>Offer heartfelt thanks for coming</a:t>
            </a:r>
          </a:p>
          <a:p>
            <a:pPr marL="342900" indent="-342900">
              <a:buFont typeface="Arial" panose="020B0604020202020204" pitchFamily="34" charset="0"/>
              <a:buChar char="•"/>
            </a:pPr>
            <a:r>
              <a:rPr lang="en-US" sz="2400" dirty="0"/>
              <a:t>If time allows after candidate leaves</a:t>
            </a:r>
          </a:p>
          <a:p>
            <a:pPr marL="800100" lvl="1" indent="-342900">
              <a:buFont typeface="Arial" panose="020B0604020202020204" pitchFamily="34" charset="0"/>
              <a:buChar char="•"/>
            </a:pPr>
            <a:r>
              <a:rPr lang="en-US" sz="2400" dirty="0"/>
              <a:t>Ensure interview scoring forms are completed &amp; gathered</a:t>
            </a:r>
          </a:p>
          <a:p>
            <a:pPr marL="800100" lvl="1" indent="-342900">
              <a:buFont typeface="Arial" panose="020B0604020202020204" pitchFamily="34" charset="0"/>
              <a:buChar char="•"/>
            </a:pPr>
            <a:r>
              <a:rPr lang="en-US" sz="2400" dirty="0"/>
              <a:t>Discuss panel’s thoughts and impressions before proceeding to next interview</a:t>
            </a:r>
          </a:p>
          <a:p>
            <a:pPr marL="342900" lvl="0" indent="-34290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29</a:t>
            </a:fld>
            <a:endParaRPr lang="en-US"/>
          </a:p>
        </p:txBody>
      </p:sp>
    </p:spTree>
    <p:extLst>
      <p:ext uri="{BB962C8B-B14F-4D97-AF65-F5344CB8AC3E}">
        <p14:creationId xmlns:p14="http://schemas.microsoft.com/office/powerpoint/2010/main" val="1449777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a:t>Stand to signal the end of the interview</a:t>
            </a:r>
          </a:p>
          <a:p>
            <a:pPr marL="342900" indent="-342900">
              <a:buFont typeface="Arial" panose="020B0604020202020204" pitchFamily="34" charset="0"/>
              <a:buChar char="•"/>
            </a:pPr>
            <a:r>
              <a:rPr lang="en-US" sz="2400"/>
              <a:t>Offer heartfelt thanks for coming</a:t>
            </a:r>
          </a:p>
          <a:p>
            <a:pPr marL="342900" indent="-342900">
              <a:buFont typeface="Arial" panose="020B0604020202020204" pitchFamily="34" charset="0"/>
              <a:buChar char="•"/>
            </a:pPr>
            <a:r>
              <a:rPr lang="en-US" sz="2400"/>
              <a:t>If time allows after candidate leaves</a:t>
            </a:r>
          </a:p>
          <a:p>
            <a:pPr marL="800100" lvl="1" indent="-342900">
              <a:buFont typeface="Arial" panose="020B0604020202020204" pitchFamily="34" charset="0"/>
              <a:buChar char="•"/>
            </a:pPr>
            <a:r>
              <a:rPr lang="en-US" sz="2400"/>
              <a:t>Ensure interview scoring forms are completed &amp; gathered</a:t>
            </a:r>
          </a:p>
          <a:p>
            <a:pPr marL="800100" lvl="1" indent="-342900">
              <a:buFont typeface="Arial" panose="020B0604020202020204" pitchFamily="34" charset="0"/>
              <a:buChar char="•"/>
            </a:pPr>
            <a:r>
              <a:rPr lang="en-US" sz="2400"/>
              <a:t>Discuss panel’s thoughts and impressions before proceeding to next interview</a:t>
            </a:r>
          </a:p>
          <a:p>
            <a:r>
              <a:rPr lang="en-US" sz="1200"/>
              <a:t>Evaluating Candidates:</a:t>
            </a:r>
          </a:p>
          <a:p>
            <a:pPr marL="342900" indent="-342900">
              <a:buFont typeface="Arial" panose="020B0604020202020204" pitchFamily="34" charset="0"/>
              <a:buChar char="•"/>
            </a:pPr>
            <a:r>
              <a:rPr lang="en-US" sz="1200"/>
              <a:t>Review background (e.g. criminal, education, licensing, debarment, etc.), reference checks &amp; confirmation of past employment for final candidates</a:t>
            </a:r>
          </a:p>
          <a:p>
            <a:pPr marL="342900" indent="-342900">
              <a:buFont typeface="Arial" panose="020B0604020202020204" pitchFamily="34" charset="0"/>
              <a:buChar char="•"/>
            </a:pPr>
            <a:r>
              <a:rPr lang="en-US" sz="1200"/>
              <a:t>Consider candidates based on scores and evaluated criteria against what you need &amp; person’s fit</a:t>
            </a:r>
          </a:p>
          <a:p>
            <a:pPr marL="342900" indent="-342900">
              <a:buFont typeface="Arial" panose="020B0604020202020204" pitchFamily="34" charset="0"/>
              <a:buChar char="•"/>
            </a:pPr>
            <a:r>
              <a:rPr lang="en-US" sz="1200"/>
              <a:t>Consider aptitude, experience and skills</a:t>
            </a:r>
          </a:p>
          <a:p>
            <a:pPr marL="342900" indent="-342900">
              <a:buFont typeface="Arial" panose="020B0604020202020204" pitchFamily="34" charset="0"/>
              <a:buChar char="•"/>
            </a:pPr>
            <a:r>
              <a:rPr lang="en-US" sz="1200"/>
              <a:t>Balance technical and personal strengths and weaknesses</a:t>
            </a:r>
          </a:p>
          <a:p>
            <a:pPr marL="342900" indent="-342900">
              <a:buFont typeface="Arial" panose="020B0604020202020204" pitchFamily="34" charset="0"/>
              <a:buChar char="•"/>
            </a:pPr>
            <a:r>
              <a:rPr lang="en-US" sz="1200"/>
              <a:t>Consider those with a lot of experience, or with good fit and too little experience (e.g. avoid age discrimination)</a:t>
            </a:r>
          </a:p>
          <a:p>
            <a:endParaRPr lang="en-US" sz="1200"/>
          </a:p>
          <a:p>
            <a:pPr algn="ctr"/>
            <a:r>
              <a:rPr lang="en-US" sz="1200"/>
              <a:t>Ensure that you can justify your choice!</a:t>
            </a:r>
          </a:p>
          <a:p>
            <a:endParaRPr lang="en-US"/>
          </a:p>
        </p:txBody>
      </p:sp>
      <p:sp>
        <p:nvSpPr>
          <p:cNvPr id="4" name="Slide Number Placeholder 3"/>
          <p:cNvSpPr>
            <a:spLocks noGrp="1"/>
          </p:cNvSpPr>
          <p:nvPr>
            <p:ph type="sldNum" sz="quarter" idx="10"/>
          </p:nvPr>
        </p:nvSpPr>
        <p:spPr/>
        <p:txBody>
          <a:bodyPr/>
          <a:lstStyle/>
          <a:p>
            <a:fld id="{D8257C63-E68E-47F9-99BE-42C56BBB4F6A}" type="slidenum">
              <a:rPr lang="en-US" smtClean="0"/>
              <a:t>30</a:t>
            </a:fld>
            <a:endParaRPr lang="en-US"/>
          </a:p>
        </p:txBody>
      </p:sp>
    </p:spTree>
    <p:extLst>
      <p:ext uri="{BB962C8B-B14F-4D97-AF65-F5344CB8AC3E}">
        <p14:creationId xmlns:p14="http://schemas.microsoft.com/office/powerpoint/2010/main" val="405840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u="sng"/>
              <a:t>Candidate Follow-up for Top Candidate(s) </a:t>
            </a:r>
            <a:r>
              <a:rPr lang="en-US" sz="2800" i="1" u="sng"/>
              <a:t>First</a:t>
            </a:r>
            <a:r>
              <a:rPr lang="en-US" sz="2800" u="sng"/>
              <a:t>:</a:t>
            </a:r>
            <a:endParaRPr lang="en-US" sz="2800"/>
          </a:p>
          <a:p>
            <a:pPr marL="457200" indent="-457200">
              <a:buFont typeface="Arial" panose="020B0604020202020204" pitchFamily="34" charset="0"/>
              <a:buChar char="•"/>
            </a:pPr>
            <a:r>
              <a:rPr lang="en-US" sz="2800"/>
              <a:t>Verbally offer position to top candidate</a:t>
            </a:r>
          </a:p>
          <a:p>
            <a:pPr marL="914400" lvl="1" indent="-457200">
              <a:buFont typeface="Arial" panose="020B0604020202020204" pitchFamily="34" charset="0"/>
              <a:buChar char="•"/>
            </a:pPr>
            <a:r>
              <a:rPr lang="en-US" sz="2800"/>
              <a:t>Job title</a:t>
            </a:r>
          </a:p>
          <a:p>
            <a:pPr marL="914400" lvl="1" indent="-457200">
              <a:buFont typeface="Arial" panose="020B0604020202020204" pitchFamily="34" charset="0"/>
              <a:buChar char="•"/>
            </a:pPr>
            <a:r>
              <a:rPr lang="en-US" sz="2800"/>
              <a:t>Starting salary</a:t>
            </a:r>
          </a:p>
          <a:p>
            <a:pPr marL="914400" lvl="1" indent="-457200">
              <a:buFont typeface="Arial" panose="020B0604020202020204" pitchFamily="34" charset="0"/>
              <a:buChar char="•"/>
            </a:pPr>
            <a:r>
              <a:rPr lang="en-US" sz="2800"/>
              <a:t>Benefits</a:t>
            </a:r>
          </a:p>
          <a:p>
            <a:pPr marL="914400" lvl="1" indent="-457200">
              <a:buFont typeface="Arial" panose="020B0604020202020204" pitchFamily="34" charset="0"/>
              <a:buChar char="•"/>
            </a:pPr>
            <a:r>
              <a:rPr lang="en-US" sz="2800"/>
              <a:t>Employment relationship</a:t>
            </a:r>
          </a:p>
          <a:p>
            <a:pPr marL="1371600" lvl="2" indent="-457200">
              <a:buFont typeface="Arial" panose="020B0604020202020204" pitchFamily="34" charset="0"/>
              <a:buChar char="•"/>
            </a:pPr>
            <a:r>
              <a:rPr lang="en-US" sz="2800"/>
              <a:t>“At Will” vs. Bargaining Unit Agreement (Union)</a:t>
            </a:r>
          </a:p>
          <a:p>
            <a:pPr marL="914400" lvl="1" indent="-457200">
              <a:buFont typeface="Arial" panose="020B0604020202020204" pitchFamily="34" charset="0"/>
              <a:buChar char="•"/>
            </a:pPr>
            <a:r>
              <a:rPr lang="en-US" sz="2800"/>
              <a:t>Establish Start Date</a:t>
            </a:r>
          </a:p>
          <a:p>
            <a:pPr marL="914400" lvl="1" indent="-457200">
              <a:buFont typeface="Arial" panose="020B0604020202020204" pitchFamily="34" charset="0"/>
              <a:buChar char="•"/>
            </a:pPr>
            <a:r>
              <a:rPr lang="en-US" sz="2800"/>
              <a:t>Follow-up in writing with all above info</a:t>
            </a:r>
          </a:p>
          <a:p>
            <a:pPr marL="1371600" lvl="2" indent="-457200">
              <a:buFont typeface="Arial" panose="020B0604020202020204" pitchFamily="34" charset="0"/>
              <a:buChar char="•"/>
            </a:pPr>
            <a:r>
              <a:rPr lang="en-US" sz="2800"/>
              <a:t>Date of drug screening/physical examination date</a:t>
            </a:r>
          </a:p>
          <a:p>
            <a:pPr lvl="1"/>
            <a:endParaRPr lang="en-US" sz="2800"/>
          </a:p>
          <a:p>
            <a:endParaRPr lang="en-US"/>
          </a:p>
        </p:txBody>
      </p:sp>
      <p:sp>
        <p:nvSpPr>
          <p:cNvPr id="4" name="Slide Number Placeholder 3"/>
          <p:cNvSpPr>
            <a:spLocks noGrp="1"/>
          </p:cNvSpPr>
          <p:nvPr>
            <p:ph type="sldNum" sz="quarter" idx="10"/>
          </p:nvPr>
        </p:nvSpPr>
        <p:spPr/>
        <p:txBody>
          <a:bodyPr/>
          <a:lstStyle/>
          <a:p>
            <a:fld id="{D8257C63-E68E-47F9-99BE-42C56BBB4F6A}" type="slidenum">
              <a:rPr lang="en-US" smtClean="0"/>
              <a:t>31</a:t>
            </a:fld>
            <a:endParaRPr lang="en-US"/>
          </a:p>
        </p:txBody>
      </p:sp>
    </p:spTree>
    <p:extLst>
      <p:ext uri="{BB962C8B-B14F-4D97-AF65-F5344CB8AC3E}">
        <p14:creationId xmlns:p14="http://schemas.microsoft.com/office/powerpoint/2010/main" val="2321548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u="sng" dirty="0"/>
              <a:t>Follow-up with Non-selected Candidates</a:t>
            </a:r>
          </a:p>
          <a:p>
            <a:pPr marL="457200" indent="-457200">
              <a:buFont typeface="Arial" panose="020B0604020202020204" pitchFamily="34" charset="0"/>
              <a:buChar char="•"/>
            </a:pPr>
            <a:r>
              <a:rPr lang="en-US" sz="2800" dirty="0"/>
              <a:t>For those not interviewed (via US mail if possible)</a:t>
            </a:r>
          </a:p>
          <a:p>
            <a:pPr marL="914400" lvl="1" indent="-457200">
              <a:buFont typeface="Arial" panose="020B0604020202020204" pitchFamily="34" charset="0"/>
              <a:buChar char="•"/>
            </a:pPr>
            <a:r>
              <a:rPr lang="en-US" sz="2800" dirty="0"/>
              <a:t>Thank them for applying and tell them they are not being interviewed</a:t>
            </a:r>
          </a:p>
          <a:p>
            <a:pPr marL="457200" indent="-457200">
              <a:buFont typeface="Arial" panose="020B0604020202020204" pitchFamily="34" charset="0"/>
              <a:buChar char="•"/>
            </a:pPr>
            <a:r>
              <a:rPr lang="en-US" sz="2800" dirty="0"/>
              <a:t>For those that interviewed (via email or US mail)</a:t>
            </a:r>
          </a:p>
          <a:p>
            <a:pPr marL="914400" lvl="1" indent="-457200">
              <a:buFont typeface="Arial" panose="020B0604020202020204" pitchFamily="34" charset="0"/>
              <a:buChar char="•"/>
            </a:pPr>
            <a:r>
              <a:rPr lang="en-US" sz="2800" dirty="0"/>
              <a:t>Thank them for their time in interviewing</a:t>
            </a:r>
          </a:p>
          <a:p>
            <a:pPr marL="914400" lvl="1" indent="-457200">
              <a:buFont typeface="Arial" panose="020B0604020202020204" pitchFamily="34" charset="0"/>
              <a:buChar char="•"/>
            </a:pPr>
            <a:r>
              <a:rPr lang="en-US" sz="2800" dirty="0"/>
              <a:t>Tell them another candidate was selected</a:t>
            </a:r>
          </a:p>
          <a:p>
            <a:pPr marL="914400" lvl="1" indent="-457200">
              <a:buFont typeface="Arial" panose="020B0604020202020204" pitchFamily="34" charset="0"/>
              <a:buChar char="•"/>
            </a:pPr>
            <a:r>
              <a:rPr lang="en-US" sz="2800" dirty="0"/>
              <a:t>Tell them that their resume may be kept on file for up to 12 months for consideration of other positions</a:t>
            </a:r>
          </a:p>
          <a:p>
            <a:pPr marL="914400" lvl="1" indent="-457200">
              <a:buFont typeface="Arial" panose="020B0604020202020204" pitchFamily="34" charset="0"/>
              <a:buChar char="•"/>
            </a:pPr>
            <a:r>
              <a:rPr lang="en-US" sz="2800" dirty="0"/>
              <a:t>Do not provide justifications for why someone else was selected or why the individual was not</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32</a:t>
            </a:fld>
            <a:endParaRPr lang="en-US"/>
          </a:p>
        </p:txBody>
      </p:sp>
    </p:spTree>
    <p:extLst>
      <p:ext uri="{BB962C8B-B14F-4D97-AF65-F5344CB8AC3E}">
        <p14:creationId xmlns:p14="http://schemas.microsoft.com/office/powerpoint/2010/main" val="3345816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sng"/>
              <a:t>Final Reminders</a:t>
            </a:r>
            <a:r>
              <a:rPr lang="en-US" sz="1200"/>
              <a:t>:</a:t>
            </a:r>
          </a:p>
          <a:p>
            <a:pPr marL="457200" indent="-457200">
              <a:buFont typeface="Arial" panose="020B0604020202020204" pitchFamily="34" charset="0"/>
              <a:buChar char="•"/>
            </a:pPr>
            <a:r>
              <a:rPr lang="en-US" sz="1200" u="sng"/>
              <a:t>YOU</a:t>
            </a:r>
            <a:r>
              <a:rPr lang="en-US" sz="1200"/>
              <a:t> represent the organization!</a:t>
            </a:r>
          </a:p>
          <a:p>
            <a:pPr marL="457200" indent="-457200">
              <a:buFont typeface="Arial" panose="020B0604020202020204" pitchFamily="34" charset="0"/>
              <a:buChar char="•"/>
            </a:pPr>
            <a:r>
              <a:rPr lang="en-US" sz="1200"/>
              <a:t>Have an organized, fair and open process</a:t>
            </a:r>
          </a:p>
          <a:p>
            <a:pPr marL="457200" indent="-457200">
              <a:buFont typeface="Arial" panose="020B0604020202020204" pitchFamily="34" charset="0"/>
              <a:buChar char="•"/>
            </a:pPr>
            <a:r>
              <a:rPr lang="en-US" sz="1200"/>
              <a:t>Ensure reference checks, background checks, etc.</a:t>
            </a:r>
          </a:p>
          <a:p>
            <a:pPr marL="457200" indent="-457200">
              <a:buFont typeface="Arial" panose="020B0604020202020204" pitchFamily="34" charset="0"/>
              <a:buChar char="•"/>
            </a:pPr>
            <a:r>
              <a:rPr lang="en-US" sz="1200"/>
              <a:t>Avoid decisions until all interviews &amp; background/reference checks are complete</a:t>
            </a:r>
          </a:p>
          <a:p>
            <a:pPr marL="457200" indent="-457200">
              <a:buFont typeface="Arial" panose="020B0604020202020204" pitchFamily="34" charset="0"/>
              <a:buChar char="•"/>
            </a:pPr>
            <a:endParaRPr lang="en-US" sz="1200"/>
          </a:p>
          <a:p>
            <a:endParaRPr lang="en-US" sz="1200"/>
          </a:p>
          <a:p>
            <a:endParaRPr lang="en-US"/>
          </a:p>
        </p:txBody>
      </p:sp>
      <p:sp>
        <p:nvSpPr>
          <p:cNvPr id="4" name="Slide Number Placeholder 3"/>
          <p:cNvSpPr>
            <a:spLocks noGrp="1"/>
          </p:cNvSpPr>
          <p:nvPr>
            <p:ph type="sldNum" sz="quarter" idx="10"/>
          </p:nvPr>
        </p:nvSpPr>
        <p:spPr/>
        <p:txBody>
          <a:bodyPr/>
          <a:lstStyle/>
          <a:p>
            <a:fld id="{D8257C63-E68E-47F9-99BE-42C56BBB4F6A}" type="slidenum">
              <a:rPr lang="en-US" smtClean="0"/>
              <a:t>33</a:t>
            </a:fld>
            <a:endParaRPr lang="en-US"/>
          </a:p>
        </p:txBody>
      </p:sp>
    </p:spTree>
    <p:extLst>
      <p:ext uri="{BB962C8B-B14F-4D97-AF65-F5344CB8AC3E}">
        <p14:creationId xmlns:p14="http://schemas.microsoft.com/office/powerpoint/2010/main" val="3683879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1576-D813-47CE-800F-1E578DB6768D}" type="slidenum">
              <a:rPr lang="en-US" smtClean="0"/>
              <a:t>34</a:t>
            </a:fld>
            <a:endParaRPr lang="en-US" dirty="0"/>
          </a:p>
        </p:txBody>
      </p:sp>
    </p:spTree>
    <p:extLst>
      <p:ext uri="{BB962C8B-B14F-4D97-AF65-F5344CB8AC3E}">
        <p14:creationId xmlns:p14="http://schemas.microsoft.com/office/powerpoint/2010/main" val="272545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purpose of interviewing is not “to hire the best candidate.” The purpose of interviewing is to say “no”. </a:t>
            </a:r>
          </a:p>
          <a:p>
            <a:r>
              <a:rPr lang="en-US" dirty="0"/>
              <a:t>Interviews, background checks, references—all are used to</a:t>
            </a:r>
            <a:r>
              <a:rPr lang="en-US" baseline="0" dirty="0"/>
              <a:t> gather information that would determine if someone is not a good fit. </a:t>
            </a:r>
          </a:p>
          <a:p>
            <a:endParaRPr lang="en-US" baseline="0" dirty="0"/>
          </a:p>
          <a:p>
            <a:r>
              <a:rPr lang="en-US" baseline="0" dirty="0"/>
              <a:t>-Evaluate potential candidates</a:t>
            </a:r>
          </a:p>
          <a:p>
            <a:r>
              <a:rPr lang="en-US" baseline="0" dirty="0"/>
              <a:t>-Accurately describe the position and the organization</a:t>
            </a:r>
          </a:p>
          <a:p>
            <a:r>
              <a:rPr lang="en-US" baseline="0" dirty="0"/>
              <a:t>-Cast the best possible light on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4</a:t>
            </a:fld>
            <a:endParaRPr lang="en-US"/>
          </a:p>
        </p:txBody>
      </p:sp>
    </p:spTree>
    <p:extLst>
      <p:ext uri="{BB962C8B-B14F-4D97-AF65-F5344CB8AC3E}">
        <p14:creationId xmlns:p14="http://schemas.microsoft.com/office/powerpoint/2010/main" val="302001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Remi to provide support?</a:t>
            </a:r>
          </a:p>
          <a:p>
            <a:endParaRPr lang="en-US" dirty="0"/>
          </a:p>
          <a:p>
            <a:r>
              <a:rPr lang="en-US" dirty="0"/>
              <a:t>Consider</a:t>
            </a:r>
            <a:r>
              <a:rPr lang="en-US" baseline="0" dirty="0"/>
              <a:t> hiring candidates with tremendous potential, and be willing to hire someone with stronger skills than yourself in certain areas.</a:t>
            </a:r>
            <a:endParaRPr lang="en-US" dirty="0"/>
          </a:p>
          <a:p>
            <a:endParaRPr lang="en-US" dirty="0"/>
          </a:p>
          <a:p>
            <a:endParaRPr lang="en-US" dirty="0"/>
          </a:p>
          <a:p>
            <a:endParaRPr lang="en-US" dirty="0"/>
          </a:p>
          <a:p>
            <a:r>
              <a:rPr lang="en-US" dirty="0"/>
              <a:t>2x2</a:t>
            </a:r>
            <a:r>
              <a:rPr lang="en-US" baseline="0" dirty="0"/>
              <a:t> Matrix of Hire/Not Hire, Good Candidate/Bad Candidate</a:t>
            </a:r>
          </a:p>
          <a:p>
            <a:r>
              <a:rPr lang="en-US" dirty="0"/>
              <a:t>carnival game by Made from the Noun Project</a:t>
            </a:r>
          </a:p>
        </p:txBody>
      </p:sp>
      <p:sp>
        <p:nvSpPr>
          <p:cNvPr id="4" name="Slide Number Placeholder 3"/>
          <p:cNvSpPr>
            <a:spLocks noGrp="1"/>
          </p:cNvSpPr>
          <p:nvPr>
            <p:ph type="sldNum" sz="quarter" idx="10"/>
          </p:nvPr>
        </p:nvSpPr>
        <p:spPr/>
        <p:txBody>
          <a:bodyPr/>
          <a:lstStyle/>
          <a:p>
            <a:fld id="{D8257C63-E68E-47F9-99BE-42C56BBB4F6A}" type="slidenum">
              <a:rPr lang="en-US" smtClean="0"/>
              <a:t>5</a:t>
            </a:fld>
            <a:endParaRPr lang="en-US"/>
          </a:p>
        </p:txBody>
      </p:sp>
    </p:spTree>
    <p:extLst>
      <p:ext uri="{BB962C8B-B14F-4D97-AF65-F5344CB8AC3E}">
        <p14:creationId xmlns:p14="http://schemas.microsoft.com/office/powerpoint/2010/main" val="822609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When reviewing resumes, consider:</a:t>
            </a:r>
          </a:p>
          <a:p>
            <a:pPr marL="285750" indent="-285750">
              <a:buFont typeface="Arial" panose="020B0604020202020204" pitchFamily="34" charset="0"/>
              <a:buChar char="•"/>
            </a:pPr>
            <a:r>
              <a:rPr lang="en-US" sz="2800" dirty="0"/>
              <a:t>How much time was spent at each job</a:t>
            </a:r>
          </a:p>
          <a:p>
            <a:pPr marL="742950" lvl="1" indent="-285750">
              <a:buFont typeface="Arial" panose="020B0604020202020204" pitchFamily="34" charset="0"/>
              <a:buChar char="•"/>
            </a:pPr>
            <a:r>
              <a:rPr lang="en-US" sz="2800" dirty="0"/>
              <a:t>If a person moves frequently, is it for promotion?</a:t>
            </a:r>
          </a:p>
          <a:p>
            <a:pPr marL="742950" lvl="1" indent="-285750">
              <a:buFont typeface="Arial" panose="020B0604020202020204" pitchFamily="34" charset="0"/>
              <a:buChar char="•"/>
            </a:pPr>
            <a:r>
              <a:rPr lang="en-US" sz="2800" dirty="0"/>
              <a:t>Don’t presume that frequent changes are their fault (closures, moving to support family, etc.) </a:t>
            </a:r>
          </a:p>
          <a:p>
            <a:pPr marL="742950" lvl="1" indent="-285750">
              <a:buFont typeface="Arial" panose="020B0604020202020204" pitchFamily="34" charset="0"/>
              <a:buChar char="•"/>
            </a:pPr>
            <a:r>
              <a:rPr lang="en-US" sz="2800" dirty="0"/>
              <a:t>Be wary of job-hoppers</a:t>
            </a:r>
          </a:p>
          <a:p>
            <a:pPr marL="285750" indent="-285750">
              <a:buFont typeface="Arial" panose="020B0604020202020204" pitchFamily="34" charset="0"/>
              <a:buChar char="•"/>
            </a:pPr>
            <a:r>
              <a:rPr lang="en-US" sz="2800" i="1" dirty="0"/>
              <a:t>Would the position they are applying for be an obvious career move?</a:t>
            </a:r>
          </a:p>
          <a:p>
            <a:r>
              <a:rPr lang="en-US" sz="2800" dirty="0"/>
              <a:t>	</a:t>
            </a:r>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7</a:t>
            </a:fld>
            <a:endParaRPr lang="en-US"/>
          </a:p>
        </p:txBody>
      </p:sp>
    </p:spTree>
    <p:extLst>
      <p:ext uri="{BB962C8B-B14F-4D97-AF65-F5344CB8AC3E}">
        <p14:creationId xmlns:p14="http://schemas.microsoft.com/office/powerpoint/2010/main" val="171266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 to provide support on this slide?</a:t>
            </a:r>
          </a:p>
          <a:p>
            <a:endParaRPr lang="en-US" dirty="0"/>
          </a:p>
          <a:p>
            <a:r>
              <a:rPr lang="en-US" dirty="0"/>
              <a:t>There are other optional steps that your organization can opt to use if necessary. </a:t>
            </a:r>
          </a:p>
          <a:p>
            <a:r>
              <a:rPr lang="en-US" dirty="0"/>
              <a:t>This process should meet the needs of your organization. </a:t>
            </a:r>
          </a:p>
        </p:txBody>
      </p:sp>
      <p:sp>
        <p:nvSpPr>
          <p:cNvPr id="4" name="Slide Number Placeholder 3"/>
          <p:cNvSpPr>
            <a:spLocks noGrp="1"/>
          </p:cNvSpPr>
          <p:nvPr>
            <p:ph type="sldNum" sz="quarter" idx="10"/>
          </p:nvPr>
        </p:nvSpPr>
        <p:spPr/>
        <p:txBody>
          <a:bodyPr/>
          <a:lstStyle/>
          <a:p>
            <a:fld id="{D8257C63-E68E-47F9-99BE-42C56BBB4F6A}" type="slidenum">
              <a:rPr lang="en-US" smtClean="0"/>
              <a:t>8</a:t>
            </a:fld>
            <a:endParaRPr lang="en-US"/>
          </a:p>
        </p:txBody>
      </p:sp>
    </p:spTree>
    <p:extLst>
      <p:ext uri="{BB962C8B-B14F-4D97-AF65-F5344CB8AC3E}">
        <p14:creationId xmlns:p14="http://schemas.microsoft.com/office/powerpoint/2010/main" val="334905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When reviewing resumes, consider:</a:t>
            </a:r>
          </a:p>
          <a:p>
            <a:pPr marL="285750" indent="-285750">
              <a:buFont typeface="Arial" panose="020B0604020202020204" pitchFamily="34" charset="0"/>
              <a:buChar char="•"/>
            </a:pPr>
            <a:r>
              <a:rPr lang="en-US" sz="2800" dirty="0"/>
              <a:t>How much time was spent at each job</a:t>
            </a:r>
          </a:p>
          <a:p>
            <a:pPr marL="742950" lvl="1" indent="-285750">
              <a:buFont typeface="Arial" panose="020B0604020202020204" pitchFamily="34" charset="0"/>
              <a:buChar char="•"/>
            </a:pPr>
            <a:r>
              <a:rPr lang="en-US" sz="2800" dirty="0"/>
              <a:t>If a person moves frequently, is it for promotion?</a:t>
            </a:r>
          </a:p>
          <a:p>
            <a:pPr marL="742950" lvl="1" indent="-285750">
              <a:buFont typeface="Arial" panose="020B0604020202020204" pitchFamily="34" charset="0"/>
              <a:buChar char="•"/>
            </a:pPr>
            <a:r>
              <a:rPr lang="en-US" sz="2800" dirty="0"/>
              <a:t>Don’t presume that frequent changes are their fault (closures, moving to support family, etc.) </a:t>
            </a:r>
          </a:p>
          <a:p>
            <a:pPr marL="742950" lvl="1" indent="-285750">
              <a:buFont typeface="Arial" panose="020B0604020202020204" pitchFamily="34" charset="0"/>
              <a:buChar char="•"/>
            </a:pPr>
            <a:r>
              <a:rPr lang="en-US" sz="2800" dirty="0"/>
              <a:t>Be wary of job-hoppers</a:t>
            </a:r>
          </a:p>
          <a:p>
            <a:pPr marL="285750" indent="-285750">
              <a:buFont typeface="Arial" panose="020B0604020202020204" pitchFamily="34" charset="0"/>
              <a:buChar char="•"/>
            </a:pPr>
            <a:r>
              <a:rPr lang="en-US" sz="2800" i="1" dirty="0"/>
              <a:t>Would the position they are applying for be an obvious career move?</a:t>
            </a:r>
          </a:p>
          <a:p>
            <a:r>
              <a:rPr lang="en-US" sz="2800" dirty="0"/>
              <a:t>	</a:t>
            </a:r>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9</a:t>
            </a:fld>
            <a:endParaRPr lang="en-US"/>
          </a:p>
        </p:txBody>
      </p:sp>
    </p:spTree>
    <p:extLst>
      <p:ext uri="{BB962C8B-B14F-4D97-AF65-F5344CB8AC3E}">
        <p14:creationId xmlns:p14="http://schemas.microsoft.com/office/powerpoint/2010/main" val="179928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Communicate via email and be willing to follow-up with a phone call: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Planning – considerations for setting up interview:</a:t>
            </a:r>
          </a:p>
          <a:p>
            <a:pPr marL="285750" indent="-285750">
              <a:buFont typeface="Arial" panose="020B0604020202020204" pitchFamily="34" charset="0"/>
              <a:buChar char="•"/>
            </a:pPr>
            <a:r>
              <a:rPr lang="en-US" sz="1200" dirty="0"/>
              <a:t>Always have 2 people to protect against any accusations (and no more than 3-to-5 for a panel)</a:t>
            </a:r>
          </a:p>
          <a:p>
            <a:pPr marL="285750" indent="-285750">
              <a:buFont typeface="Arial" panose="020B0604020202020204" pitchFamily="34" charset="0"/>
              <a:buChar char="•"/>
            </a:pPr>
            <a:r>
              <a:rPr lang="en-US" sz="1200" dirty="0"/>
              <a:t>Make sure all interviewers are aware of limitations and responsibilities</a:t>
            </a:r>
          </a:p>
          <a:p>
            <a:pPr marL="285750" indent="-285750">
              <a:buFont typeface="Arial" panose="020B0604020202020204" pitchFamily="34" charset="0"/>
              <a:buChar char="•"/>
            </a:pPr>
            <a:r>
              <a:rPr lang="en-US" sz="1200" dirty="0"/>
              <a:t>Schedule flexibly so that you can allow for an interview to go a bit long</a:t>
            </a:r>
          </a:p>
          <a:p>
            <a:pPr marL="285750" indent="-285750">
              <a:buFont typeface="Arial" panose="020B0604020202020204" pitchFamily="34" charset="0"/>
              <a:buChar char="•"/>
            </a:pPr>
            <a:r>
              <a:rPr lang="en-US" sz="1200" dirty="0"/>
              <a:t>Communicate via email and be willing to follow-up with a phone call: Location, directions, time of the interview, length of interview, number of interviewers, your phone number, send Release of Information &amp; JD</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10</a:t>
            </a:fld>
            <a:endParaRPr lang="en-US"/>
          </a:p>
        </p:txBody>
      </p:sp>
    </p:spTree>
    <p:extLst>
      <p:ext uri="{BB962C8B-B14F-4D97-AF65-F5344CB8AC3E}">
        <p14:creationId xmlns:p14="http://schemas.microsoft.com/office/powerpoint/2010/main" val="137940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Remi slide?</a:t>
            </a:r>
          </a:p>
          <a:p>
            <a:endParaRPr lang="en-US" sz="2800" dirty="0"/>
          </a:p>
          <a:p>
            <a:r>
              <a:rPr lang="en-US" sz="2800" dirty="0"/>
              <a:t>Room Setup</a:t>
            </a:r>
          </a:p>
          <a:p>
            <a:pPr marL="285750" indent="-285750">
              <a:buFont typeface="Arial" panose="020B0604020202020204" pitchFamily="34" charset="0"/>
              <a:buChar char="•"/>
            </a:pPr>
            <a:r>
              <a:rPr lang="en-US" sz="2800" dirty="0"/>
              <a:t>Make sure that you are in a room that meets the American’s with Disabilities Act (ADA) criteria</a:t>
            </a:r>
          </a:p>
          <a:p>
            <a:pPr marL="742950" lvl="1" indent="-285750">
              <a:buFont typeface="Arial" panose="020B0604020202020204" pitchFamily="34" charset="0"/>
              <a:buChar char="•"/>
            </a:pPr>
            <a:r>
              <a:rPr lang="en-US" sz="2800" dirty="0"/>
              <a:t>Free from obstruction, ease of access, etc.</a:t>
            </a:r>
          </a:p>
          <a:p>
            <a:pPr marL="285750" indent="-285750">
              <a:buFont typeface="Arial" panose="020B0604020202020204" pitchFamily="34" charset="0"/>
              <a:buChar char="•"/>
            </a:pPr>
            <a:r>
              <a:rPr lang="en-US" sz="2800" dirty="0"/>
              <a:t>Provide the following:</a:t>
            </a:r>
          </a:p>
          <a:p>
            <a:pPr marL="742950" lvl="1" indent="-285750">
              <a:buFont typeface="Arial" panose="020B0604020202020204" pitchFamily="34" charset="0"/>
              <a:buChar char="•"/>
            </a:pPr>
            <a:r>
              <a:rPr lang="en-US" sz="2800" dirty="0"/>
              <a:t>Comfortable chair at a table</a:t>
            </a:r>
          </a:p>
          <a:p>
            <a:pPr marL="742950" lvl="1" indent="-285750">
              <a:buFont typeface="Arial" panose="020B0604020202020204" pitchFamily="34" charset="0"/>
              <a:buChar char="•"/>
            </a:pPr>
            <a:r>
              <a:rPr lang="en-US" sz="2800" dirty="0"/>
              <a:t>Names of all interviewers</a:t>
            </a:r>
          </a:p>
          <a:p>
            <a:pPr marL="742950" lvl="1" indent="-285750">
              <a:buFont typeface="Arial" panose="020B0604020202020204" pitchFamily="34" charset="0"/>
              <a:buChar char="•"/>
            </a:pPr>
            <a:r>
              <a:rPr lang="en-US" sz="2800" dirty="0"/>
              <a:t>Copy of the job description</a:t>
            </a:r>
          </a:p>
          <a:p>
            <a:pPr marL="742950" lvl="1" indent="-285750">
              <a:buFont typeface="Arial" panose="020B0604020202020204" pitchFamily="34" charset="0"/>
              <a:buChar char="•"/>
            </a:pPr>
            <a:r>
              <a:rPr lang="en-US" sz="2800" dirty="0"/>
              <a:t>Description of the benefits</a:t>
            </a:r>
          </a:p>
          <a:p>
            <a:pPr marL="742950" lvl="1" indent="-285750">
              <a:buFont typeface="Arial" panose="020B0604020202020204" pitchFamily="34" charset="0"/>
              <a:buChar char="•"/>
            </a:pPr>
            <a:r>
              <a:rPr lang="en-US" sz="2800" dirty="0"/>
              <a:t>Scratch paper and pencil</a:t>
            </a:r>
          </a:p>
          <a:p>
            <a:pPr marL="742950" lvl="1" indent="-285750">
              <a:buFont typeface="Arial" panose="020B0604020202020204" pitchFamily="34" charset="0"/>
              <a:buChar char="•"/>
            </a:pPr>
            <a:r>
              <a:rPr lang="en-US" sz="2800" dirty="0"/>
              <a:t>Water and tissues</a:t>
            </a:r>
          </a:p>
          <a:p>
            <a:endParaRPr lang="en-US" dirty="0"/>
          </a:p>
        </p:txBody>
      </p:sp>
      <p:sp>
        <p:nvSpPr>
          <p:cNvPr id="4" name="Slide Number Placeholder 3"/>
          <p:cNvSpPr>
            <a:spLocks noGrp="1"/>
          </p:cNvSpPr>
          <p:nvPr>
            <p:ph type="sldNum" sz="quarter" idx="10"/>
          </p:nvPr>
        </p:nvSpPr>
        <p:spPr/>
        <p:txBody>
          <a:bodyPr/>
          <a:lstStyle/>
          <a:p>
            <a:fld id="{D8257C63-E68E-47F9-99BE-42C56BBB4F6A}" type="slidenum">
              <a:rPr lang="en-US" smtClean="0"/>
              <a:t>11</a:t>
            </a:fld>
            <a:endParaRPr lang="en-US"/>
          </a:p>
        </p:txBody>
      </p:sp>
    </p:spTree>
    <p:extLst>
      <p:ext uri="{BB962C8B-B14F-4D97-AF65-F5344CB8AC3E}">
        <p14:creationId xmlns:p14="http://schemas.microsoft.com/office/powerpoint/2010/main" val="280798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r>
              <a:rPr lang="en-US"/>
              <a:t>11/23/2015</a:t>
            </a: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 TBD Solutions, LLC</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7DD959D-790D-4421-9A18-F8439D76B9F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81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310680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212850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r>
              <a:rPr lang="en-US"/>
              <a:t>11/23/2015</a:t>
            </a: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 TBD Solutions, LLC</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7DD959D-790D-4421-9A18-F8439D76B9F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656766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3270173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98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461389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11/23/2015</a:t>
            </a:r>
          </a:p>
        </p:txBody>
      </p:sp>
      <p:sp>
        <p:nvSpPr>
          <p:cNvPr id="8" name="Footer Placeholder 7"/>
          <p:cNvSpPr>
            <a:spLocks noGrp="1"/>
          </p:cNvSpPr>
          <p:nvPr>
            <p:ph type="ftr" sz="quarter" idx="11"/>
          </p:nvPr>
        </p:nvSpPr>
        <p:spPr/>
        <p:txBody>
          <a:bodyPr/>
          <a:lstStyle/>
          <a:p>
            <a:r>
              <a:rPr lang="en-US"/>
              <a:t>© TBD Solutions, LLC</a:t>
            </a:r>
          </a:p>
        </p:txBody>
      </p:sp>
      <p:sp>
        <p:nvSpPr>
          <p:cNvPr id="9" name="Slide Number Placeholder 8"/>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85579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11/23/2015</a:t>
            </a:r>
          </a:p>
        </p:txBody>
      </p:sp>
      <p:sp>
        <p:nvSpPr>
          <p:cNvPr id="4" name="Footer Placeholder 3"/>
          <p:cNvSpPr>
            <a:spLocks noGrp="1"/>
          </p:cNvSpPr>
          <p:nvPr>
            <p:ph type="ftr" sz="quarter" idx="11"/>
          </p:nvPr>
        </p:nvSpPr>
        <p:spPr/>
        <p:txBody>
          <a:bodyPr/>
          <a:lstStyle/>
          <a:p>
            <a:r>
              <a:rPr lang="en-US"/>
              <a:t>© TBD Solutions, LLC</a:t>
            </a:r>
          </a:p>
        </p:txBody>
      </p:sp>
      <p:sp>
        <p:nvSpPr>
          <p:cNvPr id="5" name="Slide Number Placeholder 4"/>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093531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11/23/2015</a:t>
            </a:r>
          </a:p>
        </p:txBody>
      </p:sp>
      <p:sp>
        <p:nvSpPr>
          <p:cNvPr id="3" name="Footer Placeholder 2"/>
          <p:cNvSpPr>
            <a:spLocks noGrp="1"/>
          </p:cNvSpPr>
          <p:nvPr>
            <p:ph type="ftr" sz="quarter" idx="11"/>
          </p:nvPr>
        </p:nvSpPr>
        <p:spPr/>
        <p:txBody>
          <a:bodyPr/>
          <a:lstStyle/>
          <a:p>
            <a:r>
              <a:rPr lang="en-US"/>
              <a:t>© TBD Solutions, LLC</a:t>
            </a:r>
          </a:p>
        </p:txBody>
      </p:sp>
      <p:sp>
        <p:nvSpPr>
          <p:cNvPr id="4" name="Slide Number Placeholder 3"/>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876851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374324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77052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37660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635773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72194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11/23/2015</a:t>
            </a:r>
          </a:p>
        </p:txBody>
      </p:sp>
      <p:sp>
        <p:nvSpPr>
          <p:cNvPr id="5" name="Footer Placeholder 4"/>
          <p:cNvSpPr>
            <a:spLocks noGrp="1"/>
          </p:cNvSpPr>
          <p:nvPr>
            <p:ph type="ftr" sz="quarter" idx="11"/>
          </p:nvPr>
        </p:nvSpPr>
        <p:spPr/>
        <p:txBody>
          <a:bodyPr/>
          <a:lstStyle/>
          <a:p>
            <a:r>
              <a:rPr lang="en-US"/>
              <a:t>© TBD Solutions, LLC</a:t>
            </a:r>
          </a:p>
        </p:txBody>
      </p:sp>
      <p:sp>
        <p:nvSpPr>
          <p:cNvPr id="6" name="Slide Number Placeholder 5"/>
          <p:cNvSpPr>
            <a:spLocks noGrp="1"/>
          </p:cNvSpPr>
          <p:nvPr>
            <p:ph type="sldNum" sz="quarter" idx="12"/>
          </p:nvPr>
        </p:nvSpPr>
        <p:spPr/>
        <p:txBody>
          <a:bodyPr/>
          <a:lstStyle/>
          <a:p>
            <a:fld id="{C7DD959D-790D-4421-9A18-F8439D76B9F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934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76145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11/23/2015</a:t>
            </a:r>
          </a:p>
        </p:txBody>
      </p:sp>
      <p:sp>
        <p:nvSpPr>
          <p:cNvPr id="8" name="Footer Placeholder 7"/>
          <p:cNvSpPr>
            <a:spLocks noGrp="1"/>
          </p:cNvSpPr>
          <p:nvPr>
            <p:ph type="ftr" sz="quarter" idx="11"/>
          </p:nvPr>
        </p:nvSpPr>
        <p:spPr/>
        <p:txBody>
          <a:bodyPr/>
          <a:lstStyle/>
          <a:p>
            <a:r>
              <a:rPr lang="en-US"/>
              <a:t>© TBD Solutions, LLC</a:t>
            </a:r>
          </a:p>
        </p:txBody>
      </p:sp>
      <p:sp>
        <p:nvSpPr>
          <p:cNvPr id="9" name="Slide Number Placeholder 8"/>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09733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11/23/2015</a:t>
            </a:r>
          </a:p>
        </p:txBody>
      </p:sp>
      <p:sp>
        <p:nvSpPr>
          <p:cNvPr id="4" name="Footer Placeholder 3"/>
          <p:cNvSpPr>
            <a:spLocks noGrp="1"/>
          </p:cNvSpPr>
          <p:nvPr>
            <p:ph type="ftr" sz="quarter" idx="11"/>
          </p:nvPr>
        </p:nvSpPr>
        <p:spPr/>
        <p:txBody>
          <a:bodyPr/>
          <a:lstStyle/>
          <a:p>
            <a:r>
              <a:rPr lang="en-US"/>
              <a:t>© TBD Solutions, LLC</a:t>
            </a:r>
          </a:p>
        </p:txBody>
      </p:sp>
      <p:sp>
        <p:nvSpPr>
          <p:cNvPr id="5" name="Slide Number Placeholder 4"/>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369477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11/23/2015</a:t>
            </a:r>
          </a:p>
        </p:txBody>
      </p:sp>
      <p:sp>
        <p:nvSpPr>
          <p:cNvPr id="3" name="Footer Placeholder 2"/>
          <p:cNvSpPr>
            <a:spLocks noGrp="1"/>
          </p:cNvSpPr>
          <p:nvPr>
            <p:ph type="ftr" sz="quarter" idx="11"/>
          </p:nvPr>
        </p:nvSpPr>
        <p:spPr/>
        <p:txBody>
          <a:bodyPr/>
          <a:lstStyle/>
          <a:p>
            <a:r>
              <a:rPr lang="en-US"/>
              <a:t>© TBD Solutions, LLC</a:t>
            </a:r>
          </a:p>
        </p:txBody>
      </p:sp>
      <p:sp>
        <p:nvSpPr>
          <p:cNvPr id="4" name="Slide Number Placeholder 3"/>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250990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112805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11/23/2015</a:t>
            </a:r>
          </a:p>
        </p:txBody>
      </p:sp>
      <p:sp>
        <p:nvSpPr>
          <p:cNvPr id="6" name="Footer Placeholder 5"/>
          <p:cNvSpPr>
            <a:spLocks noGrp="1"/>
          </p:cNvSpPr>
          <p:nvPr>
            <p:ph type="ftr" sz="quarter" idx="11"/>
          </p:nvPr>
        </p:nvSpPr>
        <p:spPr/>
        <p:txBody>
          <a:bodyPr/>
          <a:lstStyle/>
          <a:p>
            <a:r>
              <a:rPr lang="en-US"/>
              <a:t>© TBD Solutions, LLC</a:t>
            </a:r>
          </a:p>
        </p:txBody>
      </p:sp>
      <p:sp>
        <p:nvSpPr>
          <p:cNvPr id="7" name="Slide Number Placeholder 6"/>
          <p:cNvSpPr>
            <a:spLocks noGrp="1"/>
          </p:cNvSpPr>
          <p:nvPr>
            <p:ph type="sldNum" sz="quarter" idx="12"/>
          </p:nvPr>
        </p:nvSpPr>
        <p:spPr/>
        <p:txBody>
          <a:bodyPr/>
          <a:lstStyle/>
          <a:p>
            <a:fld id="{C7DD959D-790D-4421-9A18-F8439D76B9F4}" type="slidenum">
              <a:rPr lang="en-US" smtClean="0"/>
              <a:t>‹#›</a:t>
            </a:fld>
            <a:endParaRPr lang="en-US"/>
          </a:p>
        </p:txBody>
      </p:sp>
    </p:spTree>
    <p:extLst>
      <p:ext uri="{BB962C8B-B14F-4D97-AF65-F5344CB8AC3E}">
        <p14:creationId xmlns:p14="http://schemas.microsoft.com/office/powerpoint/2010/main" val="33417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r>
              <a:rPr lang="en-US"/>
              <a:t>11/23/2015</a:t>
            </a: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 TBD Solutions, LLC</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7DD959D-790D-4421-9A18-F8439D76B9F4}" type="slidenum">
              <a:rPr lang="en-US" smtClean="0"/>
              <a:t>‹#›</a:t>
            </a:fld>
            <a:endParaRPr lang="en-US"/>
          </a:p>
        </p:txBody>
      </p:sp>
    </p:spTree>
    <p:extLst>
      <p:ext uri="{BB962C8B-B14F-4D97-AF65-F5344CB8AC3E}">
        <p14:creationId xmlns:p14="http://schemas.microsoft.com/office/powerpoint/2010/main" val="180722573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r>
              <a:rPr lang="en-US"/>
              <a:t>11/23/2015</a:t>
            </a: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 TBD Solutions, LLC</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7DD959D-790D-4421-9A18-F8439D76B9F4}" type="slidenum">
              <a:rPr lang="en-US" smtClean="0"/>
              <a:t>‹#›</a:t>
            </a:fld>
            <a:endParaRPr lang="en-US"/>
          </a:p>
        </p:txBody>
      </p:sp>
    </p:spTree>
    <p:extLst>
      <p:ext uri="{BB962C8B-B14F-4D97-AF65-F5344CB8AC3E}">
        <p14:creationId xmlns:p14="http://schemas.microsoft.com/office/powerpoint/2010/main" val="139869107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8.svg"/><Relationship Id="rId4" Type="http://schemas.openxmlformats.org/officeDocument/2006/relationships/image" Target="../media/image15.sv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tiff"/><Relationship Id="rId7" Type="http://schemas.openxmlformats.org/officeDocument/2006/relationships/image" Target="../media/image74.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0.svg"/><Relationship Id="rId5" Type="http://schemas.openxmlformats.org/officeDocument/2006/relationships/image" Target="../media/image71.png"/><Relationship Id="rId4" Type="http://schemas.openxmlformats.org/officeDocument/2006/relationships/image" Target="../media/image79.svg"/></Relationships>
</file>

<file path=ppt/slides/_rels/slide2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3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2.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3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1.sv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RemiR@TBDSolutions.com" TargetMode="External"/><Relationship Id="rId7" Type="http://schemas.openxmlformats.org/officeDocument/2006/relationships/image" Target="../media/image116.jpeg"/><Relationship Id="rId2" Type="http://schemas.openxmlformats.org/officeDocument/2006/relationships/hyperlink" Target="mailto:SarahB@TBDSolutions.com" TargetMode="External"/><Relationship Id="rId1" Type="http://schemas.openxmlformats.org/officeDocument/2006/relationships/slideLayout" Target="../slideLayouts/slideLayout13.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Ringing the Bell: </a:t>
            </a:r>
            <a:br>
              <a:rPr lang="en-US" b="1" dirty="0"/>
            </a:br>
            <a:r>
              <a:rPr lang="en-US" dirty="0"/>
              <a:t>The Power of Effective Interviewing in Crisis Centers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4369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676"/>
            <a:ext cx="10768405" cy="1356360"/>
          </a:xfrm>
        </p:spPr>
        <p:txBody>
          <a:bodyPr/>
          <a:lstStyle/>
          <a:p>
            <a:r>
              <a:rPr lang="en-US" dirty="0"/>
              <a:t>Effective Interviewing: Preparing to Interview</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10</a:t>
            </a:fld>
            <a:endParaRPr lang="en-US" dirty="0"/>
          </a:p>
        </p:txBody>
      </p:sp>
      <p:sp>
        <p:nvSpPr>
          <p:cNvPr id="6" name="TextBox 5"/>
          <p:cNvSpPr txBox="1"/>
          <p:nvPr/>
        </p:nvSpPr>
        <p:spPr>
          <a:xfrm>
            <a:off x="654729" y="1613118"/>
            <a:ext cx="9194121" cy="4711546"/>
          </a:xfrm>
          <a:prstGeom prst="rect">
            <a:avLst/>
          </a:prstGeom>
          <a:noFill/>
        </p:spPr>
        <p:txBody>
          <a:bodyPr wrap="square" rtlCol="0">
            <a:spAutoFit/>
          </a:bodyPr>
          <a:lstStyle/>
          <a:p>
            <a:pPr lvl="4">
              <a:lnSpc>
                <a:spcPct val="150000"/>
              </a:lnSpc>
              <a:spcBef>
                <a:spcPts val="1200"/>
              </a:spcBef>
              <a:spcAft>
                <a:spcPts val="1200"/>
              </a:spcAft>
            </a:pPr>
            <a:r>
              <a:rPr lang="en-US" sz="3000" b="1" dirty="0">
                <a:solidFill>
                  <a:schemeClr val="accent1"/>
                </a:solidFill>
              </a:rPr>
              <a:t>Location</a:t>
            </a:r>
            <a:r>
              <a:rPr lang="en-US" sz="3000" dirty="0"/>
              <a:t> and directions</a:t>
            </a:r>
          </a:p>
          <a:p>
            <a:pPr lvl="4">
              <a:lnSpc>
                <a:spcPct val="150000"/>
              </a:lnSpc>
              <a:spcBef>
                <a:spcPts val="1200"/>
              </a:spcBef>
              <a:spcAft>
                <a:spcPts val="1200"/>
              </a:spcAft>
            </a:pPr>
            <a:r>
              <a:rPr lang="en-US" sz="3000" b="1" dirty="0">
                <a:solidFill>
                  <a:schemeClr val="accent1"/>
                </a:solidFill>
              </a:rPr>
              <a:t>Start time</a:t>
            </a:r>
            <a:r>
              <a:rPr lang="en-US" sz="3000" dirty="0">
                <a:solidFill>
                  <a:schemeClr val="accent1"/>
                </a:solidFill>
              </a:rPr>
              <a:t> </a:t>
            </a:r>
            <a:r>
              <a:rPr lang="en-US" sz="3000" dirty="0"/>
              <a:t>and length of the interview </a:t>
            </a:r>
          </a:p>
          <a:p>
            <a:pPr lvl="4">
              <a:lnSpc>
                <a:spcPct val="150000"/>
              </a:lnSpc>
              <a:spcBef>
                <a:spcPts val="1200"/>
              </a:spcBef>
              <a:spcAft>
                <a:spcPts val="1200"/>
              </a:spcAft>
            </a:pPr>
            <a:r>
              <a:rPr lang="en-US" sz="3000" dirty="0"/>
              <a:t>Interviewers</a:t>
            </a:r>
          </a:p>
          <a:p>
            <a:pPr lvl="4">
              <a:lnSpc>
                <a:spcPct val="150000"/>
              </a:lnSpc>
              <a:spcBef>
                <a:spcPts val="1200"/>
              </a:spcBef>
              <a:spcAft>
                <a:spcPts val="1200"/>
              </a:spcAft>
            </a:pPr>
            <a:r>
              <a:rPr lang="en-US" sz="3000" dirty="0"/>
              <a:t>Your </a:t>
            </a:r>
            <a:r>
              <a:rPr lang="en-US" sz="3000" b="1" dirty="0">
                <a:solidFill>
                  <a:schemeClr val="accent1"/>
                </a:solidFill>
              </a:rPr>
              <a:t>phone</a:t>
            </a:r>
            <a:r>
              <a:rPr lang="en-US" sz="3000" dirty="0">
                <a:solidFill>
                  <a:schemeClr val="accent1"/>
                </a:solidFill>
              </a:rPr>
              <a:t> </a:t>
            </a:r>
            <a:r>
              <a:rPr lang="en-US" sz="3000" b="1" dirty="0">
                <a:solidFill>
                  <a:schemeClr val="accent1"/>
                </a:solidFill>
              </a:rPr>
              <a:t>number</a:t>
            </a:r>
          </a:p>
          <a:p>
            <a:pPr lvl="4">
              <a:lnSpc>
                <a:spcPct val="150000"/>
              </a:lnSpc>
              <a:spcBef>
                <a:spcPts val="1200"/>
              </a:spcBef>
              <a:spcAft>
                <a:spcPts val="1200"/>
              </a:spcAft>
            </a:pPr>
            <a:r>
              <a:rPr lang="en-US" sz="3000" dirty="0"/>
              <a:t>Send </a:t>
            </a:r>
            <a:r>
              <a:rPr lang="en-US" sz="3000" b="1" dirty="0">
                <a:solidFill>
                  <a:schemeClr val="accent1"/>
                </a:solidFill>
              </a:rPr>
              <a:t>Job Description </a:t>
            </a:r>
            <a:r>
              <a:rPr lang="en-US" sz="3000" dirty="0"/>
              <a:t>&amp; Release of Information </a:t>
            </a:r>
          </a:p>
        </p:txBody>
      </p:sp>
      <p:pic>
        <p:nvPicPr>
          <p:cNvPr id="5" name="Graphic 4" descr="Map with pin">
            <a:extLst>
              <a:ext uri="{FF2B5EF4-FFF2-40B4-BE49-F238E27FC236}">
                <a16:creationId xmlns:a16="http://schemas.microsoft.com/office/drawing/2014/main" id="{B275252E-B384-4CBA-9DF2-A1713927F8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2543" y="1407879"/>
            <a:ext cx="914400" cy="914400"/>
          </a:xfrm>
          <a:prstGeom prst="rect">
            <a:avLst/>
          </a:prstGeom>
        </p:spPr>
      </p:pic>
      <p:pic>
        <p:nvPicPr>
          <p:cNvPr id="9" name="Graphic 8" descr="Alarm Clock">
            <a:extLst>
              <a:ext uri="{FF2B5EF4-FFF2-40B4-BE49-F238E27FC236}">
                <a16:creationId xmlns:a16="http://schemas.microsoft.com/office/drawing/2014/main" id="{14B61965-A030-4475-A1BA-8B877B087D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543" y="2583797"/>
            <a:ext cx="914400" cy="914400"/>
          </a:xfrm>
          <a:prstGeom prst="rect">
            <a:avLst/>
          </a:prstGeom>
        </p:spPr>
      </p:pic>
      <p:pic>
        <p:nvPicPr>
          <p:cNvPr id="12" name="Graphic 11" descr="Meeting">
            <a:extLst>
              <a:ext uri="{FF2B5EF4-FFF2-40B4-BE49-F238E27FC236}">
                <a16:creationId xmlns:a16="http://schemas.microsoft.com/office/drawing/2014/main" id="{81C11A4A-BDC2-4118-8A77-DBDB360FE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3149" y="3549506"/>
            <a:ext cx="914400" cy="914400"/>
          </a:xfrm>
          <a:prstGeom prst="rect">
            <a:avLst/>
          </a:prstGeom>
        </p:spPr>
      </p:pic>
      <p:pic>
        <p:nvPicPr>
          <p:cNvPr id="14" name="Graphic 13" descr="Telephone">
            <a:extLst>
              <a:ext uri="{FF2B5EF4-FFF2-40B4-BE49-F238E27FC236}">
                <a16:creationId xmlns:a16="http://schemas.microsoft.com/office/drawing/2014/main" id="{62FE94BD-E99F-4162-8175-265F9DEDA1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149" y="4537643"/>
            <a:ext cx="914400" cy="914400"/>
          </a:xfrm>
          <a:prstGeom prst="rect">
            <a:avLst/>
          </a:prstGeom>
        </p:spPr>
      </p:pic>
      <p:pic>
        <p:nvPicPr>
          <p:cNvPr id="16" name="Graphic 15" descr="List">
            <a:extLst>
              <a:ext uri="{FF2B5EF4-FFF2-40B4-BE49-F238E27FC236}">
                <a16:creationId xmlns:a16="http://schemas.microsoft.com/office/drawing/2014/main" id="{438492C5-9C81-48A8-A3FA-71CA3E2C88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2543" y="5554662"/>
            <a:ext cx="914400" cy="914400"/>
          </a:xfrm>
          <a:prstGeom prst="rect">
            <a:avLst/>
          </a:prstGeom>
        </p:spPr>
      </p:pic>
      <p:sp>
        <p:nvSpPr>
          <p:cNvPr id="3" name="Footer Placeholder 2">
            <a:extLst>
              <a:ext uri="{FF2B5EF4-FFF2-40B4-BE49-F238E27FC236}">
                <a16:creationId xmlns:a16="http://schemas.microsoft.com/office/drawing/2014/main" id="{1B73F161-858B-4AB8-9062-8696396B066F}"/>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21204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8745"/>
            <a:ext cx="11736593" cy="1325562"/>
          </a:xfrm>
        </p:spPr>
        <p:txBody>
          <a:bodyPr/>
          <a:lstStyle/>
          <a:p>
            <a:r>
              <a:rPr lang="en-US" dirty="0"/>
              <a:t>Effective Interviewing: Preparing to Interview</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11</a:t>
            </a:fld>
            <a:endParaRPr lang="en-US"/>
          </a:p>
        </p:txBody>
      </p:sp>
      <p:sp>
        <p:nvSpPr>
          <p:cNvPr id="4" name="Footer Placeholder 3">
            <a:extLst>
              <a:ext uri="{FF2B5EF4-FFF2-40B4-BE49-F238E27FC236}">
                <a16:creationId xmlns:a16="http://schemas.microsoft.com/office/drawing/2014/main" id="{6F9B902C-5A9C-4094-80CC-A23D7F957258}"/>
              </a:ext>
            </a:extLst>
          </p:cNvPr>
          <p:cNvSpPr>
            <a:spLocks noGrp="1"/>
          </p:cNvSpPr>
          <p:nvPr>
            <p:ph type="ftr" sz="quarter" idx="11"/>
          </p:nvPr>
        </p:nvSpPr>
        <p:spPr/>
        <p:txBody>
          <a:bodyPr/>
          <a:lstStyle/>
          <a:p>
            <a:r>
              <a:rPr lang="en-US"/>
              <a:t>© TBD Solutions, LLC</a:t>
            </a:r>
          </a:p>
        </p:txBody>
      </p:sp>
      <p:sp>
        <p:nvSpPr>
          <p:cNvPr id="5" name="Rectangle: Rounded Corners 4">
            <a:extLst>
              <a:ext uri="{FF2B5EF4-FFF2-40B4-BE49-F238E27FC236}">
                <a16:creationId xmlns:a16="http://schemas.microsoft.com/office/drawing/2014/main" id="{D1D196A9-5E4E-4F9B-AAB5-71430E687AD7}"/>
              </a:ext>
            </a:extLst>
          </p:cNvPr>
          <p:cNvSpPr/>
          <p:nvPr/>
        </p:nvSpPr>
        <p:spPr>
          <a:xfrm rot="5400000">
            <a:off x="4835629" y="88612"/>
            <a:ext cx="2769008" cy="732847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9E3319-215C-4234-9E6D-18CAADAF632C}"/>
              </a:ext>
            </a:extLst>
          </p:cNvPr>
          <p:cNvGrpSpPr/>
          <p:nvPr/>
        </p:nvGrpSpPr>
        <p:grpSpPr>
          <a:xfrm rot="10800000">
            <a:off x="5544424" y="5266754"/>
            <a:ext cx="1482856" cy="1048610"/>
            <a:chOff x="598050" y="2122294"/>
            <a:chExt cx="1482856" cy="1048610"/>
          </a:xfrm>
        </p:grpSpPr>
        <p:sp>
          <p:nvSpPr>
            <p:cNvPr id="7" name="Rectangle: Rounded Corners 6">
              <a:extLst>
                <a:ext uri="{FF2B5EF4-FFF2-40B4-BE49-F238E27FC236}">
                  <a16:creationId xmlns:a16="http://schemas.microsoft.com/office/drawing/2014/main" id="{B3A7E649-1F56-4746-ACB9-E71FB9A8E752}"/>
                </a:ext>
              </a:extLst>
            </p:cNvPr>
            <p:cNvSpPr/>
            <p:nvPr/>
          </p:nvSpPr>
          <p:spPr>
            <a:xfrm>
              <a:off x="624522" y="2138516"/>
              <a:ext cx="1430593" cy="1032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6FC4122-B743-4D1C-9701-0561B39031CE}"/>
                </a:ext>
              </a:extLst>
            </p:cNvPr>
            <p:cNvSpPr/>
            <p:nvPr/>
          </p:nvSpPr>
          <p:spPr>
            <a:xfrm>
              <a:off x="598052" y="2241755"/>
              <a:ext cx="325065" cy="929149"/>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77F595C-6088-4668-99A3-D5D031A03B48}"/>
                </a:ext>
              </a:extLst>
            </p:cNvPr>
            <p:cNvSpPr/>
            <p:nvPr/>
          </p:nvSpPr>
          <p:spPr>
            <a:xfrm>
              <a:off x="1755841" y="2241753"/>
              <a:ext cx="325065" cy="929149"/>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7FF5AF1-CF32-458F-8AF9-9A42A5729DD3}"/>
                </a:ext>
              </a:extLst>
            </p:cNvPr>
            <p:cNvSpPr/>
            <p:nvPr/>
          </p:nvSpPr>
          <p:spPr>
            <a:xfrm rot="5400000">
              <a:off x="1203263" y="1517081"/>
              <a:ext cx="272430" cy="1482855"/>
            </a:xfrm>
            <a:prstGeom prst="round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2B0480A-23A6-4BE5-8276-E1BA9C974BE5}"/>
              </a:ext>
            </a:extLst>
          </p:cNvPr>
          <p:cNvGrpSpPr/>
          <p:nvPr/>
        </p:nvGrpSpPr>
        <p:grpSpPr>
          <a:xfrm>
            <a:off x="3999320" y="1170279"/>
            <a:ext cx="1482888" cy="1112140"/>
            <a:chOff x="598018" y="2112012"/>
            <a:chExt cx="1482888" cy="1112140"/>
          </a:xfrm>
        </p:grpSpPr>
        <p:sp>
          <p:nvSpPr>
            <p:cNvPr id="15" name="Rectangle: Rounded Corners 14">
              <a:extLst>
                <a:ext uri="{FF2B5EF4-FFF2-40B4-BE49-F238E27FC236}">
                  <a16:creationId xmlns:a16="http://schemas.microsoft.com/office/drawing/2014/main" id="{9AE51762-C409-4A32-9A1D-A5680DD525E9}"/>
                </a:ext>
              </a:extLst>
            </p:cNvPr>
            <p:cNvSpPr/>
            <p:nvPr/>
          </p:nvSpPr>
          <p:spPr>
            <a:xfrm>
              <a:off x="624522" y="2138516"/>
              <a:ext cx="1430593" cy="1032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C35C516-97A2-4D79-AF2A-72F216C40478}"/>
                </a:ext>
              </a:extLst>
            </p:cNvPr>
            <p:cNvSpPr/>
            <p:nvPr/>
          </p:nvSpPr>
          <p:spPr>
            <a:xfrm>
              <a:off x="598018" y="2241754"/>
              <a:ext cx="325065" cy="98239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BFB593E-942E-4449-9C99-CAB909A4C1CB}"/>
                </a:ext>
              </a:extLst>
            </p:cNvPr>
            <p:cNvSpPr/>
            <p:nvPr/>
          </p:nvSpPr>
          <p:spPr>
            <a:xfrm>
              <a:off x="1755841" y="2241753"/>
              <a:ext cx="325065" cy="958994"/>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54B0E70-7A5B-4759-8716-E6976EB8903C}"/>
                </a:ext>
              </a:extLst>
            </p:cNvPr>
            <p:cNvSpPr/>
            <p:nvPr/>
          </p:nvSpPr>
          <p:spPr>
            <a:xfrm rot="5400000">
              <a:off x="1189520" y="1520510"/>
              <a:ext cx="299884" cy="1482888"/>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821C1C0-1A67-4BC6-8135-25005D72E082}"/>
              </a:ext>
            </a:extLst>
          </p:cNvPr>
          <p:cNvGrpSpPr/>
          <p:nvPr/>
        </p:nvGrpSpPr>
        <p:grpSpPr>
          <a:xfrm>
            <a:off x="7563656" y="1225376"/>
            <a:ext cx="1482888" cy="1098444"/>
            <a:chOff x="598018" y="2112012"/>
            <a:chExt cx="1482888" cy="1098444"/>
          </a:xfrm>
        </p:grpSpPr>
        <p:sp>
          <p:nvSpPr>
            <p:cNvPr id="20" name="Rectangle: Rounded Corners 19">
              <a:extLst>
                <a:ext uri="{FF2B5EF4-FFF2-40B4-BE49-F238E27FC236}">
                  <a16:creationId xmlns:a16="http://schemas.microsoft.com/office/drawing/2014/main" id="{F9A400FB-DC5D-4F42-863B-1C2C295C6E44}"/>
                </a:ext>
              </a:extLst>
            </p:cNvPr>
            <p:cNvSpPr/>
            <p:nvPr/>
          </p:nvSpPr>
          <p:spPr>
            <a:xfrm>
              <a:off x="624522" y="2138516"/>
              <a:ext cx="1430593" cy="1032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3DD0F22-B59A-41EE-8B12-268346917685}"/>
                </a:ext>
              </a:extLst>
            </p:cNvPr>
            <p:cNvSpPr/>
            <p:nvPr/>
          </p:nvSpPr>
          <p:spPr>
            <a:xfrm>
              <a:off x="598018" y="2241754"/>
              <a:ext cx="325065" cy="95021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01214D5-3A8A-43D1-9CB2-AB31283A397E}"/>
                </a:ext>
              </a:extLst>
            </p:cNvPr>
            <p:cNvSpPr/>
            <p:nvPr/>
          </p:nvSpPr>
          <p:spPr>
            <a:xfrm>
              <a:off x="1755841" y="2241753"/>
              <a:ext cx="325065" cy="968703"/>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720A3AE-96AC-42B9-ACBC-9C88D4485B1E}"/>
                </a:ext>
              </a:extLst>
            </p:cNvPr>
            <p:cNvSpPr/>
            <p:nvPr/>
          </p:nvSpPr>
          <p:spPr>
            <a:xfrm rot="5400000">
              <a:off x="1189520" y="1520510"/>
              <a:ext cx="299884" cy="1482888"/>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873A39B-10F4-47AE-9525-55CF9D6C62AF}"/>
              </a:ext>
            </a:extLst>
          </p:cNvPr>
          <p:cNvGrpSpPr/>
          <p:nvPr/>
        </p:nvGrpSpPr>
        <p:grpSpPr>
          <a:xfrm rot="10800000">
            <a:off x="4924937" y="3950418"/>
            <a:ext cx="914400" cy="914400"/>
            <a:chOff x="6414960" y="2529468"/>
            <a:chExt cx="914400" cy="914400"/>
          </a:xfrm>
        </p:grpSpPr>
        <p:sp>
          <p:nvSpPr>
            <p:cNvPr id="32" name="Rectangle 31">
              <a:extLst>
                <a:ext uri="{FF2B5EF4-FFF2-40B4-BE49-F238E27FC236}">
                  <a16:creationId xmlns:a16="http://schemas.microsoft.com/office/drawing/2014/main" id="{D8C98EA5-0E30-41A5-A63D-3C3EDC9A1E3A}"/>
                </a:ext>
              </a:extLst>
            </p:cNvPr>
            <p:cNvSpPr/>
            <p:nvPr/>
          </p:nvSpPr>
          <p:spPr>
            <a:xfrm rot="20464808">
              <a:off x="6617623" y="2623510"/>
              <a:ext cx="518402" cy="726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hecklist">
              <a:extLst>
                <a:ext uri="{FF2B5EF4-FFF2-40B4-BE49-F238E27FC236}">
                  <a16:creationId xmlns:a16="http://schemas.microsoft.com/office/drawing/2014/main" id="{6069CC6A-3836-44FC-A8AA-4F4F53516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714020">
              <a:off x="6414960" y="2529468"/>
              <a:ext cx="914400" cy="914400"/>
            </a:xfrm>
            <a:prstGeom prst="rect">
              <a:avLst/>
            </a:prstGeom>
          </p:spPr>
        </p:pic>
      </p:grpSp>
      <p:grpSp>
        <p:nvGrpSpPr>
          <p:cNvPr id="58" name="Group 57">
            <a:extLst>
              <a:ext uri="{FF2B5EF4-FFF2-40B4-BE49-F238E27FC236}">
                <a16:creationId xmlns:a16="http://schemas.microsoft.com/office/drawing/2014/main" id="{586BA85A-32D7-4E9F-A130-BC72F901653A}"/>
              </a:ext>
            </a:extLst>
          </p:cNvPr>
          <p:cNvGrpSpPr/>
          <p:nvPr/>
        </p:nvGrpSpPr>
        <p:grpSpPr>
          <a:xfrm>
            <a:off x="5691333" y="3914650"/>
            <a:ext cx="914400" cy="914400"/>
            <a:chOff x="5838011" y="3978975"/>
            <a:chExt cx="914400" cy="914400"/>
          </a:xfrm>
        </p:grpSpPr>
        <p:sp>
          <p:nvSpPr>
            <p:cNvPr id="31" name="Rectangle 30">
              <a:extLst>
                <a:ext uri="{FF2B5EF4-FFF2-40B4-BE49-F238E27FC236}">
                  <a16:creationId xmlns:a16="http://schemas.microsoft.com/office/drawing/2014/main" id="{88623519-1F74-4E02-A4CA-CBC3045210AE}"/>
                </a:ext>
              </a:extLst>
            </p:cNvPr>
            <p:cNvSpPr/>
            <p:nvPr/>
          </p:nvSpPr>
          <p:spPr>
            <a:xfrm rot="10999271">
              <a:off x="6026651" y="4080303"/>
              <a:ext cx="518402" cy="726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List">
              <a:extLst>
                <a:ext uri="{FF2B5EF4-FFF2-40B4-BE49-F238E27FC236}">
                  <a16:creationId xmlns:a16="http://schemas.microsoft.com/office/drawing/2014/main" id="{7EB4A50C-C028-4968-8F86-D937F10BD7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3876">
              <a:off x="5838011" y="3978975"/>
              <a:ext cx="914400" cy="914400"/>
            </a:xfrm>
            <a:prstGeom prst="rect">
              <a:avLst/>
            </a:prstGeom>
          </p:spPr>
        </p:pic>
      </p:grpSp>
      <p:grpSp>
        <p:nvGrpSpPr>
          <p:cNvPr id="59" name="Group 58">
            <a:extLst>
              <a:ext uri="{FF2B5EF4-FFF2-40B4-BE49-F238E27FC236}">
                <a16:creationId xmlns:a16="http://schemas.microsoft.com/office/drawing/2014/main" id="{999FB1C9-3489-4E61-9FFF-C3C3A8B86D19}"/>
              </a:ext>
            </a:extLst>
          </p:cNvPr>
          <p:cNvGrpSpPr/>
          <p:nvPr/>
        </p:nvGrpSpPr>
        <p:grpSpPr>
          <a:xfrm>
            <a:off x="6414869" y="3995418"/>
            <a:ext cx="987568" cy="987568"/>
            <a:chOff x="6414869" y="3995418"/>
            <a:chExt cx="987568" cy="987568"/>
          </a:xfrm>
        </p:grpSpPr>
        <p:sp>
          <p:nvSpPr>
            <p:cNvPr id="35" name="Rectangle: Top Corners One Rounded and One Snipped 34">
              <a:extLst>
                <a:ext uri="{FF2B5EF4-FFF2-40B4-BE49-F238E27FC236}">
                  <a16:creationId xmlns:a16="http://schemas.microsoft.com/office/drawing/2014/main" id="{2B422BA4-3353-4C07-BB63-4A94286A9FCA}"/>
                </a:ext>
              </a:extLst>
            </p:cNvPr>
            <p:cNvSpPr/>
            <p:nvPr/>
          </p:nvSpPr>
          <p:spPr>
            <a:xfrm rot="724717">
              <a:off x="6610007" y="4119736"/>
              <a:ext cx="597294" cy="781718"/>
            </a:xfrm>
            <a:prstGeom prst="snipRoundRect">
              <a:avLst>
                <a:gd name="adj1" fmla="val 16667"/>
                <a:gd name="adj2" fmla="val 2894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Paper">
              <a:extLst>
                <a:ext uri="{FF2B5EF4-FFF2-40B4-BE49-F238E27FC236}">
                  <a16:creationId xmlns:a16="http://schemas.microsoft.com/office/drawing/2014/main" id="{3DDC8AA9-3617-451B-9D41-65EAFEC1EE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658553">
              <a:off x="6414869" y="3995418"/>
              <a:ext cx="987568" cy="987568"/>
            </a:xfrm>
            <a:prstGeom prst="rect">
              <a:avLst/>
            </a:prstGeom>
          </p:spPr>
        </p:pic>
      </p:grpSp>
      <p:grpSp>
        <p:nvGrpSpPr>
          <p:cNvPr id="38" name="Group 37">
            <a:extLst>
              <a:ext uri="{FF2B5EF4-FFF2-40B4-BE49-F238E27FC236}">
                <a16:creationId xmlns:a16="http://schemas.microsoft.com/office/drawing/2014/main" id="{A4BDFBE6-BAA0-4C5A-8B51-14B5635E5B43}"/>
              </a:ext>
            </a:extLst>
          </p:cNvPr>
          <p:cNvGrpSpPr/>
          <p:nvPr/>
        </p:nvGrpSpPr>
        <p:grpSpPr>
          <a:xfrm rot="21394546">
            <a:off x="7596331" y="2479455"/>
            <a:ext cx="914400" cy="914400"/>
            <a:chOff x="6414960" y="2529468"/>
            <a:chExt cx="914400" cy="914400"/>
          </a:xfrm>
        </p:grpSpPr>
        <p:sp>
          <p:nvSpPr>
            <p:cNvPr id="39" name="Rectangle 38">
              <a:extLst>
                <a:ext uri="{FF2B5EF4-FFF2-40B4-BE49-F238E27FC236}">
                  <a16:creationId xmlns:a16="http://schemas.microsoft.com/office/drawing/2014/main" id="{ADECE698-EBC7-46FF-A30F-CF5F93BB23E8}"/>
                </a:ext>
              </a:extLst>
            </p:cNvPr>
            <p:cNvSpPr/>
            <p:nvPr/>
          </p:nvSpPr>
          <p:spPr>
            <a:xfrm rot="20464808">
              <a:off x="6617623" y="2623510"/>
              <a:ext cx="518402" cy="726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Checklist">
              <a:extLst>
                <a:ext uri="{FF2B5EF4-FFF2-40B4-BE49-F238E27FC236}">
                  <a16:creationId xmlns:a16="http://schemas.microsoft.com/office/drawing/2014/main" id="{FDED2FAF-93CF-4654-9133-9E012F755D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714020">
              <a:off x="6414960" y="2529468"/>
              <a:ext cx="914400" cy="914400"/>
            </a:xfrm>
            <a:prstGeom prst="rect">
              <a:avLst/>
            </a:prstGeom>
          </p:spPr>
        </p:pic>
      </p:grpSp>
      <p:grpSp>
        <p:nvGrpSpPr>
          <p:cNvPr id="41" name="Group 40">
            <a:extLst>
              <a:ext uri="{FF2B5EF4-FFF2-40B4-BE49-F238E27FC236}">
                <a16:creationId xmlns:a16="http://schemas.microsoft.com/office/drawing/2014/main" id="{874D41BD-B4E4-42E0-BD9B-7D901AC52DE0}"/>
              </a:ext>
            </a:extLst>
          </p:cNvPr>
          <p:cNvGrpSpPr/>
          <p:nvPr/>
        </p:nvGrpSpPr>
        <p:grpSpPr>
          <a:xfrm rot="1339101">
            <a:off x="3964813" y="2453988"/>
            <a:ext cx="914400" cy="914400"/>
            <a:chOff x="6414960" y="2529468"/>
            <a:chExt cx="914400" cy="914400"/>
          </a:xfrm>
        </p:grpSpPr>
        <p:sp>
          <p:nvSpPr>
            <p:cNvPr id="42" name="Rectangle 41">
              <a:extLst>
                <a:ext uri="{FF2B5EF4-FFF2-40B4-BE49-F238E27FC236}">
                  <a16:creationId xmlns:a16="http://schemas.microsoft.com/office/drawing/2014/main" id="{A7D2912B-4BCB-45FA-AEBC-A1B96AECACB5}"/>
                </a:ext>
              </a:extLst>
            </p:cNvPr>
            <p:cNvSpPr/>
            <p:nvPr/>
          </p:nvSpPr>
          <p:spPr>
            <a:xfrm rot="20464808">
              <a:off x="6617623" y="2623510"/>
              <a:ext cx="518402" cy="726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Checklist">
              <a:extLst>
                <a:ext uri="{FF2B5EF4-FFF2-40B4-BE49-F238E27FC236}">
                  <a16:creationId xmlns:a16="http://schemas.microsoft.com/office/drawing/2014/main" id="{AAF80581-52B3-4ABC-884C-ACA32AC35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714020">
              <a:off x="6414960" y="2529468"/>
              <a:ext cx="914400" cy="914400"/>
            </a:xfrm>
            <a:prstGeom prst="rect">
              <a:avLst/>
            </a:prstGeom>
          </p:spPr>
        </p:pic>
      </p:grpSp>
      <p:grpSp>
        <p:nvGrpSpPr>
          <p:cNvPr id="55" name="Group 54">
            <a:extLst>
              <a:ext uri="{FF2B5EF4-FFF2-40B4-BE49-F238E27FC236}">
                <a16:creationId xmlns:a16="http://schemas.microsoft.com/office/drawing/2014/main" id="{3376472B-5B05-4808-8AB0-AD0A45BE92C4}"/>
              </a:ext>
            </a:extLst>
          </p:cNvPr>
          <p:cNvGrpSpPr/>
          <p:nvPr/>
        </p:nvGrpSpPr>
        <p:grpSpPr>
          <a:xfrm>
            <a:off x="4651351" y="4272200"/>
            <a:ext cx="241024" cy="223158"/>
            <a:chOff x="7026876" y="2861621"/>
            <a:chExt cx="241024" cy="223158"/>
          </a:xfrm>
        </p:grpSpPr>
        <p:grpSp>
          <p:nvGrpSpPr>
            <p:cNvPr id="46" name="Group 45">
              <a:extLst>
                <a:ext uri="{FF2B5EF4-FFF2-40B4-BE49-F238E27FC236}">
                  <a16:creationId xmlns:a16="http://schemas.microsoft.com/office/drawing/2014/main" id="{89DE525E-6927-4AC4-AA65-06B66BBF6AB7}"/>
                </a:ext>
              </a:extLst>
            </p:cNvPr>
            <p:cNvGrpSpPr/>
            <p:nvPr/>
          </p:nvGrpSpPr>
          <p:grpSpPr>
            <a:xfrm>
              <a:off x="7026876" y="2861621"/>
              <a:ext cx="241024" cy="223158"/>
              <a:chOff x="4424629" y="3052982"/>
              <a:chExt cx="218663" cy="206834"/>
            </a:xfrm>
          </p:grpSpPr>
          <p:sp>
            <p:nvSpPr>
              <p:cNvPr id="44" name="Oval 43">
                <a:extLst>
                  <a:ext uri="{FF2B5EF4-FFF2-40B4-BE49-F238E27FC236}">
                    <a16:creationId xmlns:a16="http://schemas.microsoft.com/office/drawing/2014/main" id="{A0D66862-98C4-491B-884D-6A6DDC18380D}"/>
                  </a:ext>
                </a:extLst>
              </p:cNvPr>
              <p:cNvSpPr/>
              <p:nvPr/>
            </p:nvSpPr>
            <p:spPr>
              <a:xfrm>
                <a:off x="4424629" y="3052982"/>
                <a:ext cx="218663" cy="20683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9994E4B-6EB9-4D41-ABBC-A29C083C3812}"/>
                  </a:ext>
                </a:extLst>
              </p:cNvPr>
              <p:cNvSpPr/>
              <p:nvPr/>
            </p:nvSpPr>
            <p:spPr>
              <a:xfrm>
                <a:off x="4467146" y="3082178"/>
                <a:ext cx="130921" cy="13343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46">
              <a:extLst>
                <a:ext uri="{FF2B5EF4-FFF2-40B4-BE49-F238E27FC236}">
                  <a16:creationId xmlns:a16="http://schemas.microsoft.com/office/drawing/2014/main" id="{F5FC239B-22DE-4A73-B34E-6A250BAB215B}"/>
                </a:ext>
              </a:extLst>
            </p:cNvPr>
            <p:cNvSpPr/>
            <p:nvPr/>
          </p:nvSpPr>
          <p:spPr>
            <a:xfrm>
              <a:off x="7056008" y="2883920"/>
              <a:ext cx="179774" cy="177395"/>
            </a:xfrm>
            <a:prstGeom prst="ellipse">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Callout: Bent Line 47">
            <a:extLst>
              <a:ext uri="{FF2B5EF4-FFF2-40B4-BE49-F238E27FC236}">
                <a16:creationId xmlns:a16="http://schemas.microsoft.com/office/drawing/2014/main" id="{B6A824BD-082D-4C0E-AE5F-D421D1B46E60}"/>
              </a:ext>
            </a:extLst>
          </p:cNvPr>
          <p:cNvSpPr/>
          <p:nvPr/>
        </p:nvSpPr>
        <p:spPr>
          <a:xfrm>
            <a:off x="353881" y="3082540"/>
            <a:ext cx="2676958" cy="670309"/>
          </a:xfrm>
          <a:prstGeom prst="borderCallout2">
            <a:avLst>
              <a:gd name="adj1" fmla="val 31689"/>
              <a:gd name="adj2" fmla="val 104754"/>
              <a:gd name="adj3" fmla="val 47223"/>
              <a:gd name="adj4" fmla="val 122391"/>
              <a:gd name="adj5" fmla="val 155082"/>
              <a:gd name="adj6" fmla="val 17303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Job Description</a:t>
            </a:r>
          </a:p>
        </p:txBody>
      </p:sp>
      <p:sp>
        <p:nvSpPr>
          <p:cNvPr id="49" name="Callout: Bent Line 48">
            <a:extLst>
              <a:ext uri="{FF2B5EF4-FFF2-40B4-BE49-F238E27FC236}">
                <a16:creationId xmlns:a16="http://schemas.microsoft.com/office/drawing/2014/main" id="{7BC79DCD-87EA-4328-9CC7-C228177B4955}"/>
              </a:ext>
            </a:extLst>
          </p:cNvPr>
          <p:cNvSpPr/>
          <p:nvPr/>
        </p:nvSpPr>
        <p:spPr>
          <a:xfrm>
            <a:off x="8471070" y="3569266"/>
            <a:ext cx="2676958" cy="947585"/>
          </a:xfrm>
          <a:prstGeom prst="borderCallout2">
            <a:avLst>
              <a:gd name="adj1" fmla="val 38745"/>
              <a:gd name="adj2" fmla="val -5966"/>
              <a:gd name="adj3" fmla="val 5267"/>
              <a:gd name="adj4" fmla="val -33326"/>
              <a:gd name="adj5" fmla="val 42331"/>
              <a:gd name="adj6" fmla="val -765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Description of Benefits</a:t>
            </a:r>
          </a:p>
        </p:txBody>
      </p:sp>
      <p:sp>
        <p:nvSpPr>
          <p:cNvPr id="50" name="Callout: Bent Line 49">
            <a:extLst>
              <a:ext uri="{FF2B5EF4-FFF2-40B4-BE49-F238E27FC236}">
                <a16:creationId xmlns:a16="http://schemas.microsoft.com/office/drawing/2014/main" id="{375747E8-602A-4450-AEEC-3B6431F95592}"/>
              </a:ext>
            </a:extLst>
          </p:cNvPr>
          <p:cNvSpPr/>
          <p:nvPr/>
        </p:nvSpPr>
        <p:spPr>
          <a:xfrm>
            <a:off x="8246095" y="5302045"/>
            <a:ext cx="2676958" cy="582072"/>
          </a:xfrm>
          <a:prstGeom prst="borderCallout2">
            <a:avLst>
              <a:gd name="adj1" fmla="val 70357"/>
              <a:gd name="adj2" fmla="val -3499"/>
              <a:gd name="adj3" fmla="val -44849"/>
              <a:gd name="adj4" fmla="val -13438"/>
              <a:gd name="adj5" fmla="val -114114"/>
              <a:gd name="adj6" fmla="val -3645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Scratch Paper</a:t>
            </a:r>
          </a:p>
        </p:txBody>
      </p:sp>
      <p:sp>
        <p:nvSpPr>
          <p:cNvPr id="51" name="Callout: Bent Line 50">
            <a:extLst>
              <a:ext uri="{FF2B5EF4-FFF2-40B4-BE49-F238E27FC236}">
                <a16:creationId xmlns:a16="http://schemas.microsoft.com/office/drawing/2014/main" id="{03B92BC0-0FEC-4F0A-884D-861C258F37B2}"/>
              </a:ext>
            </a:extLst>
          </p:cNvPr>
          <p:cNvSpPr/>
          <p:nvPr/>
        </p:nvSpPr>
        <p:spPr>
          <a:xfrm>
            <a:off x="524722" y="5249319"/>
            <a:ext cx="2676958" cy="582072"/>
          </a:xfrm>
          <a:prstGeom prst="borderCallout2">
            <a:avLst>
              <a:gd name="adj1" fmla="val 53438"/>
              <a:gd name="adj2" fmla="val 103106"/>
              <a:gd name="adj3" fmla="val -42197"/>
              <a:gd name="adj4" fmla="val 112515"/>
              <a:gd name="adj5" fmla="val -133406"/>
              <a:gd name="adj6" fmla="val 15407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Water</a:t>
            </a:r>
          </a:p>
        </p:txBody>
      </p:sp>
      <p:sp>
        <p:nvSpPr>
          <p:cNvPr id="56" name="TextBox 55">
            <a:extLst>
              <a:ext uri="{FF2B5EF4-FFF2-40B4-BE49-F238E27FC236}">
                <a16:creationId xmlns:a16="http://schemas.microsoft.com/office/drawing/2014/main" id="{3614B66D-D4E2-442B-A6E8-9AFBA3A51526}"/>
              </a:ext>
            </a:extLst>
          </p:cNvPr>
          <p:cNvSpPr txBox="1"/>
          <p:nvPr/>
        </p:nvSpPr>
        <p:spPr>
          <a:xfrm>
            <a:off x="5290289" y="6213107"/>
            <a:ext cx="2257380" cy="584775"/>
          </a:xfrm>
          <a:prstGeom prst="rect">
            <a:avLst/>
          </a:prstGeom>
          <a:noFill/>
        </p:spPr>
        <p:txBody>
          <a:bodyPr wrap="square" rtlCol="0">
            <a:spAutoFit/>
          </a:bodyPr>
          <a:lstStyle/>
          <a:p>
            <a:r>
              <a:rPr lang="en-US" sz="3200" dirty="0"/>
              <a:t>Interviewee</a:t>
            </a:r>
          </a:p>
        </p:txBody>
      </p:sp>
      <p:sp>
        <p:nvSpPr>
          <p:cNvPr id="57" name="TextBox 56">
            <a:extLst>
              <a:ext uri="{FF2B5EF4-FFF2-40B4-BE49-F238E27FC236}">
                <a16:creationId xmlns:a16="http://schemas.microsoft.com/office/drawing/2014/main" id="{879EC501-E330-4D27-BBA6-CF9DC10CDA72}"/>
              </a:ext>
            </a:extLst>
          </p:cNvPr>
          <p:cNvSpPr txBox="1"/>
          <p:nvPr/>
        </p:nvSpPr>
        <p:spPr>
          <a:xfrm>
            <a:off x="5468808" y="1444171"/>
            <a:ext cx="2257380" cy="584775"/>
          </a:xfrm>
          <a:prstGeom prst="rect">
            <a:avLst/>
          </a:prstGeom>
          <a:noFill/>
        </p:spPr>
        <p:txBody>
          <a:bodyPr wrap="square" rtlCol="0">
            <a:spAutoFit/>
          </a:bodyPr>
          <a:lstStyle/>
          <a:p>
            <a:r>
              <a:rPr lang="en-US" sz="3200" dirty="0"/>
              <a:t>Interviewers</a:t>
            </a:r>
          </a:p>
        </p:txBody>
      </p:sp>
    </p:spTree>
    <p:extLst>
      <p:ext uri="{BB962C8B-B14F-4D97-AF65-F5344CB8AC3E}">
        <p14:creationId xmlns:p14="http://schemas.microsoft.com/office/powerpoint/2010/main" val="87818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0" y="-501238"/>
            <a:ext cx="10430433" cy="1325562"/>
          </a:xfrm>
        </p:spPr>
        <p:txBody>
          <a:bodyPr/>
          <a:lstStyle/>
          <a:p>
            <a:r>
              <a:rPr lang="en-US" dirty="0"/>
              <a:t>Effective Interviewing: Preparing to Interview</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12</a:t>
            </a:fld>
            <a:endParaRPr lang="en-US"/>
          </a:p>
        </p:txBody>
      </p:sp>
      <p:sp>
        <p:nvSpPr>
          <p:cNvPr id="6" name="TextBox 5"/>
          <p:cNvSpPr txBox="1"/>
          <p:nvPr/>
        </p:nvSpPr>
        <p:spPr>
          <a:xfrm>
            <a:off x="1623008" y="1813420"/>
            <a:ext cx="7848600" cy="553998"/>
          </a:xfrm>
          <a:prstGeom prst="rect">
            <a:avLst/>
          </a:prstGeom>
          <a:noFill/>
        </p:spPr>
        <p:txBody>
          <a:bodyPr wrap="square" rtlCol="0">
            <a:spAutoFit/>
          </a:bodyPr>
          <a:lstStyle/>
          <a:p>
            <a:r>
              <a:rPr lang="en-US" sz="3000" dirty="0"/>
              <a:t>Meet with those providing interviews to:</a:t>
            </a:r>
          </a:p>
        </p:txBody>
      </p:sp>
      <p:sp>
        <p:nvSpPr>
          <p:cNvPr id="3" name="Footer Placeholder 2">
            <a:extLst>
              <a:ext uri="{FF2B5EF4-FFF2-40B4-BE49-F238E27FC236}">
                <a16:creationId xmlns:a16="http://schemas.microsoft.com/office/drawing/2014/main" id="{8F3A17B2-AFA0-46E3-A827-BC8FBEDA34EB}"/>
              </a:ext>
            </a:extLst>
          </p:cNvPr>
          <p:cNvSpPr>
            <a:spLocks noGrp="1"/>
          </p:cNvSpPr>
          <p:nvPr>
            <p:ph type="ftr" sz="quarter" idx="11"/>
          </p:nvPr>
        </p:nvSpPr>
        <p:spPr/>
        <p:txBody>
          <a:bodyPr/>
          <a:lstStyle/>
          <a:p>
            <a:r>
              <a:rPr lang="en-US"/>
              <a:t>© TBD Solutions, LLC</a:t>
            </a:r>
          </a:p>
        </p:txBody>
      </p:sp>
      <p:sp>
        <p:nvSpPr>
          <p:cNvPr id="5" name="Rectangle 4">
            <a:extLst>
              <a:ext uri="{FF2B5EF4-FFF2-40B4-BE49-F238E27FC236}">
                <a16:creationId xmlns:a16="http://schemas.microsoft.com/office/drawing/2014/main" id="{CA003DCB-FEA5-4A67-B27D-7ACF49F782F1}"/>
              </a:ext>
            </a:extLst>
          </p:cNvPr>
          <p:cNvSpPr/>
          <p:nvPr/>
        </p:nvSpPr>
        <p:spPr>
          <a:xfrm>
            <a:off x="2499308" y="2100531"/>
            <a:ext cx="6096000" cy="2730235"/>
          </a:xfrm>
          <a:prstGeom prst="rect">
            <a:avLst/>
          </a:prstGeom>
        </p:spPr>
        <p:txBody>
          <a:bodyPr>
            <a:spAutoFit/>
          </a:bodyPr>
          <a:lstStyle/>
          <a:p>
            <a:pPr lvl="1">
              <a:lnSpc>
                <a:spcPct val="200000"/>
              </a:lnSpc>
            </a:pPr>
            <a:r>
              <a:rPr lang="en-US" sz="3000" dirty="0"/>
              <a:t>Review candidates</a:t>
            </a:r>
          </a:p>
          <a:p>
            <a:pPr lvl="1">
              <a:lnSpc>
                <a:spcPct val="200000"/>
              </a:lnSpc>
            </a:pPr>
            <a:r>
              <a:rPr lang="en-US" sz="3000" dirty="0"/>
              <a:t>Review questions </a:t>
            </a:r>
          </a:p>
          <a:p>
            <a:pPr lvl="1">
              <a:lnSpc>
                <a:spcPct val="200000"/>
              </a:lnSpc>
            </a:pPr>
            <a:r>
              <a:rPr lang="en-US" sz="3000" dirty="0"/>
              <a:t>Review scoring form/criteria</a:t>
            </a:r>
          </a:p>
        </p:txBody>
      </p:sp>
      <p:pic>
        <p:nvPicPr>
          <p:cNvPr id="13" name="Graphic 12" descr="Team">
            <a:extLst>
              <a:ext uri="{FF2B5EF4-FFF2-40B4-BE49-F238E27FC236}">
                <a16:creationId xmlns:a16="http://schemas.microsoft.com/office/drawing/2014/main" id="{35D3DA66-06C4-4C06-B78F-5166B96B3E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1186" y="2458612"/>
            <a:ext cx="455212" cy="455212"/>
          </a:xfrm>
          <a:prstGeom prst="rect">
            <a:avLst/>
          </a:prstGeom>
        </p:spPr>
      </p:pic>
      <p:pic>
        <p:nvPicPr>
          <p:cNvPr id="9" name="Graphic 8" descr="Refresh">
            <a:extLst>
              <a:ext uri="{FF2B5EF4-FFF2-40B4-BE49-F238E27FC236}">
                <a16:creationId xmlns:a16="http://schemas.microsoft.com/office/drawing/2014/main" id="{B70616D3-DE41-4A68-8B05-5B315C6D51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5284" y="2227030"/>
            <a:ext cx="914400" cy="914400"/>
          </a:xfrm>
          <a:prstGeom prst="rect">
            <a:avLst/>
          </a:prstGeom>
        </p:spPr>
      </p:pic>
      <p:pic>
        <p:nvPicPr>
          <p:cNvPr id="15" name="Graphic 14" descr="Help">
            <a:extLst>
              <a:ext uri="{FF2B5EF4-FFF2-40B4-BE49-F238E27FC236}">
                <a16:creationId xmlns:a16="http://schemas.microsoft.com/office/drawing/2014/main" id="{312D6DDE-38A1-468D-8839-11289445CD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5434" y="3356514"/>
            <a:ext cx="507742" cy="507742"/>
          </a:xfrm>
          <a:prstGeom prst="rect">
            <a:avLst/>
          </a:prstGeom>
        </p:spPr>
      </p:pic>
      <p:pic>
        <p:nvPicPr>
          <p:cNvPr id="11" name="Graphic 10" descr="Refresh">
            <a:extLst>
              <a:ext uri="{FF2B5EF4-FFF2-40B4-BE49-F238E27FC236}">
                <a16:creationId xmlns:a16="http://schemas.microsoft.com/office/drawing/2014/main" id="{42D9CB41-49C5-4FCB-8150-F88012B60C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314" y="3141892"/>
            <a:ext cx="914400" cy="914400"/>
          </a:xfrm>
          <a:prstGeom prst="rect">
            <a:avLst/>
          </a:prstGeom>
        </p:spPr>
      </p:pic>
      <p:pic>
        <p:nvPicPr>
          <p:cNvPr id="18" name="Graphic 17" descr="List">
            <a:extLst>
              <a:ext uri="{FF2B5EF4-FFF2-40B4-BE49-F238E27FC236}">
                <a16:creationId xmlns:a16="http://schemas.microsoft.com/office/drawing/2014/main" id="{D1F50211-7B8B-4A61-B92F-64EC464739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8818" y="4300108"/>
            <a:ext cx="494358" cy="494358"/>
          </a:xfrm>
          <a:prstGeom prst="rect">
            <a:avLst/>
          </a:prstGeom>
        </p:spPr>
      </p:pic>
      <p:pic>
        <p:nvPicPr>
          <p:cNvPr id="16" name="Graphic 15" descr="Refresh">
            <a:extLst>
              <a:ext uri="{FF2B5EF4-FFF2-40B4-BE49-F238E27FC236}">
                <a16:creationId xmlns:a16="http://schemas.microsoft.com/office/drawing/2014/main" id="{8D1F6006-2C72-48A1-B1A5-CD4B98C07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5284" y="4071640"/>
            <a:ext cx="914400" cy="914400"/>
          </a:xfrm>
          <a:prstGeom prst="rect">
            <a:avLst/>
          </a:prstGeom>
        </p:spPr>
      </p:pic>
      <p:pic>
        <p:nvPicPr>
          <p:cNvPr id="23" name="Graphic 22" descr="Magnifying glass">
            <a:extLst>
              <a:ext uri="{FF2B5EF4-FFF2-40B4-BE49-F238E27FC236}">
                <a16:creationId xmlns:a16="http://schemas.microsoft.com/office/drawing/2014/main" id="{9A18C266-3756-4AE4-8AAF-A70828EB78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548883">
            <a:off x="6843372" y="1002775"/>
            <a:ext cx="4963702" cy="4963702"/>
          </a:xfrm>
          <a:prstGeom prst="rect">
            <a:avLst/>
          </a:prstGeom>
        </p:spPr>
      </p:pic>
    </p:spTree>
    <p:extLst>
      <p:ext uri="{BB962C8B-B14F-4D97-AF65-F5344CB8AC3E}">
        <p14:creationId xmlns:p14="http://schemas.microsoft.com/office/powerpoint/2010/main" val="355586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96" y="-597355"/>
            <a:ext cx="11052038" cy="1356360"/>
          </a:xfrm>
        </p:spPr>
        <p:txBody>
          <a:bodyPr/>
          <a:lstStyle/>
          <a:p>
            <a:r>
              <a:rPr lang="en-US" dirty="0"/>
              <a:t>Developing Interview Questions and Scenarios</a:t>
            </a:r>
          </a:p>
        </p:txBody>
      </p:sp>
      <p:sp>
        <p:nvSpPr>
          <p:cNvPr id="5" name="Slide Number Placeholder 4"/>
          <p:cNvSpPr>
            <a:spLocks noGrp="1"/>
          </p:cNvSpPr>
          <p:nvPr>
            <p:ph type="sldNum" sz="quarter" idx="12"/>
          </p:nvPr>
        </p:nvSpPr>
        <p:spPr>
          <a:xfrm>
            <a:off x="11157734" y="6002593"/>
            <a:ext cx="1184613" cy="855407"/>
          </a:xfrm>
        </p:spPr>
        <p:txBody>
          <a:bodyPr>
            <a:normAutofit/>
          </a:bodyPr>
          <a:lstStyle/>
          <a:p>
            <a:fld id="{C7DD959D-790D-4421-9A18-F8439D76B9F4}" type="slidenum">
              <a:rPr lang="en-US" sz="3500" smtClean="0"/>
              <a:t>13</a:t>
            </a:fld>
            <a:endParaRPr lang="en-US" sz="3500" dirty="0"/>
          </a:p>
        </p:txBody>
      </p:sp>
      <p:sp>
        <p:nvSpPr>
          <p:cNvPr id="3" name="Footer Placeholder 2">
            <a:extLst>
              <a:ext uri="{FF2B5EF4-FFF2-40B4-BE49-F238E27FC236}">
                <a16:creationId xmlns:a16="http://schemas.microsoft.com/office/drawing/2014/main" id="{BE659AFD-FBED-48C2-BB35-AC304F4809D8}"/>
              </a:ext>
            </a:extLst>
          </p:cNvPr>
          <p:cNvSpPr>
            <a:spLocks noGrp="1"/>
          </p:cNvSpPr>
          <p:nvPr>
            <p:ph type="ftr" sz="quarter" idx="11"/>
          </p:nvPr>
        </p:nvSpPr>
        <p:spPr/>
        <p:txBody>
          <a:bodyPr/>
          <a:lstStyle/>
          <a:p>
            <a:r>
              <a:rPr lang="en-US"/>
              <a:t>© TBD Solutions, LLC</a:t>
            </a:r>
          </a:p>
        </p:txBody>
      </p:sp>
      <p:grpSp>
        <p:nvGrpSpPr>
          <p:cNvPr id="6" name="Group 5">
            <a:extLst>
              <a:ext uri="{FF2B5EF4-FFF2-40B4-BE49-F238E27FC236}">
                <a16:creationId xmlns:a16="http://schemas.microsoft.com/office/drawing/2014/main" id="{B15E8CE3-6572-4B29-8E98-7CD2007BB8B2}"/>
              </a:ext>
            </a:extLst>
          </p:cNvPr>
          <p:cNvGrpSpPr/>
          <p:nvPr/>
        </p:nvGrpSpPr>
        <p:grpSpPr>
          <a:xfrm>
            <a:off x="1718632" y="768356"/>
            <a:ext cx="6908800" cy="1356360"/>
            <a:chOff x="0" y="0"/>
            <a:chExt cx="6908800" cy="1625600"/>
          </a:xfrm>
        </p:grpSpPr>
        <p:sp>
          <p:nvSpPr>
            <p:cNvPr id="20" name="Rectangle: Rounded Corners 19">
              <a:extLst>
                <a:ext uri="{FF2B5EF4-FFF2-40B4-BE49-F238E27FC236}">
                  <a16:creationId xmlns:a16="http://schemas.microsoft.com/office/drawing/2014/main" id="{F3822983-05CD-4665-925E-5C9B7EC25943}"/>
                </a:ext>
              </a:extLst>
            </p:cNvPr>
            <p:cNvSpPr/>
            <p:nvPr/>
          </p:nvSpPr>
          <p:spPr>
            <a:xfrm>
              <a:off x="0" y="0"/>
              <a:ext cx="6908800" cy="16256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EB6BC95C-CE2B-40F1-8397-BAA450CDCC6D}"/>
                </a:ext>
              </a:extLst>
            </p:cNvPr>
            <p:cNvSpPr txBox="1"/>
            <p:nvPr/>
          </p:nvSpPr>
          <p:spPr>
            <a:xfrm>
              <a:off x="47612" y="47612"/>
              <a:ext cx="5154651" cy="1530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What skills are needed?</a:t>
              </a:r>
            </a:p>
          </p:txBody>
        </p:sp>
      </p:grpSp>
      <p:grpSp>
        <p:nvGrpSpPr>
          <p:cNvPr id="7" name="Group 6">
            <a:extLst>
              <a:ext uri="{FF2B5EF4-FFF2-40B4-BE49-F238E27FC236}">
                <a16:creationId xmlns:a16="http://schemas.microsoft.com/office/drawing/2014/main" id="{A43554A4-5D39-4029-9DAD-F9363BA025C7}"/>
              </a:ext>
            </a:extLst>
          </p:cNvPr>
          <p:cNvGrpSpPr/>
          <p:nvPr/>
        </p:nvGrpSpPr>
        <p:grpSpPr>
          <a:xfrm>
            <a:off x="2213892" y="2387729"/>
            <a:ext cx="6908800" cy="1530376"/>
            <a:chOff x="609599" y="1882219"/>
            <a:chExt cx="6908800" cy="1530376"/>
          </a:xfrm>
        </p:grpSpPr>
        <p:sp>
          <p:nvSpPr>
            <p:cNvPr id="18" name="Rectangle: Rounded Corners 17">
              <a:extLst>
                <a:ext uri="{FF2B5EF4-FFF2-40B4-BE49-F238E27FC236}">
                  <a16:creationId xmlns:a16="http://schemas.microsoft.com/office/drawing/2014/main" id="{F6C86B18-C9C8-40AB-B8A2-3E177135D259}"/>
                </a:ext>
              </a:extLst>
            </p:cNvPr>
            <p:cNvSpPr/>
            <p:nvPr/>
          </p:nvSpPr>
          <p:spPr>
            <a:xfrm>
              <a:off x="609599" y="1896533"/>
              <a:ext cx="6908800" cy="13563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6">
              <a:extLst>
                <a:ext uri="{FF2B5EF4-FFF2-40B4-BE49-F238E27FC236}">
                  <a16:creationId xmlns:a16="http://schemas.microsoft.com/office/drawing/2014/main" id="{2B50FDF3-3665-4B32-8907-DA93A76F3C30}"/>
                </a:ext>
              </a:extLst>
            </p:cNvPr>
            <p:cNvSpPr txBox="1"/>
            <p:nvPr/>
          </p:nvSpPr>
          <p:spPr>
            <a:xfrm>
              <a:off x="725109" y="1882219"/>
              <a:ext cx="6677780" cy="1530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What does success look like in this position?</a:t>
              </a:r>
            </a:p>
          </p:txBody>
        </p:sp>
      </p:grpSp>
      <p:grpSp>
        <p:nvGrpSpPr>
          <p:cNvPr id="9" name="Group 8">
            <a:extLst>
              <a:ext uri="{FF2B5EF4-FFF2-40B4-BE49-F238E27FC236}">
                <a16:creationId xmlns:a16="http://schemas.microsoft.com/office/drawing/2014/main" id="{88BAE9BE-AF43-4AF9-BF45-47ECA1D2C52B}"/>
              </a:ext>
            </a:extLst>
          </p:cNvPr>
          <p:cNvGrpSpPr/>
          <p:nvPr/>
        </p:nvGrpSpPr>
        <p:grpSpPr>
          <a:xfrm>
            <a:off x="2899090" y="4035730"/>
            <a:ext cx="6908800" cy="1530376"/>
            <a:chOff x="1219199" y="3793066"/>
            <a:chExt cx="6908800" cy="1625600"/>
          </a:xfrm>
        </p:grpSpPr>
        <p:sp>
          <p:nvSpPr>
            <p:cNvPr id="16" name="Rectangle: Rounded Corners 15">
              <a:extLst>
                <a:ext uri="{FF2B5EF4-FFF2-40B4-BE49-F238E27FC236}">
                  <a16:creationId xmlns:a16="http://schemas.microsoft.com/office/drawing/2014/main" id="{4F331944-A09B-49F6-B317-DF85DFA24495}"/>
                </a:ext>
              </a:extLst>
            </p:cNvPr>
            <p:cNvSpPr/>
            <p:nvPr/>
          </p:nvSpPr>
          <p:spPr>
            <a:xfrm>
              <a:off x="1219199" y="3793066"/>
              <a:ext cx="6908800" cy="16256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8">
              <a:extLst>
                <a:ext uri="{FF2B5EF4-FFF2-40B4-BE49-F238E27FC236}">
                  <a16:creationId xmlns:a16="http://schemas.microsoft.com/office/drawing/2014/main" id="{C964EC35-3951-4B83-B98D-99B05E68FB52}"/>
                </a:ext>
              </a:extLst>
            </p:cNvPr>
            <p:cNvSpPr txBox="1"/>
            <p:nvPr/>
          </p:nvSpPr>
          <p:spPr>
            <a:xfrm>
              <a:off x="1266812" y="3840678"/>
              <a:ext cx="5680730" cy="1530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What values are important to us for this position and organization?</a:t>
              </a:r>
            </a:p>
          </p:txBody>
        </p:sp>
      </p:grpSp>
      <p:grpSp>
        <p:nvGrpSpPr>
          <p:cNvPr id="10" name="Group 9">
            <a:extLst>
              <a:ext uri="{FF2B5EF4-FFF2-40B4-BE49-F238E27FC236}">
                <a16:creationId xmlns:a16="http://schemas.microsoft.com/office/drawing/2014/main" id="{D2977CCD-B78C-4A84-9FEA-454AC54F9880}"/>
              </a:ext>
            </a:extLst>
          </p:cNvPr>
          <p:cNvGrpSpPr/>
          <p:nvPr/>
        </p:nvGrpSpPr>
        <p:grpSpPr>
          <a:xfrm>
            <a:off x="7330639" y="1596396"/>
            <a:ext cx="1056640" cy="1056640"/>
            <a:chOff x="5852159" y="1232746"/>
            <a:chExt cx="1056640" cy="1056640"/>
          </a:xfrm>
        </p:grpSpPr>
        <p:sp>
          <p:nvSpPr>
            <p:cNvPr id="14" name="Arrow: Down 13">
              <a:extLst>
                <a:ext uri="{FF2B5EF4-FFF2-40B4-BE49-F238E27FC236}">
                  <a16:creationId xmlns:a16="http://schemas.microsoft.com/office/drawing/2014/main" id="{C88234AF-5530-4C46-B4CB-49087DEE166E}"/>
                </a:ext>
              </a:extLst>
            </p:cNvPr>
            <p:cNvSpPr/>
            <p:nvPr/>
          </p:nvSpPr>
          <p:spPr>
            <a:xfrm>
              <a:off x="5852159" y="1232746"/>
              <a:ext cx="1056640" cy="1056640"/>
            </a:xfrm>
            <a:prstGeom prst="downArrow">
              <a:avLst>
                <a:gd name="adj1" fmla="val 55000"/>
                <a:gd name="adj2" fmla="val 45000"/>
              </a:avLst>
            </a:prstGeom>
            <a:solidFill>
              <a:schemeClr val="tx2">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Arrow: Down 10">
              <a:extLst>
                <a:ext uri="{FF2B5EF4-FFF2-40B4-BE49-F238E27FC236}">
                  <a16:creationId xmlns:a16="http://schemas.microsoft.com/office/drawing/2014/main" id="{095DFDEE-72A2-4FD4-BB2A-A0583BB402B0}"/>
                </a:ext>
              </a:extLst>
            </p:cNvPr>
            <p:cNvSpPr txBox="1"/>
            <p:nvPr/>
          </p:nvSpPr>
          <p:spPr>
            <a:xfrm>
              <a:off x="6089903" y="1232746"/>
              <a:ext cx="581152" cy="795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grpSp>
        <p:nvGrpSpPr>
          <p:cNvPr id="11" name="Group 10">
            <a:extLst>
              <a:ext uri="{FF2B5EF4-FFF2-40B4-BE49-F238E27FC236}">
                <a16:creationId xmlns:a16="http://schemas.microsoft.com/office/drawing/2014/main" id="{0411131A-8C08-4484-95B5-3115D85D36AB}"/>
              </a:ext>
            </a:extLst>
          </p:cNvPr>
          <p:cNvGrpSpPr/>
          <p:nvPr/>
        </p:nvGrpSpPr>
        <p:grpSpPr>
          <a:xfrm>
            <a:off x="8082190" y="3252495"/>
            <a:ext cx="1056640" cy="1056640"/>
            <a:chOff x="6461759" y="3118442"/>
            <a:chExt cx="1056640" cy="1056640"/>
          </a:xfrm>
        </p:grpSpPr>
        <p:sp>
          <p:nvSpPr>
            <p:cNvPr id="12" name="Arrow: Down 11">
              <a:extLst>
                <a:ext uri="{FF2B5EF4-FFF2-40B4-BE49-F238E27FC236}">
                  <a16:creationId xmlns:a16="http://schemas.microsoft.com/office/drawing/2014/main" id="{992DF85A-9CA4-4F05-8065-4D822B6B7F5E}"/>
                </a:ext>
              </a:extLst>
            </p:cNvPr>
            <p:cNvSpPr/>
            <p:nvPr/>
          </p:nvSpPr>
          <p:spPr>
            <a:xfrm>
              <a:off x="6461759" y="3118442"/>
              <a:ext cx="1056640" cy="1056640"/>
            </a:xfrm>
            <a:prstGeom prst="downArrow">
              <a:avLst>
                <a:gd name="adj1" fmla="val 55000"/>
                <a:gd name="adj2" fmla="val 45000"/>
              </a:avLst>
            </a:prstGeom>
            <a:solidFill>
              <a:schemeClr val="tx2">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Arrow: Down 12">
              <a:extLst>
                <a:ext uri="{FF2B5EF4-FFF2-40B4-BE49-F238E27FC236}">
                  <a16:creationId xmlns:a16="http://schemas.microsoft.com/office/drawing/2014/main" id="{AD224FB0-F146-40A7-86C8-E7B88DBCB55F}"/>
                </a:ext>
              </a:extLst>
            </p:cNvPr>
            <p:cNvSpPr txBox="1"/>
            <p:nvPr/>
          </p:nvSpPr>
          <p:spPr>
            <a:xfrm>
              <a:off x="6699503" y="3118442"/>
              <a:ext cx="581152" cy="795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grpSp>
        <p:nvGrpSpPr>
          <p:cNvPr id="22" name="Group 21">
            <a:extLst>
              <a:ext uri="{FF2B5EF4-FFF2-40B4-BE49-F238E27FC236}">
                <a16:creationId xmlns:a16="http://schemas.microsoft.com/office/drawing/2014/main" id="{B9CB6BAD-5F74-4ABF-A115-E3F81BA7A19D}"/>
              </a:ext>
            </a:extLst>
          </p:cNvPr>
          <p:cNvGrpSpPr/>
          <p:nvPr/>
        </p:nvGrpSpPr>
        <p:grpSpPr>
          <a:xfrm>
            <a:off x="3743650" y="5668243"/>
            <a:ext cx="7173978" cy="1056640"/>
            <a:chOff x="1843294" y="4042398"/>
            <a:chExt cx="7173978" cy="1122387"/>
          </a:xfrm>
        </p:grpSpPr>
        <p:sp>
          <p:nvSpPr>
            <p:cNvPr id="23" name="Rectangle: Rounded Corners 22">
              <a:extLst>
                <a:ext uri="{FF2B5EF4-FFF2-40B4-BE49-F238E27FC236}">
                  <a16:creationId xmlns:a16="http://schemas.microsoft.com/office/drawing/2014/main" id="{0F62A88D-120D-4E81-9ED1-EF34AB9ABD00}"/>
                </a:ext>
              </a:extLst>
            </p:cNvPr>
            <p:cNvSpPr/>
            <p:nvPr/>
          </p:nvSpPr>
          <p:spPr>
            <a:xfrm>
              <a:off x="1843294" y="4042398"/>
              <a:ext cx="6908800" cy="11223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8">
              <a:extLst>
                <a:ext uri="{FF2B5EF4-FFF2-40B4-BE49-F238E27FC236}">
                  <a16:creationId xmlns:a16="http://schemas.microsoft.com/office/drawing/2014/main" id="{7B7DD5E1-5FA8-4E02-89CF-9C23975ADEA2}"/>
                </a:ext>
              </a:extLst>
            </p:cNvPr>
            <p:cNvSpPr txBox="1"/>
            <p:nvPr/>
          </p:nvSpPr>
          <p:spPr>
            <a:xfrm>
              <a:off x="2411784" y="4042398"/>
              <a:ext cx="6605488" cy="10747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How coachable is the individual</a:t>
              </a:r>
            </a:p>
          </p:txBody>
        </p:sp>
      </p:grpSp>
      <p:grpSp>
        <p:nvGrpSpPr>
          <p:cNvPr id="25" name="Group 24">
            <a:extLst>
              <a:ext uri="{FF2B5EF4-FFF2-40B4-BE49-F238E27FC236}">
                <a16:creationId xmlns:a16="http://schemas.microsoft.com/office/drawing/2014/main" id="{5F50E55F-B4FA-44A5-8609-9CAE5BFA7B93}"/>
              </a:ext>
            </a:extLst>
          </p:cNvPr>
          <p:cNvGrpSpPr/>
          <p:nvPr/>
        </p:nvGrpSpPr>
        <p:grpSpPr>
          <a:xfrm>
            <a:off x="8883839" y="4898069"/>
            <a:ext cx="1056640" cy="1056640"/>
            <a:chOff x="6461759" y="3118442"/>
            <a:chExt cx="1056640" cy="1056640"/>
          </a:xfrm>
        </p:grpSpPr>
        <p:sp>
          <p:nvSpPr>
            <p:cNvPr id="26" name="Arrow: Down 25">
              <a:extLst>
                <a:ext uri="{FF2B5EF4-FFF2-40B4-BE49-F238E27FC236}">
                  <a16:creationId xmlns:a16="http://schemas.microsoft.com/office/drawing/2014/main" id="{C6D32C13-220E-49A8-8D43-667E087F6748}"/>
                </a:ext>
              </a:extLst>
            </p:cNvPr>
            <p:cNvSpPr/>
            <p:nvPr/>
          </p:nvSpPr>
          <p:spPr>
            <a:xfrm>
              <a:off x="6461759" y="3118442"/>
              <a:ext cx="1056640" cy="1056640"/>
            </a:xfrm>
            <a:prstGeom prst="downArrow">
              <a:avLst>
                <a:gd name="adj1" fmla="val 55000"/>
                <a:gd name="adj2" fmla="val 45000"/>
              </a:avLst>
            </a:prstGeom>
            <a:solidFill>
              <a:schemeClr val="tx2">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Arrow: Down 12">
              <a:extLst>
                <a:ext uri="{FF2B5EF4-FFF2-40B4-BE49-F238E27FC236}">
                  <a16:creationId xmlns:a16="http://schemas.microsoft.com/office/drawing/2014/main" id="{A0CB21AC-4011-4BE7-AFB4-6890A51B6DDF}"/>
                </a:ext>
              </a:extLst>
            </p:cNvPr>
            <p:cNvSpPr txBox="1"/>
            <p:nvPr/>
          </p:nvSpPr>
          <p:spPr>
            <a:xfrm>
              <a:off x="6699503" y="3118442"/>
              <a:ext cx="581152" cy="795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11708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9692640" cy="1325562"/>
          </a:xfrm>
        </p:spPr>
        <p:txBody>
          <a:bodyPr/>
          <a:lstStyle/>
          <a:p>
            <a:r>
              <a:rPr lang="en-US" dirty="0"/>
              <a:t>Behavioral Based Interviews</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14</a:t>
            </a:fld>
            <a:endParaRPr lang="en-US"/>
          </a:p>
        </p:txBody>
      </p:sp>
      <p:sp>
        <p:nvSpPr>
          <p:cNvPr id="4" name="Footer Placeholder 3">
            <a:extLst>
              <a:ext uri="{FF2B5EF4-FFF2-40B4-BE49-F238E27FC236}">
                <a16:creationId xmlns:a16="http://schemas.microsoft.com/office/drawing/2014/main" id="{C76CA762-7300-442A-897F-85E242A90312}"/>
              </a:ext>
            </a:extLst>
          </p:cNvPr>
          <p:cNvSpPr>
            <a:spLocks noGrp="1"/>
          </p:cNvSpPr>
          <p:nvPr>
            <p:ph type="ftr" sz="quarter" idx="11"/>
          </p:nvPr>
        </p:nvSpPr>
        <p:spPr/>
        <p:txBody>
          <a:bodyPr/>
          <a:lstStyle/>
          <a:p>
            <a:r>
              <a:rPr lang="en-US"/>
              <a:t>© TBD Solutions, LLC</a:t>
            </a:r>
          </a:p>
        </p:txBody>
      </p:sp>
      <p:graphicFrame>
        <p:nvGraphicFramePr>
          <p:cNvPr id="3" name="Diagram 2">
            <a:extLst>
              <a:ext uri="{FF2B5EF4-FFF2-40B4-BE49-F238E27FC236}">
                <a16:creationId xmlns:a16="http://schemas.microsoft.com/office/drawing/2014/main" id="{5F6D99B7-5CF1-45F0-8342-C23E761FD704}"/>
              </a:ext>
            </a:extLst>
          </p:cNvPr>
          <p:cNvGraphicFramePr/>
          <p:nvPr>
            <p:extLst/>
          </p:nvPr>
        </p:nvGraphicFramePr>
        <p:xfrm>
          <a:off x="1564640" y="82444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Magnifying glass">
            <a:extLst>
              <a:ext uri="{FF2B5EF4-FFF2-40B4-BE49-F238E27FC236}">
                <a16:creationId xmlns:a16="http://schemas.microsoft.com/office/drawing/2014/main" id="{70B960AB-2A28-42B7-8CD7-CE2DA7CB50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590" y="2438399"/>
            <a:ext cx="4036059" cy="4036059"/>
          </a:xfrm>
          <a:prstGeom prst="rect">
            <a:avLst/>
          </a:prstGeom>
        </p:spPr>
      </p:pic>
      <p:sp>
        <p:nvSpPr>
          <p:cNvPr id="8" name="Oval 7">
            <a:extLst>
              <a:ext uri="{FF2B5EF4-FFF2-40B4-BE49-F238E27FC236}">
                <a16:creationId xmlns:a16="http://schemas.microsoft.com/office/drawing/2014/main" id="{6E70C6CB-9EDA-4EFC-A7CE-485D3FD1C547}"/>
              </a:ext>
            </a:extLst>
          </p:cNvPr>
          <p:cNvSpPr/>
          <p:nvPr/>
        </p:nvSpPr>
        <p:spPr>
          <a:xfrm>
            <a:off x="1371599" y="3047999"/>
            <a:ext cx="2057401" cy="203835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2D7FE6-A066-4E38-9F01-46149B2F35FE}"/>
              </a:ext>
            </a:extLst>
          </p:cNvPr>
          <p:cNvSpPr/>
          <p:nvPr/>
        </p:nvSpPr>
        <p:spPr>
          <a:xfrm>
            <a:off x="3022762" y="3719511"/>
            <a:ext cx="381951" cy="371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792AEB-6EF1-4CF5-8F15-D23C0555DC60}"/>
              </a:ext>
            </a:extLst>
          </p:cNvPr>
          <p:cNvSpPr/>
          <p:nvPr/>
        </p:nvSpPr>
        <p:spPr>
          <a:xfrm>
            <a:off x="2292984" y="3162299"/>
            <a:ext cx="802640" cy="74295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E55268-1195-4DF0-8217-525B9B6C3676}"/>
              </a:ext>
            </a:extLst>
          </p:cNvPr>
          <p:cNvSpPr txBox="1"/>
          <p:nvPr/>
        </p:nvSpPr>
        <p:spPr>
          <a:xfrm>
            <a:off x="4365591" y="5811477"/>
            <a:ext cx="7531735" cy="1015663"/>
          </a:xfrm>
          <a:prstGeom prst="rect">
            <a:avLst/>
          </a:prstGeom>
          <a:noFill/>
        </p:spPr>
        <p:txBody>
          <a:bodyPr wrap="square" rtlCol="0">
            <a:spAutoFit/>
          </a:bodyPr>
          <a:lstStyle/>
          <a:p>
            <a:r>
              <a:rPr lang="en-US" sz="6000" dirty="0"/>
              <a:t>Describe a time you…</a:t>
            </a:r>
          </a:p>
        </p:txBody>
      </p:sp>
    </p:spTree>
    <p:extLst>
      <p:ext uri="{BB962C8B-B14F-4D97-AF65-F5344CB8AC3E}">
        <p14:creationId xmlns:p14="http://schemas.microsoft.com/office/powerpoint/2010/main" val="41519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12" grpId="0" animBg="1"/>
      <p:bldP spid="11"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9692640" cy="1325562"/>
          </a:xfrm>
        </p:spPr>
        <p:txBody>
          <a:bodyPr/>
          <a:lstStyle/>
          <a:p>
            <a:r>
              <a:rPr lang="en-US" dirty="0"/>
              <a:t>Behavioral Based Interviews</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15</a:t>
            </a:fld>
            <a:endParaRPr lang="en-US"/>
          </a:p>
        </p:txBody>
      </p:sp>
      <p:sp>
        <p:nvSpPr>
          <p:cNvPr id="4" name="Footer Placeholder 3">
            <a:extLst>
              <a:ext uri="{FF2B5EF4-FFF2-40B4-BE49-F238E27FC236}">
                <a16:creationId xmlns:a16="http://schemas.microsoft.com/office/drawing/2014/main" id="{C76CA762-7300-442A-897F-85E242A90312}"/>
              </a:ext>
            </a:extLst>
          </p:cNvPr>
          <p:cNvSpPr>
            <a:spLocks noGrp="1"/>
          </p:cNvSpPr>
          <p:nvPr>
            <p:ph type="ftr" sz="quarter" idx="11"/>
          </p:nvPr>
        </p:nvSpPr>
        <p:spPr/>
        <p:txBody>
          <a:bodyPr/>
          <a:lstStyle/>
          <a:p>
            <a:r>
              <a:rPr lang="en-US"/>
              <a:t>© TBD Solutions, LLC</a:t>
            </a:r>
          </a:p>
        </p:txBody>
      </p:sp>
      <p:sp>
        <p:nvSpPr>
          <p:cNvPr id="13" name="TextBox 12">
            <a:extLst>
              <a:ext uri="{FF2B5EF4-FFF2-40B4-BE49-F238E27FC236}">
                <a16:creationId xmlns:a16="http://schemas.microsoft.com/office/drawing/2014/main" id="{F60A8B45-261F-46DD-AF75-9FA8DC3ECFAA}"/>
              </a:ext>
            </a:extLst>
          </p:cNvPr>
          <p:cNvSpPr txBox="1"/>
          <p:nvPr/>
        </p:nvSpPr>
        <p:spPr>
          <a:xfrm>
            <a:off x="1702287" y="1792068"/>
            <a:ext cx="7420013" cy="1292662"/>
          </a:xfrm>
          <a:prstGeom prst="rect">
            <a:avLst/>
          </a:prstGeom>
          <a:noFill/>
        </p:spPr>
        <p:txBody>
          <a:bodyPr wrap="square" rtlCol="0">
            <a:spAutoFit/>
          </a:bodyPr>
          <a:lstStyle/>
          <a:p>
            <a:pPr algn="ctr"/>
            <a:r>
              <a:rPr lang="en-US" sz="3000" dirty="0"/>
              <a:t>“</a:t>
            </a:r>
            <a:r>
              <a:rPr lang="en-US" sz="3000" i="1" dirty="0"/>
              <a:t>Walk me through a situation in which you had to adjust to changes outside of your control”</a:t>
            </a:r>
          </a:p>
          <a:p>
            <a:pPr algn="ctr"/>
            <a:endParaRPr lang="en-US" dirty="0"/>
          </a:p>
        </p:txBody>
      </p:sp>
      <p:grpSp>
        <p:nvGrpSpPr>
          <p:cNvPr id="7" name="Group 6">
            <a:extLst>
              <a:ext uri="{FF2B5EF4-FFF2-40B4-BE49-F238E27FC236}">
                <a16:creationId xmlns:a16="http://schemas.microsoft.com/office/drawing/2014/main" id="{454212AC-C265-4DCA-9B01-5D09D1674869}"/>
              </a:ext>
            </a:extLst>
          </p:cNvPr>
          <p:cNvGrpSpPr/>
          <p:nvPr/>
        </p:nvGrpSpPr>
        <p:grpSpPr>
          <a:xfrm>
            <a:off x="307800" y="4135965"/>
            <a:ext cx="3949157" cy="1579663"/>
            <a:chOff x="4516" y="2422210"/>
            <a:chExt cx="3949157" cy="1579663"/>
          </a:xfrm>
        </p:grpSpPr>
        <p:sp>
          <p:nvSpPr>
            <p:cNvPr id="16" name="Arrow: Pentagon 15">
              <a:extLst>
                <a:ext uri="{FF2B5EF4-FFF2-40B4-BE49-F238E27FC236}">
                  <a16:creationId xmlns:a16="http://schemas.microsoft.com/office/drawing/2014/main" id="{1972F7EB-08AE-4F92-8A1C-F74B43810DD5}"/>
                </a:ext>
              </a:extLst>
            </p:cNvPr>
            <p:cNvSpPr/>
            <p:nvPr/>
          </p:nvSpPr>
          <p:spPr>
            <a:xfrm>
              <a:off x="4516" y="2422210"/>
              <a:ext cx="3949157" cy="1579663"/>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Arrow: Pentagon 4">
              <a:extLst>
                <a:ext uri="{FF2B5EF4-FFF2-40B4-BE49-F238E27FC236}">
                  <a16:creationId xmlns:a16="http://schemas.microsoft.com/office/drawing/2014/main" id="{7D1DFCE1-4BF7-4B05-8544-2FDB136CB4BF}"/>
                </a:ext>
              </a:extLst>
            </p:cNvPr>
            <p:cNvSpPr txBox="1"/>
            <p:nvPr/>
          </p:nvSpPr>
          <p:spPr>
            <a:xfrm>
              <a:off x="4516" y="2422210"/>
              <a:ext cx="3554241" cy="1579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702" tIns="141351" rIns="70676" bIns="141351" numCol="1" spcCol="1270" anchor="ctr" anchorCtr="0">
              <a:noAutofit/>
            </a:bodyPr>
            <a:lstStyle/>
            <a:p>
              <a:pPr marL="0" lvl="0" indent="0" algn="ctr" defTabSz="2355850">
                <a:lnSpc>
                  <a:spcPct val="90000"/>
                </a:lnSpc>
                <a:spcBef>
                  <a:spcPct val="0"/>
                </a:spcBef>
                <a:spcAft>
                  <a:spcPct val="35000"/>
                </a:spcAft>
                <a:buNone/>
              </a:pPr>
              <a:r>
                <a:rPr lang="en-US" sz="5300" kern="1200" dirty="0"/>
                <a:t>Background</a:t>
              </a:r>
            </a:p>
          </p:txBody>
        </p:sp>
      </p:grpSp>
      <p:grpSp>
        <p:nvGrpSpPr>
          <p:cNvPr id="8" name="Group 7">
            <a:extLst>
              <a:ext uri="{FF2B5EF4-FFF2-40B4-BE49-F238E27FC236}">
                <a16:creationId xmlns:a16="http://schemas.microsoft.com/office/drawing/2014/main" id="{B006D1D4-8FAF-4890-8DE1-82DFE551892A}"/>
              </a:ext>
            </a:extLst>
          </p:cNvPr>
          <p:cNvGrpSpPr/>
          <p:nvPr/>
        </p:nvGrpSpPr>
        <p:grpSpPr>
          <a:xfrm>
            <a:off x="3765602" y="4135964"/>
            <a:ext cx="3949157" cy="1579663"/>
            <a:chOff x="3163842" y="2422210"/>
            <a:chExt cx="3949157" cy="1579663"/>
          </a:xfrm>
        </p:grpSpPr>
        <p:sp>
          <p:nvSpPr>
            <p:cNvPr id="14" name="Arrow: Chevron 13">
              <a:extLst>
                <a:ext uri="{FF2B5EF4-FFF2-40B4-BE49-F238E27FC236}">
                  <a16:creationId xmlns:a16="http://schemas.microsoft.com/office/drawing/2014/main" id="{B15D542A-83F0-4A44-B71D-74351E44C066}"/>
                </a:ext>
              </a:extLst>
            </p:cNvPr>
            <p:cNvSpPr/>
            <p:nvPr/>
          </p:nvSpPr>
          <p:spPr>
            <a:xfrm>
              <a:off x="3163842" y="2422210"/>
              <a:ext cx="3949157" cy="157966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Chevron 6">
              <a:extLst>
                <a:ext uri="{FF2B5EF4-FFF2-40B4-BE49-F238E27FC236}">
                  <a16:creationId xmlns:a16="http://schemas.microsoft.com/office/drawing/2014/main" id="{5A3F6133-3627-4F19-B52F-7EFBF6C9328A}"/>
                </a:ext>
              </a:extLst>
            </p:cNvPr>
            <p:cNvSpPr txBox="1"/>
            <p:nvPr/>
          </p:nvSpPr>
          <p:spPr>
            <a:xfrm>
              <a:off x="3953674" y="2422210"/>
              <a:ext cx="2369494" cy="1579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2027" tIns="141351" rIns="70676" bIns="141351" numCol="1" spcCol="1270" anchor="ctr" anchorCtr="0">
              <a:noAutofit/>
            </a:bodyPr>
            <a:lstStyle/>
            <a:p>
              <a:pPr marL="0" lvl="0" indent="0" algn="ctr" defTabSz="2355850">
                <a:lnSpc>
                  <a:spcPct val="90000"/>
                </a:lnSpc>
                <a:spcBef>
                  <a:spcPct val="0"/>
                </a:spcBef>
                <a:spcAft>
                  <a:spcPct val="35000"/>
                </a:spcAft>
                <a:buNone/>
              </a:pPr>
              <a:r>
                <a:rPr lang="en-US" sz="5300" kern="1200" dirty="0"/>
                <a:t>Action</a:t>
              </a:r>
            </a:p>
          </p:txBody>
        </p:sp>
      </p:grpSp>
      <p:grpSp>
        <p:nvGrpSpPr>
          <p:cNvPr id="9" name="Group 8">
            <a:extLst>
              <a:ext uri="{FF2B5EF4-FFF2-40B4-BE49-F238E27FC236}">
                <a16:creationId xmlns:a16="http://schemas.microsoft.com/office/drawing/2014/main" id="{053BA54B-46F8-419E-8E5D-C74CC756A502}"/>
              </a:ext>
            </a:extLst>
          </p:cNvPr>
          <p:cNvGrpSpPr/>
          <p:nvPr/>
        </p:nvGrpSpPr>
        <p:grpSpPr>
          <a:xfrm>
            <a:off x="7319844" y="4135964"/>
            <a:ext cx="3949157" cy="1579663"/>
            <a:chOff x="6323168" y="2422210"/>
            <a:chExt cx="3949157" cy="1579663"/>
          </a:xfrm>
        </p:grpSpPr>
        <p:sp>
          <p:nvSpPr>
            <p:cNvPr id="11" name="Arrow: Chevron 10">
              <a:extLst>
                <a:ext uri="{FF2B5EF4-FFF2-40B4-BE49-F238E27FC236}">
                  <a16:creationId xmlns:a16="http://schemas.microsoft.com/office/drawing/2014/main" id="{539DE457-66BF-43FD-BF29-E3B34D81E3CF}"/>
                </a:ext>
              </a:extLst>
            </p:cNvPr>
            <p:cNvSpPr/>
            <p:nvPr/>
          </p:nvSpPr>
          <p:spPr>
            <a:xfrm>
              <a:off x="6323168" y="2422210"/>
              <a:ext cx="3949157" cy="157966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Arrow: Chevron 8">
              <a:extLst>
                <a:ext uri="{FF2B5EF4-FFF2-40B4-BE49-F238E27FC236}">
                  <a16:creationId xmlns:a16="http://schemas.microsoft.com/office/drawing/2014/main" id="{22CF1D8D-3C7F-46AD-AEF7-DBC4173C7B76}"/>
                </a:ext>
              </a:extLst>
            </p:cNvPr>
            <p:cNvSpPr txBox="1"/>
            <p:nvPr/>
          </p:nvSpPr>
          <p:spPr>
            <a:xfrm>
              <a:off x="7113000" y="2422210"/>
              <a:ext cx="2369494" cy="1579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2027" tIns="141351" rIns="70676" bIns="141351" numCol="1" spcCol="1270" anchor="ctr" anchorCtr="0">
              <a:noAutofit/>
            </a:bodyPr>
            <a:lstStyle/>
            <a:p>
              <a:pPr marL="0" lvl="0" indent="0" algn="ctr" defTabSz="2355850">
                <a:lnSpc>
                  <a:spcPct val="90000"/>
                </a:lnSpc>
                <a:spcBef>
                  <a:spcPct val="0"/>
                </a:spcBef>
                <a:spcAft>
                  <a:spcPct val="35000"/>
                </a:spcAft>
                <a:buNone/>
              </a:pPr>
              <a:r>
                <a:rPr lang="en-US" sz="5300" kern="1200" dirty="0"/>
                <a:t>Result</a:t>
              </a:r>
            </a:p>
          </p:txBody>
        </p:sp>
      </p:grpSp>
    </p:spTree>
    <p:extLst>
      <p:ext uri="{BB962C8B-B14F-4D97-AF65-F5344CB8AC3E}">
        <p14:creationId xmlns:p14="http://schemas.microsoft.com/office/powerpoint/2010/main" val="114365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5696" y="-597355"/>
            <a:ext cx="7406640" cy="1356360"/>
          </a:xfrm>
        </p:spPr>
        <p:txBody>
          <a:bodyPr/>
          <a:lstStyle/>
          <a:p>
            <a:r>
              <a:rPr lang="en-US" dirty="0"/>
              <a:t>Developing Interview Questions</a:t>
            </a:r>
          </a:p>
        </p:txBody>
      </p:sp>
      <p:sp>
        <p:nvSpPr>
          <p:cNvPr id="5" name="Slide Number Placeholder 4"/>
          <p:cNvSpPr>
            <a:spLocks noGrp="1"/>
          </p:cNvSpPr>
          <p:nvPr>
            <p:ph type="sldNum" sz="quarter" idx="12"/>
          </p:nvPr>
        </p:nvSpPr>
        <p:spPr>
          <a:xfrm>
            <a:off x="11157734" y="6002593"/>
            <a:ext cx="1184613" cy="855407"/>
          </a:xfrm>
        </p:spPr>
        <p:txBody>
          <a:bodyPr>
            <a:normAutofit/>
          </a:bodyPr>
          <a:lstStyle/>
          <a:p>
            <a:fld id="{C7DD959D-790D-4421-9A18-F8439D76B9F4}" type="slidenum">
              <a:rPr lang="en-US" sz="3500" smtClean="0"/>
              <a:t>16</a:t>
            </a:fld>
            <a:endParaRPr lang="en-US" sz="3500" dirty="0"/>
          </a:p>
        </p:txBody>
      </p:sp>
      <p:sp>
        <p:nvSpPr>
          <p:cNvPr id="3" name="Footer Placeholder 2">
            <a:extLst>
              <a:ext uri="{FF2B5EF4-FFF2-40B4-BE49-F238E27FC236}">
                <a16:creationId xmlns:a16="http://schemas.microsoft.com/office/drawing/2014/main" id="{BE659AFD-FBED-48C2-BB35-AC304F4809D8}"/>
              </a:ext>
            </a:extLst>
          </p:cNvPr>
          <p:cNvSpPr>
            <a:spLocks noGrp="1"/>
          </p:cNvSpPr>
          <p:nvPr>
            <p:ph type="ftr" sz="quarter" idx="11"/>
          </p:nvPr>
        </p:nvSpPr>
        <p:spPr/>
        <p:txBody>
          <a:bodyPr/>
          <a:lstStyle/>
          <a:p>
            <a:r>
              <a:rPr lang="en-US"/>
              <a:t>© TBD Solutions, LLC</a:t>
            </a:r>
          </a:p>
        </p:txBody>
      </p:sp>
      <p:grpSp>
        <p:nvGrpSpPr>
          <p:cNvPr id="9" name="Group 8">
            <a:extLst>
              <a:ext uri="{FF2B5EF4-FFF2-40B4-BE49-F238E27FC236}">
                <a16:creationId xmlns:a16="http://schemas.microsoft.com/office/drawing/2014/main" id="{BE64F0A7-65AF-4D15-9545-66B102BD3020}"/>
              </a:ext>
            </a:extLst>
          </p:cNvPr>
          <p:cNvGrpSpPr/>
          <p:nvPr/>
        </p:nvGrpSpPr>
        <p:grpSpPr>
          <a:xfrm>
            <a:off x="838816" y="1251723"/>
            <a:ext cx="2700710" cy="1350355"/>
            <a:chOff x="83369" y="2066"/>
            <a:chExt cx="2700710" cy="1350355"/>
          </a:xfrm>
        </p:grpSpPr>
        <p:sp>
          <p:nvSpPr>
            <p:cNvPr id="28" name="Rectangle: Rounded Corners 27">
              <a:extLst>
                <a:ext uri="{FF2B5EF4-FFF2-40B4-BE49-F238E27FC236}">
                  <a16:creationId xmlns:a16="http://schemas.microsoft.com/office/drawing/2014/main" id="{C69CB84F-C996-4663-A5F2-1FA5F54F9D89}"/>
                </a:ext>
              </a:extLst>
            </p:cNvPr>
            <p:cNvSpPr/>
            <p:nvPr/>
          </p:nvSpPr>
          <p:spPr>
            <a:xfrm>
              <a:off x="83369" y="2066"/>
              <a:ext cx="2700710" cy="13503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BDEF0F9E-3C67-49BD-A977-5FB43A7E05EE}"/>
                </a:ext>
              </a:extLst>
            </p:cNvPr>
            <p:cNvSpPr txBox="1"/>
            <p:nvPr/>
          </p:nvSpPr>
          <p:spPr>
            <a:xfrm>
              <a:off x="122920" y="41617"/>
              <a:ext cx="2621608" cy="1271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Situations</a:t>
              </a:r>
            </a:p>
          </p:txBody>
        </p:sp>
      </p:grpSp>
      <p:grpSp>
        <p:nvGrpSpPr>
          <p:cNvPr id="4" name="Group 3">
            <a:extLst>
              <a:ext uri="{FF2B5EF4-FFF2-40B4-BE49-F238E27FC236}">
                <a16:creationId xmlns:a16="http://schemas.microsoft.com/office/drawing/2014/main" id="{68F18D05-A91F-47F2-A04E-7B4EE72420F7}"/>
              </a:ext>
            </a:extLst>
          </p:cNvPr>
          <p:cNvGrpSpPr/>
          <p:nvPr/>
        </p:nvGrpSpPr>
        <p:grpSpPr>
          <a:xfrm>
            <a:off x="1108887" y="2602078"/>
            <a:ext cx="2430639" cy="4066081"/>
            <a:chOff x="1108887" y="2602078"/>
            <a:chExt cx="2430639" cy="4066081"/>
          </a:xfrm>
        </p:grpSpPr>
        <p:sp>
          <p:nvSpPr>
            <p:cNvPr id="10" name="Straight Connector 5">
              <a:extLst>
                <a:ext uri="{FF2B5EF4-FFF2-40B4-BE49-F238E27FC236}">
                  <a16:creationId xmlns:a16="http://schemas.microsoft.com/office/drawing/2014/main" id="{2033E9C7-D884-48B1-9024-E6039E51CF66}"/>
                </a:ext>
              </a:extLst>
            </p:cNvPr>
            <p:cNvSpPr/>
            <p:nvPr/>
          </p:nvSpPr>
          <p:spPr>
            <a:xfrm>
              <a:off x="1108887" y="2602078"/>
              <a:ext cx="270071" cy="2201835"/>
            </a:xfrm>
            <a:custGeom>
              <a:avLst/>
              <a:gdLst/>
              <a:ahLst/>
              <a:cxnLst/>
              <a:rect l="0" t="0" r="0" b="0"/>
              <a:pathLst>
                <a:path>
                  <a:moveTo>
                    <a:pt x="0" y="0"/>
                  </a:moveTo>
                  <a:lnTo>
                    <a:pt x="0" y="2201835"/>
                  </a:lnTo>
                  <a:lnTo>
                    <a:pt x="270071" y="22018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1" name="Group 10">
              <a:extLst>
                <a:ext uri="{FF2B5EF4-FFF2-40B4-BE49-F238E27FC236}">
                  <a16:creationId xmlns:a16="http://schemas.microsoft.com/office/drawing/2014/main" id="{CE627F14-D00B-4700-A909-5ED86DBA6C5C}"/>
                </a:ext>
              </a:extLst>
            </p:cNvPr>
            <p:cNvGrpSpPr/>
            <p:nvPr/>
          </p:nvGrpSpPr>
          <p:grpSpPr>
            <a:xfrm>
              <a:off x="1378958" y="2939667"/>
              <a:ext cx="2160568" cy="3728492"/>
              <a:chOff x="623511" y="1690010"/>
              <a:chExt cx="2160568" cy="3728492"/>
            </a:xfrm>
          </p:grpSpPr>
          <p:sp>
            <p:nvSpPr>
              <p:cNvPr id="26" name="Rectangle: Rounded Corners 25">
                <a:extLst>
                  <a:ext uri="{FF2B5EF4-FFF2-40B4-BE49-F238E27FC236}">
                    <a16:creationId xmlns:a16="http://schemas.microsoft.com/office/drawing/2014/main" id="{6CDF6738-EE05-473B-A0D7-E982EC982DB7}"/>
                  </a:ext>
                </a:extLst>
              </p:cNvPr>
              <p:cNvSpPr/>
              <p:nvPr/>
            </p:nvSpPr>
            <p:spPr>
              <a:xfrm>
                <a:off x="623511" y="1690010"/>
                <a:ext cx="2160568" cy="372849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angle: Rounded Corners 7">
                <a:extLst>
                  <a:ext uri="{FF2B5EF4-FFF2-40B4-BE49-F238E27FC236}">
                    <a16:creationId xmlns:a16="http://schemas.microsoft.com/office/drawing/2014/main" id="{83B1C66D-C874-42F8-B98A-C1DCDDBD4DAC}"/>
                  </a:ext>
                </a:extLst>
              </p:cNvPr>
              <p:cNvSpPr txBox="1"/>
              <p:nvPr/>
            </p:nvSpPr>
            <p:spPr>
              <a:xfrm>
                <a:off x="686792" y="1753291"/>
                <a:ext cx="2034006" cy="36019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Tell us about a time when a manager was unavailable and you stepped in.</a:t>
                </a:r>
              </a:p>
            </p:txBody>
          </p:sp>
        </p:grpSp>
      </p:grpSp>
      <p:grpSp>
        <p:nvGrpSpPr>
          <p:cNvPr id="12" name="Group 11">
            <a:extLst>
              <a:ext uri="{FF2B5EF4-FFF2-40B4-BE49-F238E27FC236}">
                <a16:creationId xmlns:a16="http://schemas.microsoft.com/office/drawing/2014/main" id="{EA489FC1-E10D-44F8-912F-EC2371A39A6C}"/>
              </a:ext>
            </a:extLst>
          </p:cNvPr>
          <p:cNvGrpSpPr/>
          <p:nvPr/>
        </p:nvGrpSpPr>
        <p:grpSpPr>
          <a:xfrm>
            <a:off x="4214704" y="1251723"/>
            <a:ext cx="2700710" cy="1350355"/>
            <a:chOff x="3459257" y="2066"/>
            <a:chExt cx="2700710" cy="1350355"/>
          </a:xfrm>
        </p:grpSpPr>
        <p:sp>
          <p:nvSpPr>
            <p:cNvPr id="24" name="Rectangle: Rounded Corners 23">
              <a:extLst>
                <a:ext uri="{FF2B5EF4-FFF2-40B4-BE49-F238E27FC236}">
                  <a16:creationId xmlns:a16="http://schemas.microsoft.com/office/drawing/2014/main" id="{4A6AC91E-59D5-442D-821B-FEEED23E1761}"/>
                </a:ext>
              </a:extLst>
            </p:cNvPr>
            <p:cNvSpPr/>
            <p:nvPr/>
          </p:nvSpPr>
          <p:spPr>
            <a:xfrm>
              <a:off x="3459257" y="2066"/>
              <a:ext cx="2700710" cy="13503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9">
              <a:extLst>
                <a:ext uri="{FF2B5EF4-FFF2-40B4-BE49-F238E27FC236}">
                  <a16:creationId xmlns:a16="http://schemas.microsoft.com/office/drawing/2014/main" id="{1D125452-4F2A-423A-B10F-EF68B1EF5D89}"/>
                </a:ext>
              </a:extLst>
            </p:cNvPr>
            <p:cNvSpPr txBox="1"/>
            <p:nvPr/>
          </p:nvSpPr>
          <p:spPr>
            <a:xfrm>
              <a:off x="3498808" y="41617"/>
              <a:ext cx="2621608" cy="1271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Behaviors</a:t>
              </a:r>
            </a:p>
          </p:txBody>
        </p:sp>
      </p:grpSp>
      <p:grpSp>
        <p:nvGrpSpPr>
          <p:cNvPr id="6" name="Group 5">
            <a:extLst>
              <a:ext uri="{FF2B5EF4-FFF2-40B4-BE49-F238E27FC236}">
                <a16:creationId xmlns:a16="http://schemas.microsoft.com/office/drawing/2014/main" id="{3C69FCC8-B9F4-404D-95D1-6CD56384A1DB}"/>
              </a:ext>
            </a:extLst>
          </p:cNvPr>
          <p:cNvGrpSpPr/>
          <p:nvPr/>
        </p:nvGrpSpPr>
        <p:grpSpPr>
          <a:xfrm>
            <a:off x="4484775" y="2602078"/>
            <a:ext cx="2522723" cy="3702512"/>
            <a:chOff x="4484775" y="2602078"/>
            <a:chExt cx="2522723" cy="3702512"/>
          </a:xfrm>
        </p:grpSpPr>
        <p:sp>
          <p:nvSpPr>
            <p:cNvPr id="13" name="Straight Connector 10">
              <a:extLst>
                <a:ext uri="{FF2B5EF4-FFF2-40B4-BE49-F238E27FC236}">
                  <a16:creationId xmlns:a16="http://schemas.microsoft.com/office/drawing/2014/main" id="{8DE55CFB-D8EA-4A5E-A36D-AAED07290241}"/>
                </a:ext>
              </a:extLst>
            </p:cNvPr>
            <p:cNvSpPr/>
            <p:nvPr/>
          </p:nvSpPr>
          <p:spPr>
            <a:xfrm>
              <a:off x="4484775" y="2602078"/>
              <a:ext cx="362154" cy="2012272"/>
            </a:xfrm>
            <a:custGeom>
              <a:avLst/>
              <a:gdLst/>
              <a:ahLst/>
              <a:cxnLst/>
              <a:rect l="0" t="0" r="0" b="0"/>
              <a:pathLst>
                <a:path>
                  <a:moveTo>
                    <a:pt x="0" y="0"/>
                  </a:moveTo>
                  <a:lnTo>
                    <a:pt x="0" y="2012272"/>
                  </a:lnTo>
                  <a:lnTo>
                    <a:pt x="362154" y="201227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4" name="Group 13">
              <a:extLst>
                <a:ext uri="{FF2B5EF4-FFF2-40B4-BE49-F238E27FC236}">
                  <a16:creationId xmlns:a16="http://schemas.microsoft.com/office/drawing/2014/main" id="{1471C128-41D2-4597-809F-9A8AB6EF9EE0}"/>
                </a:ext>
              </a:extLst>
            </p:cNvPr>
            <p:cNvGrpSpPr/>
            <p:nvPr/>
          </p:nvGrpSpPr>
          <p:grpSpPr>
            <a:xfrm>
              <a:off x="4846930" y="2924111"/>
              <a:ext cx="2160568" cy="3380479"/>
              <a:chOff x="4091483" y="1674454"/>
              <a:chExt cx="2160568" cy="3380479"/>
            </a:xfrm>
          </p:grpSpPr>
          <p:sp>
            <p:nvSpPr>
              <p:cNvPr id="22" name="Rectangle: Rounded Corners 21">
                <a:extLst>
                  <a:ext uri="{FF2B5EF4-FFF2-40B4-BE49-F238E27FC236}">
                    <a16:creationId xmlns:a16="http://schemas.microsoft.com/office/drawing/2014/main" id="{EF147D99-3BDC-41A6-9833-13A19B9016E9}"/>
                  </a:ext>
                </a:extLst>
              </p:cNvPr>
              <p:cNvSpPr/>
              <p:nvPr/>
            </p:nvSpPr>
            <p:spPr>
              <a:xfrm>
                <a:off x="4091483" y="1674454"/>
                <a:ext cx="2160568" cy="338047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angle: Rounded Corners 12">
                <a:extLst>
                  <a:ext uri="{FF2B5EF4-FFF2-40B4-BE49-F238E27FC236}">
                    <a16:creationId xmlns:a16="http://schemas.microsoft.com/office/drawing/2014/main" id="{273E2FC7-D4F3-422E-94EB-9AE0B0849906}"/>
                  </a:ext>
                </a:extLst>
              </p:cNvPr>
              <p:cNvSpPr txBox="1"/>
              <p:nvPr/>
            </p:nvSpPr>
            <p:spPr>
              <a:xfrm>
                <a:off x="4154764" y="1737735"/>
                <a:ext cx="2034006" cy="32539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Tell me about a time when you disagreed with a co-worker on their approach to a project.</a:t>
                </a:r>
              </a:p>
            </p:txBody>
          </p:sp>
        </p:grpSp>
      </p:grpSp>
      <p:grpSp>
        <p:nvGrpSpPr>
          <p:cNvPr id="15" name="Group 14">
            <a:extLst>
              <a:ext uri="{FF2B5EF4-FFF2-40B4-BE49-F238E27FC236}">
                <a16:creationId xmlns:a16="http://schemas.microsoft.com/office/drawing/2014/main" id="{053B7F7B-9956-4001-AA36-8FA3294D07A5}"/>
              </a:ext>
            </a:extLst>
          </p:cNvPr>
          <p:cNvGrpSpPr/>
          <p:nvPr/>
        </p:nvGrpSpPr>
        <p:grpSpPr>
          <a:xfrm>
            <a:off x="7590592" y="1251723"/>
            <a:ext cx="2700710" cy="1350355"/>
            <a:chOff x="6835145" y="2066"/>
            <a:chExt cx="2700710" cy="1350355"/>
          </a:xfrm>
        </p:grpSpPr>
        <p:sp>
          <p:nvSpPr>
            <p:cNvPr id="20" name="Rectangle: Rounded Corners 19">
              <a:extLst>
                <a:ext uri="{FF2B5EF4-FFF2-40B4-BE49-F238E27FC236}">
                  <a16:creationId xmlns:a16="http://schemas.microsoft.com/office/drawing/2014/main" id="{5C8D9F66-1731-443F-A127-9E255D311F9C}"/>
                </a:ext>
              </a:extLst>
            </p:cNvPr>
            <p:cNvSpPr/>
            <p:nvPr/>
          </p:nvSpPr>
          <p:spPr>
            <a:xfrm>
              <a:off x="6835145" y="2066"/>
              <a:ext cx="2700710" cy="13503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14">
              <a:extLst>
                <a:ext uri="{FF2B5EF4-FFF2-40B4-BE49-F238E27FC236}">
                  <a16:creationId xmlns:a16="http://schemas.microsoft.com/office/drawing/2014/main" id="{BF2B4782-7E02-49A0-AEA0-95D24A53275D}"/>
                </a:ext>
              </a:extLst>
            </p:cNvPr>
            <p:cNvSpPr txBox="1"/>
            <p:nvPr/>
          </p:nvSpPr>
          <p:spPr>
            <a:xfrm>
              <a:off x="6874696" y="41617"/>
              <a:ext cx="2621608" cy="1271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Skill Test</a:t>
              </a:r>
            </a:p>
          </p:txBody>
        </p:sp>
      </p:grpSp>
      <p:grpSp>
        <p:nvGrpSpPr>
          <p:cNvPr id="7" name="Group 6">
            <a:extLst>
              <a:ext uri="{FF2B5EF4-FFF2-40B4-BE49-F238E27FC236}">
                <a16:creationId xmlns:a16="http://schemas.microsoft.com/office/drawing/2014/main" id="{AED19911-07AF-4104-B788-28A54AA72F96}"/>
              </a:ext>
            </a:extLst>
          </p:cNvPr>
          <p:cNvGrpSpPr/>
          <p:nvPr/>
        </p:nvGrpSpPr>
        <p:grpSpPr>
          <a:xfrm>
            <a:off x="7860663" y="2602078"/>
            <a:ext cx="2430639" cy="2104146"/>
            <a:chOff x="7860663" y="2602078"/>
            <a:chExt cx="2430639" cy="2104146"/>
          </a:xfrm>
        </p:grpSpPr>
        <p:sp>
          <p:nvSpPr>
            <p:cNvPr id="16" name="Straight Connector 15">
              <a:extLst>
                <a:ext uri="{FF2B5EF4-FFF2-40B4-BE49-F238E27FC236}">
                  <a16:creationId xmlns:a16="http://schemas.microsoft.com/office/drawing/2014/main" id="{1F3B9652-6A1F-48F8-BC76-C582A6C952EF}"/>
                </a:ext>
              </a:extLst>
            </p:cNvPr>
            <p:cNvSpPr/>
            <p:nvPr/>
          </p:nvSpPr>
          <p:spPr>
            <a:xfrm>
              <a:off x="7860663" y="2602078"/>
              <a:ext cx="270071" cy="1012766"/>
            </a:xfrm>
            <a:custGeom>
              <a:avLst/>
              <a:gdLst/>
              <a:ahLst/>
              <a:cxnLst/>
              <a:rect l="0" t="0" r="0" b="0"/>
              <a:pathLst>
                <a:path>
                  <a:moveTo>
                    <a:pt x="0" y="0"/>
                  </a:moveTo>
                  <a:lnTo>
                    <a:pt x="0" y="1012766"/>
                  </a:lnTo>
                  <a:lnTo>
                    <a:pt x="270071" y="101276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81E03560-7C30-4006-8B52-016588D5CD06}"/>
                </a:ext>
              </a:extLst>
            </p:cNvPr>
            <p:cNvGrpSpPr/>
            <p:nvPr/>
          </p:nvGrpSpPr>
          <p:grpSpPr>
            <a:xfrm>
              <a:off x="8130734" y="2939667"/>
              <a:ext cx="2160568" cy="1766557"/>
              <a:chOff x="7375287" y="1690010"/>
              <a:chExt cx="2160568" cy="1766557"/>
            </a:xfrm>
          </p:grpSpPr>
          <p:sp>
            <p:nvSpPr>
              <p:cNvPr id="18" name="Rectangle: Rounded Corners 17">
                <a:extLst>
                  <a:ext uri="{FF2B5EF4-FFF2-40B4-BE49-F238E27FC236}">
                    <a16:creationId xmlns:a16="http://schemas.microsoft.com/office/drawing/2014/main" id="{0F9C4542-98FE-43B5-9C47-14C326DD6B35}"/>
                  </a:ext>
                </a:extLst>
              </p:cNvPr>
              <p:cNvSpPr/>
              <p:nvPr/>
            </p:nvSpPr>
            <p:spPr>
              <a:xfrm>
                <a:off x="7375287" y="1690010"/>
                <a:ext cx="2160568" cy="176655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17">
                <a:extLst>
                  <a:ext uri="{FF2B5EF4-FFF2-40B4-BE49-F238E27FC236}">
                    <a16:creationId xmlns:a16="http://schemas.microsoft.com/office/drawing/2014/main" id="{FA632B6A-96A0-49C3-B112-B2CAD6F5C88A}"/>
                  </a:ext>
                </a:extLst>
              </p:cNvPr>
              <p:cNvSpPr txBox="1"/>
              <p:nvPr/>
            </p:nvSpPr>
            <p:spPr>
              <a:xfrm>
                <a:off x="7414838" y="1729561"/>
                <a:ext cx="2081466" cy="16351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Excel, PowerPoint, Word, Typing test, and writing test</a:t>
                </a:r>
              </a:p>
            </p:txBody>
          </p:sp>
        </p:grpSp>
      </p:grpSp>
    </p:spTree>
    <p:extLst>
      <p:ext uri="{BB962C8B-B14F-4D97-AF65-F5344CB8AC3E}">
        <p14:creationId xmlns:p14="http://schemas.microsoft.com/office/powerpoint/2010/main" val="22261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01" y="-530419"/>
            <a:ext cx="9692640" cy="1325562"/>
          </a:xfrm>
        </p:spPr>
        <p:txBody>
          <a:bodyPr/>
          <a:lstStyle/>
          <a:p>
            <a:r>
              <a:rPr lang="en-US" dirty="0"/>
              <a:t>Effective Interviewing</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17</a:t>
            </a:fld>
            <a:endParaRPr lang="en-US"/>
          </a:p>
        </p:txBody>
      </p:sp>
      <p:sp>
        <p:nvSpPr>
          <p:cNvPr id="3" name="Footer Placeholder 2">
            <a:extLst>
              <a:ext uri="{FF2B5EF4-FFF2-40B4-BE49-F238E27FC236}">
                <a16:creationId xmlns:a16="http://schemas.microsoft.com/office/drawing/2014/main" id="{8F3940B6-995B-47DF-B646-6ED82EAA5CCD}"/>
              </a:ext>
            </a:extLst>
          </p:cNvPr>
          <p:cNvSpPr>
            <a:spLocks noGrp="1"/>
          </p:cNvSpPr>
          <p:nvPr>
            <p:ph type="ftr" sz="quarter" idx="11"/>
          </p:nvPr>
        </p:nvSpPr>
        <p:spPr/>
        <p:txBody>
          <a:bodyPr/>
          <a:lstStyle/>
          <a:p>
            <a:r>
              <a:rPr lang="en-US"/>
              <a:t>© TBD Solutions, LLC</a:t>
            </a:r>
          </a:p>
        </p:txBody>
      </p:sp>
      <p:grpSp>
        <p:nvGrpSpPr>
          <p:cNvPr id="7" name="Group 6">
            <a:extLst>
              <a:ext uri="{FF2B5EF4-FFF2-40B4-BE49-F238E27FC236}">
                <a16:creationId xmlns:a16="http://schemas.microsoft.com/office/drawing/2014/main" id="{A62AED25-656D-4CCA-8C06-7BA1A61E85C9}"/>
              </a:ext>
            </a:extLst>
          </p:cNvPr>
          <p:cNvGrpSpPr/>
          <p:nvPr/>
        </p:nvGrpSpPr>
        <p:grpSpPr>
          <a:xfrm>
            <a:off x="272735" y="733162"/>
            <a:ext cx="2826942" cy="2909654"/>
            <a:chOff x="3101074" y="1795450"/>
            <a:chExt cx="2826942" cy="2909654"/>
          </a:xfrm>
          <a:solidFill>
            <a:schemeClr val="accent6">
              <a:lumMod val="75000"/>
            </a:schemeClr>
          </a:solidFill>
        </p:grpSpPr>
        <p:sp>
          <p:nvSpPr>
            <p:cNvPr id="27" name="Oval 26">
              <a:extLst>
                <a:ext uri="{FF2B5EF4-FFF2-40B4-BE49-F238E27FC236}">
                  <a16:creationId xmlns:a16="http://schemas.microsoft.com/office/drawing/2014/main" id="{FE5038EC-E763-4498-A71A-01E41C365EAB}"/>
                </a:ext>
              </a:extLst>
            </p:cNvPr>
            <p:cNvSpPr/>
            <p:nvPr/>
          </p:nvSpPr>
          <p:spPr>
            <a:xfrm>
              <a:off x="3101074" y="1795450"/>
              <a:ext cx="2826942" cy="2909654"/>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8" name="Oval 4">
              <a:extLst>
                <a:ext uri="{FF2B5EF4-FFF2-40B4-BE49-F238E27FC236}">
                  <a16:creationId xmlns:a16="http://schemas.microsoft.com/office/drawing/2014/main" id="{35C19EB4-0947-4081-B2F7-3578AB67D146}"/>
                </a:ext>
              </a:extLst>
            </p:cNvPr>
            <p:cNvSpPr txBox="1"/>
            <p:nvPr/>
          </p:nvSpPr>
          <p:spPr>
            <a:xfrm>
              <a:off x="3528541" y="2312485"/>
              <a:ext cx="1998950" cy="190665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DO Ask</a:t>
              </a:r>
            </a:p>
          </p:txBody>
        </p:sp>
      </p:grpSp>
      <p:grpSp>
        <p:nvGrpSpPr>
          <p:cNvPr id="8" name="Group 7">
            <a:extLst>
              <a:ext uri="{FF2B5EF4-FFF2-40B4-BE49-F238E27FC236}">
                <a16:creationId xmlns:a16="http://schemas.microsoft.com/office/drawing/2014/main" id="{236C3502-FE57-40AE-AB8D-439EEA0AD23E}"/>
              </a:ext>
            </a:extLst>
          </p:cNvPr>
          <p:cNvGrpSpPr/>
          <p:nvPr/>
        </p:nvGrpSpPr>
        <p:grpSpPr>
          <a:xfrm>
            <a:off x="4540429" y="486394"/>
            <a:ext cx="2769822" cy="2730313"/>
            <a:chOff x="3576765" y="-29629"/>
            <a:chExt cx="2289282" cy="2161461"/>
          </a:xfrm>
        </p:grpSpPr>
        <p:sp>
          <p:nvSpPr>
            <p:cNvPr id="25" name="Oval 24">
              <a:extLst>
                <a:ext uri="{FF2B5EF4-FFF2-40B4-BE49-F238E27FC236}">
                  <a16:creationId xmlns:a16="http://schemas.microsoft.com/office/drawing/2014/main" id="{830771CF-DBD0-4416-BACB-502E6D687634}"/>
                </a:ext>
              </a:extLst>
            </p:cNvPr>
            <p:cNvSpPr/>
            <p:nvPr/>
          </p:nvSpPr>
          <p:spPr>
            <a:xfrm>
              <a:off x="3576765" y="-29629"/>
              <a:ext cx="2289282" cy="216146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6" name="Oval 6">
              <a:extLst>
                <a:ext uri="{FF2B5EF4-FFF2-40B4-BE49-F238E27FC236}">
                  <a16:creationId xmlns:a16="http://schemas.microsoft.com/office/drawing/2014/main" id="{1F299FC2-4911-44FE-AD20-239383F6E536}"/>
                </a:ext>
              </a:extLst>
            </p:cNvPr>
            <p:cNvSpPr txBox="1"/>
            <p:nvPr/>
          </p:nvSpPr>
          <p:spPr>
            <a:xfrm>
              <a:off x="3912023" y="286910"/>
              <a:ext cx="1618766" cy="152838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Past Experiences</a:t>
              </a:r>
            </a:p>
          </p:txBody>
        </p:sp>
      </p:grpSp>
      <p:grpSp>
        <p:nvGrpSpPr>
          <p:cNvPr id="9" name="Group 8">
            <a:extLst>
              <a:ext uri="{FF2B5EF4-FFF2-40B4-BE49-F238E27FC236}">
                <a16:creationId xmlns:a16="http://schemas.microsoft.com/office/drawing/2014/main" id="{43A76CDF-1987-43A7-9D76-804237B78EE2}"/>
              </a:ext>
            </a:extLst>
          </p:cNvPr>
          <p:cNvGrpSpPr/>
          <p:nvPr/>
        </p:nvGrpSpPr>
        <p:grpSpPr>
          <a:xfrm>
            <a:off x="8155913" y="202123"/>
            <a:ext cx="2320354" cy="2280441"/>
            <a:chOff x="6479232" y="404145"/>
            <a:chExt cx="2320354" cy="2280441"/>
          </a:xfrm>
        </p:grpSpPr>
        <p:sp>
          <p:nvSpPr>
            <p:cNvPr id="23" name="Oval 22">
              <a:extLst>
                <a:ext uri="{FF2B5EF4-FFF2-40B4-BE49-F238E27FC236}">
                  <a16:creationId xmlns:a16="http://schemas.microsoft.com/office/drawing/2014/main" id="{9C8415E3-C30E-44F1-8939-3BCB6C1F7BDA}"/>
                </a:ext>
              </a:extLst>
            </p:cNvPr>
            <p:cNvSpPr/>
            <p:nvPr/>
          </p:nvSpPr>
          <p:spPr>
            <a:xfrm>
              <a:off x="6479232" y="404145"/>
              <a:ext cx="2320354" cy="228044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4" name="Oval 8">
              <a:extLst>
                <a:ext uri="{FF2B5EF4-FFF2-40B4-BE49-F238E27FC236}">
                  <a16:creationId xmlns:a16="http://schemas.microsoft.com/office/drawing/2014/main" id="{3FD65825-0B01-41FC-B4FE-A804BC163D5B}"/>
                </a:ext>
              </a:extLst>
            </p:cNvPr>
            <p:cNvSpPr txBox="1"/>
            <p:nvPr/>
          </p:nvSpPr>
          <p:spPr>
            <a:xfrm>
              <a:off x="6819040" y="738108"/>
              <a:ext cx="1640738" cy="16125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Education</a:t>
              </a:r>
            </a:p>
          </p:txBody>
        </p:sp>
      </p:grpSp>
      <p:grpSp>
        <p:nvGrpSpPr>
          <p:cNvPr id="11" name="Group 10">
            <a:extLst>
              <a:ext uri="{FF2B5EF4-FFF2-40B4-BE49-F238E27FC236}">
                <a16:creationId xmlns:a16="http://schemas.microsoft.com/office/drawing/2014/main" id="{46774458-2753-4331-ACC4-EDEB51F46BEB}"/>
              </a:ext>
            </a:extLst>
          </p:cNvPr>
          <p:cNvGrpSpPr/>
          <p:nvPr/>
        </p:nvGrpSpPr>
        <p:grpSpPr>
          <a:xfrm>
            <a:off x="4744808" y="4285679"/>
            <a:ext cx="2511892" cy="2541207"/>
            <a:chOff x="5344809" y="3184147"/>
            <a:chExt cx="2511892" cy="2541207"/>
          </a:xfrm>
        </p:grpSpPr>
        <p:sp>
          <p:nvSpPr>
            <p:cNvPr id="21" name="Oval 20">
              <a:extLst>
                <a:ext uri="{FF2B5EF4-FFF2-40B4-BE49-F238E27FC236}">
                  <a16:creationId xmlns:a16="http://schemas.microsoft.com/office/drawing/2014/main" id="{86E39369-B2D1-493C-B4D6-E2D163D18067}"/>
                </a:ext>
              </a:extLst>
            </p:cNvPr>
            <p:cNvSpPr/>
            <p:nvPr/>
          </p:nvSpPr>
          <p:spPr>
            <a:xfrm>
              <a:off x="5344809" y="3184147"/>
              <a:ext cx="2511892" cy="254120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10">
              <a:extLst>
                <a:ext uri="{FF2B5EF4-FFF2-40B4-BE49-F238E27FC236}">
                  <a16:creationId xmlns:a16="http://schemas.microsoft.com/office/drawing/2014/main" id="{BF350BEF-DDF1-4C09-B89B-5EE46570A6A9}"/>
                </a:ext>
              </a:extLst>
            </p:cNvPr>
            <p:cNvSpPr txBox="1"/>
            <p:nvPr/>
          </p:nvSpPr>
          <p:spPr>
            <a:xfrm>
              <a:off x="5712667" y="3556298"/>
              <a:ext cx="1776176" cy="179690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Strengths and Weakness</a:t>
              </a:r>
            </a:p>
          </p:txBody>
        </p:sp>
      </p:grpSp>
      <p:grpSp>
        <p:nvGrpSpPr>
          <p:cNvPr id="12" name="Group 11">
            <a:extLst>
              <a:ext uri="{FF2B5EF4-FFF2-40B4-BE49-F238E27FC236}">
                <a16:creationId xmlns:a16="http://schemas.microsoft.com/office/drawing/2014/main" id="{27472ABC-FAC1-4BCD-A13F-4E6EC4C7DD77}"/>
              </a:ext>
            </a:extLst>
          </p:cNvPr>
          <p:cNvGrpSpPr/>
          <p:nvPr/>
        </p:nvGrpSpPr>
        <p:grpSpPr>
          <a:xfrm>
            <a:off x="7651441" y="2851711"/>
            <a:ext cx="3041140" cy="2988650"/>
            <a:chOff x="2938849" y="4406464"/>
            <a:chExt cx="2354996" cy="2497854"/>
          </a:xfrm>
        </p:grpSpPr>
        <p:sp>
          <p:nvSpPr>
            <p:cNvPr id="19" name="Oval 18">
              <a:extLst>
                <a:ext uri="{FF2B5EF4-FFF2-40B4-BE49-F238E27FC236}">
                  <a16:creationId xmlns:a16="http://schemas.microsoft.com/office/drawing/2014/main" id="{827B316F-8F93-48ED-B38E-055E91F2893B}"/>
                </a:ext>
              </a:extLst>
            </p:cNvPr>
            <p:cNvSpPr/>
            <p:nvPr/>
          </p:nvSpPr>
          <p:spPr>
            <a:xfrm>
              <a:off x="2938849" y="4406464"/>
              <a:ext cx="2354996" cy="249785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12">
              <a:extLst>
                <a:ext uri="{FF2B5EF4-FFF2-40B4-BE49-F238E27FC236}">
                  <a16:creationId xmlns:a16="http://schemas.microsoft.com/office/drawing/2014/main" id="{88ABBEC2-3150-42B4-8565-9536E33E7575}"/>
                </a:ext>
              </a:extLst>
            </p:cNvPr>
            <p:cNvSpPr txBox="1"/>
            <p:nvPr/>
          </p:nvSpPr>
          <p:spPr>
            <a:xfrm>
              <a:off x="3283730" y="4772266"/>
              <a:ext cx="1665234" cy="176625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Knowledge Needed for the Position</a:t>
              </a:r>
            </a:p>
          </p:txBody>
        </p:sp>
      </p:grpSp>
      <p:grpSp>
        <p:nvGrpSpPr>
          <p:cNvPr id="13" name="Group 12">
            <a:extLst>
              <a:ext uri="{FF2B5EF4-FFF2-40B4-BE49-F238E27FC236}">
                <a16:creationId xmlns:a16="http://schemas.microsoft.com/office/drawing/2014/main" id="{90F75CC4-0492-495C-A761-2440A1C1D164}"/>
              </a:ext>
            </a:extLst>
          </p:cNvPr>
          <p:cNvGrpSpPr/>
          <p:nvPr/>
        </p:nvGrpSpPr>
        <p:grpSpPr>
          <a:xfrm>
            <a:off x="2736646" y="2660903"/>
            <a:ext cx="2209416" cy="2245494"/>
            <a:chOff x="791307" y="3296648"/>
            <a:chExt cx="2330175" cy="2388510"/>
          </a:xfrm>
        </p:grpSpPr>
        <p:sp>
          <p:nvSpPr>
            <p:cNvPr id="17" name="Oval 16">
              <a:extLst>
                <a:ext uri="{FF2B5EF4-FFF2-40B4-BE49-F238E27FC236}">
                  <a16:creationId xmlns:a16="http://schemas.microsoft.com/office/drawing/2014/main" id="{12FC0D17-7399-4583-868C-CFC10A9256DF}"/>
                </a:ext>
              </a:extLst>
            </p:cNvPr>
            <p:cNvSpPr/>
            <p:nvPr/>
          </p:nvSpPr>
          <p:spPr>
            <a:xfrm>
              <a:off x="791307" y="3296648"/>
              <a:ext cx="2330175" cy="238851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14">
              <a:extLst>
                <a:ext uri="{FF2B5EF4-FFF2-40B4-BE49-F238E27FC236}">
                  <a16:creationId xmlns:a16="http://schemas.microsoft.com/office/drawing/2014/main" id="{D1A56273-A4BC-4AD8-A368-DDB757E8CAE7}"/>
                </a:ext>
              </a:extLst>
            </p:cNvPr>
            <p:cNvSpPr txBox="1"/>
            <p:nvPr/>
          </p:nvSpPr>
          <p:spPr>
            <a:xfrm>
              <a:off x="1132553" y="3646437"/>
              <a:ext cx="1647683" cy="16889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Career Goals</a:t>
              </a:r>
            </a:p>
          </p:txBody>
        </p:sp>
      </p:grpSp>
      <p:grpSp>
        <p:nvGrpSpPr>
          <p:cNvPr id="14" name="Group 13">
            <a:extLst>
              <a:ext uri="{FF2B5EF4-FFF2-40B4-BE49-F238E27FC236}">
                <a16:creationId xmlns:a16="http://schemas.microsoft.com/office/drawing/2014/main" id="{41F52C99-B117-464F-A97E-0730A6532EBD}"/>
              </a:ext>
            </a:extLst>
          </p:cNvPr>
          <p:cNvGrpSpPr/>
          <p:nvPr/>
        </p:nvGrpSpPr>
        <p:grpSpPr>
          <a:xfrm>
            <a:off x="61671" y="4265406"/>
            <a:ext cx="2599986" cy="2468539"/>
            <a:chOff x="671138" y="531328"/>
            <a:chExt cx="2599986" cy="2468539"/>
          </a:xfrm>
        </p:grpSpPr>
        <p:sp>
          <p:nvSpPr>
            <p:cNvPr id="15" name="Oval 14">
              <a:extLst>
                <a:ext uri="{FF2B5EF4-FFF2-40B4-BE49-F238E27FC236}">
                  <a16:creationId xmlns:a16="http://schemas.microsoft.com/office/drawing/2014/main" id="{84D3DD13-E4C8-474B-8ACC-6A47909EA1B7}"/>
                </a:ext>
              </a:extLst>
            </p:cNvPr>
            <p:cNvSpPr/>
            <p:nvPr/>
          </p:nvSpPr>
          <p:spPr>
            <a:xfrm>
              <a:off x="671138" y="531328"/>
              <a:ext cx="2599986" cy="246853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16">
              <a:extLst>
                <a:ext uri="{FF2B5EF4-FFF2-40B4-BE49-F238E27FC236}">
                  <a16:creationId xmlns:a16="http://schemas.microsoft.com/office/drawing/2014/main" id="{88D81ED0-190D-4DA7-9E87-6FB73AE6CDF4}"/>
                </a:ext>
              </a:extLst>
            </p:cNvPr>
            <p:cNvSpPr txBox="1"/>
            <p:nvPr/>
          </p:nvSpPr>
          <p:spPr>
            <a:xfrm>
              <a:off x="1051897" y="892837"/>
              <a:ext cx="1838468" cy="17455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Cultural Competency</a:t>
              </a:r>
            </a:p>
          </p:txBody>
        </p:sp>
      </p:grpSp>
      <p:pic>
        <p:nvPicPr>
          <p:cNvPr id="5" name="Graphic 4" descr="Head with Gears">
            <a:extLst>
              <a:ext uri="{FF2B5EF4-FFF2-40B4-BE49-F238E27FC236}">
                <a16:creationId xmlns:a16="http://schemas.microsoft.com/office/drawing/2014/main" id="{A975CE8B-6C46-4819-A8B7-5EF6A4241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1749" y="4583080"/>
            <a:ext cx="1639206" cy="1639206"/>
          </a:xfrm>
          <a:prstGeom prst="rect">
            <a:avLst/>
          </a:prstGeom>
        </p:spPr>
      </p:pic>
      <p:pic>
        <p:nvPicPr>
          <p:cNvPr id="29" name="Graphic 28" descr="Trophy">
            <a:extLst>
              <a:ext uri="{FF2B5EF4-FFF2-40B4-BE49-F238E27FC236}">
                <a16:creationId xmlns:a16="http://schemas.microsoft.com/office/drawing/2014/main" id="{06879E3A-2E0B-4E3B-AC6A-3F90EA236B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7652" y="2769112"/>
            <a:ext cx="1144416" cy="1144416"/>
          </a:xfrm>
          <a:prstGeom prst="rect">
            <a:avLst/>
          </a:prstGeom>
        </p:spPr>
      </p:pic>
      <p:pic>
        <p:nvPicPr>
          <p:cNvPr id="31" name="Graphic 30" descr="Dumbbell">
            <a:extLst>
              <a:ext uri="{FF2B5EF4-FFF2-40B4-BE49-F238E27FC236}">
                <a16:creationId xmlns:a16="http://schemas.microsoft.com/office/drawing/2014/main" id="{8530146C-AB24-40A1-B18A-672D0A541F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583">
            <a:off x="4756640" y="5706878"/>
            <a:ext cx="1495714" cy="1495714"/>
          </a:xfrm>
          <a:prstGeom prst="rect">
            <a:avLst/>
          </a:prstGeom>
        </p:spPr>
      </p:pic>
      <p:pic>
        <p:nvPicPr>
          <p:cNvPr id="33" name="Graphic 32" descr="Pencil">
            <a:extLst>
              <a:ext uri="{FF2B5EF4-FFF2-40B4-BE49-F238E27FC236}">
                <a16:creationId xmlns:a16="http://schemas.microsoft.com/office/drawing/2014/main" id="{772086BB-BF40-4AB5-B624-A225085583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940213">
            <a:off x="7644510" y="145828"/>
            <a:ext cx="1769735" cy="1769735"/>
          </a:xfrm>
          <a:prstGeom prst="rect">
            <a:avLst/>
          </a:prstGeom>
        </p:spPr>
      </p:pic>
      <p:pic>
        <p:nvPicPr>
          <p:cNvPr id="37" name="Graphic 36" descr="Brain">
            <a:extLst>
              <a:ext uri="{FF2B5EF4-FFF2-40B4-BE49-F238E27FC236}">
                <a16:creationId xmlns:a16="http://schemas.microsoft.com/office/drawing/2014/main" id="{4D7C1EB0-21B4-469B-BEA1-0022659B99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2386" y="2586278"/>
            <a:ext cx="1919305" cy="1919305"/>
          </a:xfrm>
          <a:prstGeom prst="rect">
            <a:avLst/>
          </a:prstGeom>
        </p:spPr>
      </p:pic>
      <p:pic>
        <p:nvPicPr>
          <p:cNvPr id="39" name="Graphic 38" descr="Hike">
            <a:extLst>
              <a:ext uri="{FF2B5EF4-FFF2-40B4-BE49-F238E27FC236}">
                <a16:creationId xmlns:a16="http://schemas.microsoft.com/office/drawing/2014/main" id="{21F42FE3-58E0-484F-B60B-DFAABAC418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56979" y="186790"/>
            <a:ext cx="1588855" cy="1588855"/>
          </a:xfrm>
          <a:prstGeom prst="rect">
            <a:avLst/>
          </a:prstGeom>
        </p:spPr>
      </p:pic>
    </p:spTree>
    <p:extLst>
      <p:ext uri="{BB962C8B-B14F-4D97-AF65-F5344CB8AC3E}">
        <p14:creationId xmlns:p14="http://schemas.microsoft.com/office/powerpoint/2010/main" val="19488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9" y="-518754"/>
            <a:ext cx="9692640" cy="1325562"/>
          </a:xfrm>
        </p:spPr>
        <p:txBody>
          <a:bodyPr/>
          <a:lstStyle/>
          <a:p>
            <a:r>
              <a:rPr lang="en-US" dirty="0"/>
              <a:t>Effective Interviewing</a:t>
            </a:r>
          </a:p>
        </p:txBody>
      </p:sp>
      <p:sp>
        <p:nvSpPr>
          <p:cNvPr id="9" name="Footer Placeholder 8"/>
          <p:cNvSpPr>
            <a:spLocks noGrp="1"/>
          </p:cNvSpPr>
          <p:nvPr>
            <p:ph type="ftr" sz="quarter" idx="11"/>
          </p:nvPr>
        </p:nvSpPr>
        <p:spPr/>
        <p:txBody>
          <a:bodyPr/>
          <a:lstStyle/>
          <a:p>
            <a:r>
              <a:rPr lang="en-US"/>
              <a:t>© TBD Solutions, LLC</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18</a:t>
            </a:fld>
            <a:endParaRPr lang="en-US"/>
          </a:p>
        </p:txBody>
      </p:sp>
      <p:grpSp>
        <p:nvGrpSpPr>
          <p:cNvPr id="8" name="Group 7">
            <a:extLst>
              <a:ext uri="{FF2B5EF4-FFF2-40B4-BE49-F238E27FC236}">
                <a16:creationId xmlns:a16="http://schemas.microsoft.com/office/drawing/2014/main" id="{878FBE93-C3BA-4A33-98DF-215CC773AB41}"/>
              </a:ext>
            </a:extLst>
          </p:cNvPr>
          <p:cNvGrpSpPr/>
          <p:nvPr/>
        </p:nvGrpSpPr>
        <p:grpSpPr>
          <a:xfrm>
            <a:off x="141121" y="961374"/>
            <a:ext cx="2826942" cy="2909654"/>
            <a:chOff x="3101074" y="1795450"/>
            <a:chExt cx="2826942" cy="2909654"/>
          </a:xfrm>
          <a:solidFill>
            <a:schemeClr val="accent6">
              <a:lumMod val="75000"/>
            </a:schemeClr>
          </a:solidFill>
        </p:grpSpPr>
        <p:sp>
          <p:nvSpPr>
            <p:cNvPr id="29" name="Oval 28">
              <a:extLst>
                <a:ext uri="{FF2B5EF4-FFF2-40B4-BE49-F238E27FC236}">
                  <a16:creationId xmlns:a16="http://schemas.microsoft.com/office/drawing/2014/main" id="{B182239F-3926-4879-B298-D542274EC965}"/>
                </a:ext>
              </a:extLst>
            </p:cNvPr>
            <p:cNvSpPr/>
            <p:nvPr/>
          </p:nvSpPr>
          <p:spPr>
            <a:xfrm>
              <a:off x="3101074" y="1795450"/>
              <a:ext cx="2826942" cy="2909654"/>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30" name="Oval 4">
              <a:extLst>
                <a:ext uri="{FF2B5EF4-FFF2-40B4-BE49-F238E27FC236}">
                  <a16:creationId xmlns:a16="http://schemas.microsoft.com/office/drawing/2014/main" id="{F71F0D5F-F9AB-4765-B597-3277F98385AA}"/>
                </a:ext>
              </a:extLst>
            </p:cNvPr>
            <p:cNvSpPr txBox="1"/>
            <p:nvPr/>
          </p:nvSpPr>
          <p:spPr>
            <a:xfrm>
              <a:off x="3515070" y="2374401"/>
              <a:ext cx="1998950" cy="175175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DO NOT Ask</a:t>
              </a:r>
            </a:p>
          </p:txBody>
        </p:sp>
      </p:grpSp>
      <p:grpSp>
        <p:nvGrpSpPr>
          <p:cNvPr id="11" name="Group 10">
            <a:extLst>
              <a:ext uri="{FF2B5EF4-FFF2-40B4-BE49-F238E27FC236}">
                <a16:creationId xmlns:a16="http://schemas.microsoft.com/office/drawing/2014/main" id="{BB6B4E2A-2050-48BA-ABEF-298488BAD188}"/>
              </a:ext>
            </a:extLst>
          </p:cNvPr>
          <p:cNvGrpSpPr/>
          <p:nvPr/>
        </p:nvGrpSpPr>
        <p:grpSpPr>
          <a:xfrm>
            <a:off x="6197267" y="424962"/>
            <a:ext cx="3242275" cy="3067471"/>
            <a:chOff x="3576765" y="-29629"/>
            <a:chExt cx="2289282" cy="2161461"/>
          </a:xfrm>
        </p:grpSpPr>
        <p:sp>
          <p:nvSpPr>
            <p:cNvPr id="27" name="Oval 26">
              <a:extLst>
                <a:ext uri="{FF2B5EF4-FFF2-40B4-BE49-F238E27FC236}">
                  <a16:creationId xmlns:a16="http://schemas.microsoft.com/office/drawing/2014/main" id="{A8EBC88A-CFC3-41F3-87A8-B6CC88D3019A}"/>
                </a:ext>
              </a:extLst>
            </p:cNvPr>
            <p:cNvSpPr/>
            <p:nvPr/>
          </p:nvSpPr>
          <p:spPr>
            <a:xfrm>
              <a:off x="3576765" y="-29629"/>
              <a:ext cx="2289282" cy="216146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8" name="Oval 6">
              <a:extLst>
                <a:ext uri="{FF2B5EF4-FFF2-40B4-BE49-F238E27FC236}">
                  <a16:creationId xmlns:a16="http://schemas.microsoft.com/office/drawing/2014/main" id="{A0A26513-278D-4CEF-93D9-F763092F21B5}"/>
                </a:ext>
              </a:extLst>
            </p:cNvPr>
            <p:cNvSpPr txBox="1"/>
            <p:nvPr/>
          </p:nvSpPr>
          <p:spPr>
            <a:xfrm>
              <a:off x="3912023" y="286910"/>
              <a:ext cx="1618766" cy="152838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dirty="0"/>
                <a:t>Family/Family Needs</a:t>
              </a:r>
              <a:endParaRPr lang="en-US" sz="2800" kern="1200" dirty="0"/>
            </a:p>
          </p:txBody>
        </p:sp>
      </p:grpSp>
      <p:grpSp>
        <p:nvGrpSpPr>
          <p:cNvPr id="12" name="Group 11">
            <a:extLst>
              <a:ext uri="{FF2B5EF4-FFF2-40B4-BE49-F238E27FC236}">
                <a16:creationId xmlns:a16="http://schemas.microsoft.com/office/drawing/2014/main" id="{A619058E-8DB0-4EDB-AFD3-311D275BC601}"/>
              </a:ext>
            </a:extLst>
          </p:cNvPr>
          <p:cNvGrpSpPr/>
          <p:nvPr/>
        </p:nvGrpSpPr>
        <p:grpSpPr>
          <a:xfrm>
            <a:off x="1486299" y="3718185"/>
            <a:ext cx="2963072" cy="3067471"/>
            <a:chOff x="6479232" y="404145"/>
            <a:chExt cx="2320354" cy="2280441"/>
          </a:xfrm>
        </p:grpSpPr>
        <p:sp>
          <p:nvSpPr>
            <p:cNvPr id="25" name="Oval 24">
              <a:extLst>
                <a:ext uri="{FF2B5EF4-FFF2-40B4-BE49-F238E27FC236}">
                  <a16:creationId xmlns:a16="http://schemas.microsoft.com/office/drawing/2014/main" id="{324A8DCA-E68A-4A0C-9798-D8DEBA3398A7}"/>
                </a:ext>
              </a:extLst>
            </p:cNvPr>
            <p:cNvSpPr/>
            <p:nvPr/>
          </p:nvSpPr>
          <p:spPr>
            <a:xfrm>
              <a:off x="6479232" y="404145"/>
              <a:ext cx="2320354" cy="228044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6" name="Oval 8">
              <a:extLst>
                <a:ext uri="{FF2B5EF4-FFF2-40B4-BE49-F238E27FC236}">
                  <a16:creationId xmlns:a16="http://schemas.microsoft.com/office/drawing/2014/main" id="{4BE14937-1234-46CD-B129-4BF9E1E3BD20}"/>
                </a:ext>
              </a:extLst>
            </p:cNvPr>
            <p:cNvSpPr txBox="1"/>
            <p:nvPr/>
          </p:nvSpPr>
          <p:spPr>
            <a:xfrm>
              <a:off x="6819040" y="738108"/>
              <a:ext cx="1640738" cy="16125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spcBef>
                  <a:spcPct val="0"/>
                </a:spcBef>
                <a:buNone/>
              </a:pPr>
              <a:r>
                <a:rPr lang="en-US" sz="2800" kern="1200" dirty="0"/>
                <a:t>Martial/</a:t>
              </a:r>
            </a:p>
            <a:p>
              <a:pPr marL="0" lvl="0" indent="0" algn="ctr" defTabSz="1244600">
                <a:spcBef>
                  <a:spcPct val="0"/>
                </a:spcBef>
                <a:buNone/>
              </a:pPr>
              <a:r>
                <a:rPr lang="en-US" sz="2800" kern="1200" dirty="0"/>
                <a:t>Relationship Status</a:t>
              </a:r>
            </a:p>
          </p:txBody>
        </p:sp>
      </p:grpSp>
      <p:grpSp>
        <p:nvGrpSpPr>
          <p:cNvPr id="13" name="Group 12">
            <a:extLst>
              <a:ext uri="{FF2B5EF4-FFF2-40B4-BE49-F238E27FC236}">
                <a16:creationId xmlns:a16="http://schemas.microsoft.com/office/drawing/2014/main" id="{903AF244-F268-4CA1-9FF5-449F747B4419}"/>
              </a:ext>
            </a:extLst>
          </p:cNvPr>
          <p:cNvGrpSpPr/>
          <p:nvPr/>
        </p:nvGrpSpPr>
        <p:grpSpPr>
          <a:xfrm>
            <a:off x="5759741" y="3497622"/>
            <a:ext cx="2540512" cy="2674578"/>
            <a:chOff x="5344809" y="3184147"/>
            <a:chExt cx="2511892" cy="2541207"/>
          </a:xfrm>
        </p:grpSpPr>
        <p:sp>
          <p:nvSpPr>
            <p:cNvPr id="23" name="Oval 22">
              <a:extLst>
                <a:ext uri="{FF2B5EF4-FFF2-40B4-BE49-F238E27FC236}">
                  <a16:creationId xmlns:a16="http://schemas.microsoft.com/office/drawing/2014/main" id="{1C1EBA57-1C85-4B8F-A754-9A0FCD7C6277}"/>
                </a:ext>
              </a:extLst>
            </p:cNvPr>
            <p:cNvSpPr/>
            <p:nvPr/>
          </p:nvSpPr>
          <p:spPr>
            <a:xfrm>
              <a:off x="5344809" y="3184147"/>
              <a:ext cx="2511892" cy="254120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4" name="Oval 10">
              <a:extLst>
                <a:ext uri="{FF2B5EF4-FFF2-40B4-BE49-F238E27FC236}">
                  <a16:creationId xmlns:a16="http://schemas.microsoft.com/office/drawing/2014/main" id="{F26C0ECB-9FEC-45E7-9192-BC1F5279D82F}"/>
                </a:ext>
              </a:extLst>
            </p:cNvPr>
            <p:cNvSpPr txBox="1"/>
            <p:nvPr/>
          </p:nvSpPr>
          <p:spPr>
            <a:xfrm>
              <a:off x="5712667" y="3556298"/>
              <a:ext cx="1776176" cy="179690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3200" dirty="0"/>
                <a:t>Financial Status</a:t>
              </a:r>
              <a:endParaRPr lang="en-US" sz="3200" kern="1200" dirty="0"/>
            </a:p>
          </p:txBody>
        </p:sp>
      </p:grpSp>
      <p:grpSp>
        <p:nvGrpSpPr>
          <p:cNvPr id="15" name="Group 14">
            <a:extLst>
              <a:ext uri="{FF2B5EF4-FFF2-40B4-BE49-F238E27FC236}">
                <a16:creationId xmlns:a16="http://schemas.microsoft.com/office/drawing/2014/main" id="{663C011D-879B-4833-9AF9-54B28F13CD52}"/>
              </a:ext>
            </a:extLst>
          </p:cNvPr>
          <p:cNvGrpSpPr/>
          <p:nvPr/>
        </p:nvGrpSpPr>
        <p:grpSpPr>
          <a:xfrm>
            <a:off x="8761837" y="2681540"/>
            <a:ext cx="2330175" cy="2388510"/>
            <a:chOff x="791307" y="3296648"/>
            <a:chExt cx="2330175" cy="2388510"/>
          </a:xfrm>
        </p:grpSpPr>
        <p:sp>
          <p:nvSpPr>
            <p:cNvPr id="19" name="Oval 18">
              <a:extLst>
                <a:ext uri="{FF2B5EF4-FFF2-40B4-BE49-F238E27FC236}">
                  <a16:creationId xmlns:a16="http://schemas.microsoft.com/office/drawing/2014/main" id="{47D20C86-65D8-4926-ABD4-78707C59C794}"/>
                </a:ext>
              </a:extLst>
            </p:cNvPr>
            <p:cNvSpPr/>
            <p:nvPr/>
          </p:nvSpPr>
          <p:spPr>
            <a:xfrm>
              <a:off x="791307" y="3296648"/>
              <a:ext cx="2330175" cy="238851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14">
              <a:extLst>
                <a:ext uri="{FF2B5EF4-FFF2-40B4-BE49-F238E27FC236}">
                  <a16:creationId xmlns:a16="http://schemas.microsoft.com/office/drawing/2014/main" id="{882FC91E-8F2C-45B0-BF96-E2D479A5CD51}"/>
                </a:ext>
              </a:extLst>
            </p:cNvPr>
            <p:cNvSpPr txBox="1"/>
            <p:nvPr/>
          </p:nvSpPr>
          <p:spPr>
            <a:xfrm>
              <a:off x="1132553" y="3646437"/>
              <a:ext cx="1647683" cy="16889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Age</a:t>
              </a:r>
            </a:p>
          </p:txBody>
        </p:sp>
      </p:grpSp>
      <p:grpSp>
        <p:nvGrpSpPr>
          <p:cNvPr id="16" name="Group 15">
            <a:extLst>
              <a:ext uri="{FF2B5EF4-FFF2-40B4-BE49-F238E27FC236}">
                <a16:creationId xmlns:a16="http://schemas.microsoft.com/office/drawing/2014/main" id="{207F5A0F-0EFE-4BF5-BB7F-915EDE2B47E8}"/>
              </a:ext>
            </a:extLst>
          </p:cNvPr>
          <p:cNvGrpSpPr/>
          <p:nvPr/>
        </p:nvGrpSpPr>
        <p:grpSpPr>
          <a:xfrm>
            <a:off x="3124091" y="757039"/>
            <a:ext cx="2980745" cy="2790915"/>
            <a:chOff x="671138" y="531328"/>
            <a:chExt cx="2599986" cy="2468539"/>
          </a:xfrm>
        </p:grpSpPr>
        <p:sp>
          <p:nvSpPr>
            <p:cNvPr id="17" name="Oval 16">
              <a:extLst>
                <a:ext uri="{FF2B5EF4-FFF2-40B4-BE49-F238E27FC236}">
                  <a16:creationId xmlns:a16="http://schemas.microsoft.com/office/drawing/2014/main" id="{987F60A9-0108-410F-9457-3C55DD9A02E5}"/>
                </a:ext>
              </a:extLst>
            </p:cNvPr>
            <p:cNvSpPr/>
            <p:nvPr/>
          </p:nvSpPr>
          <p:spPr>
            <a:xfrm>
              <a:off x="671138" y="531328"/>
              <a:ext cx="2599986" cy="246853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16">
              <a:extLst>
                <a:ext uri="{FF2B5EF4-FFF2-40B4-BE49-F238E27FC236}">
                  <a16:creationId xmlns:a16="http://schemas.microsoft.com/office/drawing/2014/main" id="{429282F0-77BB-48A3-9BEA-E40D3D32CE5A}"/>
                </a:ext>
              </a:extLst>
            </p:cNvPr>
            <p:cNvSpPr txBox="1"/>
            <p:nvPr/>
          </p:nvSpPr>
          <p:spPr>
            <a:xfrm>
              <a:off x="1051897" y="892837"/>
              <a:ext cx="1838468" cy="17455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Race/Ethnicity</a:t>
              </a:r>
            </a:p>
          </p:txBody>
        </p:sp>
      </p:grpSp>
      <p:grpSp>
        <p:nvGrpSpPr>
          <p:cNvPr id="35" name="Graphic 3" descr="Team">
            <a:extLst>
              <a:ext uri="{FF2B5EF4-FFF2-40B4-BE49-F238E27FC236}">
                <a16:creationId xmlns:a16="http://schemas.microsoft.com/office/drawing/2014/main" id="{57DF5A9F-F978-4783-8490-E45940468566}"/>
              </a:ext>
            </a:extLst>
          </p:cNvPr>
          <p:cNvGrpSpPr/>
          <p:nvPr/>
        </p:nvGrpSpPr>
        <p:grpSpPr>
          <a:xfrm>
            <a:off x="4772921" y="878421"/>
            <a:ext cx="1198388" cy="1092061"/>
            <a:chOff x="4772921" y="878421"/>
            <a:chExt cx="1198388" cy="1092061"/>
          </a:xfrm>
        </p:grpSpPr>
        <p:sp>
          <p:nvSpPr>
            <p:cNvPr id="36" name="Freeform: Shape 35">
              <a:extLst>
                <a:ext uri="{FF2B5EF4-FFF2-40B4-BE49-F238E27FC236}">
                  <a16:creationId xmlns:a16="http://schemas.microsoft.com/office/drawing/2014/main" id="{0FBAEA8F-1023-4C54-969A-1510B811F032}"/>
                </a:ext>
              </a:extLst>
            </p:cNvPr>
            <p:cNvSpPr/>
            <p:nvPr/>
          </p:nvSpPr>
          <p:spPr>
            <a:xfrm>
              <a:off x="5613731" y="878421"/>
              <a:ext cx="207091" cy="207091"/>
            </a:xfrm>
            <a:custGeom>
              <a:avLst/>
              <a:gdLst>
                <a:gd name="connsiteX0" fmla="*/ 203640 w 207091"/>
                <a:gd name="connsiteY0" fmla="*/ 106997 h 207091"/>
                <a:gd name="connsiteX1" fmla="*/ 106997 w 207091"/>
                <a:gd name="connsiteY1" fmla="*/ 203640 h 207091"/>
                <a:gd name="connsiteX2" fmla="*/ 10355 w 207091"/>
                <a:gd name="connsiteY2" fmla="*/ 106997 h 207091"/>
                <a:gd name="connsiteX3" fmla="*/ 106997 w 207091"/>
                <a:gd name="connsiteY3" fmla="*/ 10355 h 207091"/>
                <a:gd name="connsiteX4" fmla="*/ 203640 w 207091"/>
                <a:gd name="connsiteY4" fmla="*/ 106997 h 20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1" h="207091">
                  <a:moveTo>
                    <a:pt x="203640" y="106997"/>
                  </a:moveTo>
                  <a:cubicBezTo>
                    <a:pt x="203640" y="160371"/>
                    <a:pt x="160371" y="203640"/>
                    <a:pt x="106997" y="203640"/>
                  </a:cubicBezTo>
                  <a:cubicBezTo>
                    <a:pt x="53623" y="203640"/>
                    <a:pt x="10355" y="160371"/>
                    <a:pt x="10355" y="106997"/>
                  </a:cubicBezTo>
                  <a:cubicBezTo>
                    <a:pt x="10355" y="53623"/>
                    <a:pt x="53623" y="10355"/>
                    <a:pt x="106997" y="10355"/>
                  </a:cubicBezTo>
                  <a:cubicBezTo>
                    <a:pt x="160371" y="10355"/>
                    <a:pt x="203640" y="53623"/>
                    <a:pt x="203640" y="106997"/>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899CD75-F8E1-42B3-8EF0-0FF3E6C9ADEE}"/>
                </a:ext>
              </a:extLst>
            </p:cNvPr>
            <p:cNvSpPr/>
            <p:nvPr/>
          </p:nvSpPr>
          <p:spPr>
            <a:xfrm>
              <a:off x="4923427" y="878421"/>
              <a:ext cx="207091" cy="207091"/>
            </a:xfrm>
            <a:custGeom>
              <a:avLst/>
              <a:gdLst>
                <a:gd name="connsiteX0" fmla="*/ 203640 w 207091"/>
                <a:gd name="connsiteY0" fmla="*/ 106997 h 207091"/>
                <a:gd name="connsiteX1" fmla="*/ 106997 w 207091"/>
                <a:gd name="connsiteY1" fmla="*/ 203640 h 207091"/>
                <a:gd name="connsiteX2" fmla="*/ 10355 w 207091"/>
                <a:gd name="connsiteY2" fmla="*/ 106997 h 207091"/>
                <a:gd name="connsiteX3" fmla="*/ 106997 w 207091"/>
                <a:gd name="connsiteY3" fmla="*/ 10355 h 207091"/>
                <a:gd name="connsiteX4" fmla="*/ 203640 w 207091"/>
                <a:gd name="connsiteY4" fmla="*/ 106997 h 20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1" h="207091">
                  <a:moveTo>
                    <a:pt x="203640" y="106997"/>
                  </a:moveTo>
                  <a:cubicBezTo>
                    <a:pt x="203640" y="160371"/>
                    <a:pt x="160371" y="203640"/>
                    <a:pt x="106997" y="203640"/>
                  </a:cubicBezTo>
                  <a:cubicBezTo>
                    <a:pt x="53623" y="203640"/>
                    <a:pt x="10355" y="160371"/>
                    <a:pt x="10355" y="106997"/>
                  </a:cubicBezTo>
                  <a:cubicBezTo>
                    <a:pt x="10355" y="53623"/>
                    <a:pt x="53623" y="10355"/>
                    <a:pt x="106997" y="10355"/>
                  </a:cubicBezTo>
                  <a:cubicBezTo>
                    <a:pt x="160371" y="10355"/>
                    <a:pt x="203640" y="53623"/>
                    <a:pt x="203640" y="106997"/>
                  </a:cubicBezTo>
                  <a:close/>
                </a:path>
              </a:pathLst>
            </a:custGeom>
            <a:solidFill>
              <a:schemeClr val="bg1">
                <a:lumMod val="25000"/>
              </a:scheme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EB4DB33-BE23-4C50-BA91-0C55F9E8492D}"/>
                </a:ext>
              </a:extLst>
            </p:cNvPr>
            <p:cNvSpPr/>
            <p:nvPr/>
          </p:nvSpPr>
          <p:spPr>
            <a:xfrm>
              <a:off x="5268579" y="878421"/>
              <a:ext cx="207091" cy="207091"/>
            </a:xfrm>
            <a:custGeom>
              <a:avLst/>
              <a:gdLst>
                <a:gd name="connsiteX0" fmla="*/ 203640 w 207091"/>
                <a:gd name="connsiteY0" fmla="*/ 106997 h 207091"/>
                <a:gd name="connsiteX1" fmla="*/ 106997 w 207091"/>
                <a:gd name="connsiteY1" fmla="*/ 203640 h 207091"/>
                <a:gd name="connsiteX2" fmla="*/ 10355 w 207091"/>
                <a:gd name="connsiteY2" fmla="*/ 106997 h 207091"/>
                <a:gd name="connsiteX3" fmla="*/ 106997 w 207091"/>
                <a:gd name="connsiteY3" fmla="*/ 10355 h 207091"/>
                <a:gd name="connsiteX4" fmla="*/ 203640 w 207091"/>
                <a:gd name="connsiteY4" fmla="*/ 106997 h 20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1" h="207091">
                  <a:moveTo>
                    <a:pt x="203640" y="106997"/>
                  </a:moveTo>
                  <a:cubicBezTo>
                    <a:pt x="203640" y="160371"/>
                    <a:pt x="160371" y="203640"/>
                    <a:pt x="106997" y="203640"/>
                  </a:cubicBezTo>
                  <a:cubicBezTo>
                    <a:pt x="53623" y="203640"/>
                    <a:pt x="10355" y="160371"/>
                    <a:pt x="10355" y="106997"/>
                  </a:cubicBezTo>
                  <a:cubicBezTo>
                    <a:pt x="10355" y="53623"/>
                    <a:pt x="53623" y="10355"/>
                    <a:pt x="106997" y="10355"/>
                  </a:cubicBezTo>
                  <a:cubicBezTo>
                    <a:pt x="160371" y="10355"/>
                    <a:pt x="203640" y="53623"/>
                    <a:pt x="203640" y="106997"/>
                  </a:cubicBezTo>
                  <a:close/>
                </a:path>
              </a:pathLst>
            </a:custGeom>
            <a:solidFill>
              <a:schemeClr val="bg2">
                <a:lumMod val="10000"/>
              </a:scheme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3702C61-3536-4BD2-A5F7-102DDACD36D2}"/>
                </a:ext>
              </a:extLst>
            </p:cNvPr>
            <p:cNvSpPr/>
            <p:nvPr/>
          </p:nvSpPr>
          <p:spPr>
            <a:xfrm>
              <a:off x="5120834" y="1100699"/>
              <a:ext cx="510825" cy="869783"/>
            </a:xfrm>
            <a:custGeom>
              <a:avLst/>
              <a:gdLst>
                <a:gd name="connsiteX0" fmla="*/ 500490 w 510825"/>
                <a:gd name="connsiteY0" fmla="*/ 334798 h 869783"/>
                <a:gd name="connsiteX1" fmla="*/ 438363 w 510825"/>
                <a:gd name="connsiteY1" fmla="*/ 105617 h 869783"/>
                <a:gd name="connsiteX2" fmla="*/ 425938 w 510825"/>
                <a:gd name="connsiteY2" fmla="*/ 83527 h 869783"/>
                <a:gd name="connsiteX3" fmla="*/ 330676 w 510825"/>
                <a:gd name="connsiteY3" fmla="*/ 22780 h 869783"/>
                <a:gd name="connsiteX4" fmla="*/ 256123 w 510825"/>
                <a:gd name="connsiteY4" fmla="*/ 10355 h 869783"/>
                <a:gd name="connsiteX5" fmla="*/ 181570 w 510825"/>
                <a:gd name="connsiteY5" fmla="*/ 22780 h 869783"/>
                <a:gd name="connsiteX6" fmla="*/ 86308 w 510825"/>
                <a:gd name="connsiteY6" fmla="*/ 83527 h 869783"/>
                <a:gd name="connsiteX7" fmla="*/ 73882 w 510825"/>
                <a:gd name="connsiteY7" fmla="*/ 105617 h 869783"/>
                <a:gd name="connsiteX8" fmla="*/ 11755 w 510825"/>
                <a:gd name="connsiteY8" fmla="*/ 334798 h 869783"/>
                <a:gd name="connsiteX9" fmla="*/ 40748 w 510825"/>
                <a:gd name="connsiteY9" fmla="*/ 387261 h 869783"/>
                <a:gd name="connsiteX10" fmla="*/ 51793 w 510825"/>
                <a:gd name="connsiteY10" fmla="*/ 388641 h 869783"/>
                <a:gd name="connsiteX11" fmla="*/ 91830 w 510825"/>
                <a:gd name="connsiteY11" fmla="*/ 358268 h 869783"/>
                <a:gd name="connsiteX12" fmla="*/ 147055 w 510825"/>
                <a:gd name="connsiteY12" fmla="*/ 156699 h 869783"/>
                <a:gd name="connsiteX13" fmla="*/ 147055 w 510825"/>
                <a:gd name="connsiteY13" fmla="*/ 859429 h 869783"/>
                <a:gd name="connsiteX14" fmla="*/ 229891 w 510825"/>
                <a:gd name="connsiteY14" fmla="*/ 859429 h 869783"/>
                <a:gd name="connsiteX15" fmla="*/ 229891 w 510825"/>
                <a:gd name="connsiteY15" fmla="*/ 464575 h 869783"/>
                <a:gd name="connsiteX16" fmla="*/ 285115 w 510825"/>
                <a:gd name="connsiteY16" fmla="*/ 464575 h 869783"/>
                <a:gd name="connsiteX17" fmla="*/ 285115 w 510825"/>
                <a:gd name="connsiteY17" fmla="*/ 858048 h 869783"/>
                <a:gd name="connsiteX18" fmla="*/ 367952 w 510825"/>
                <a:gd name="connsiteY18" fmla="*/ 858048 h 869783"/>
                <a:gd name="connsiteX19" fmla="*/ 367952 w 510825"/>
                <a:gd name="connsiteY19" fmla="*/ 156699 h 869783"/>
                <a:gd name="connsiteX20" fmla="*/ 423176 w 510825"/>
                <a:gd name="connsiteY20" fmla="*/ 358268 h 869783"/>
                <a:gd name="connsiteX21" fmla="*/ 463214 w 510825"/>
                <a:gd name="connsiteY21" fmla="*/ 388641 h 869783"/>
                <a:gd name="connsiteX22" fmla="*/ 474259 w 510825"/>
                <a:gd name="connsiteY22" fmla="*/ 387261 h 869783"/>
                <a:gd name="connsiteX23" fmla="*/ 500490 w 510825"/>
                <a:gd name="connsiteY23" fmla="*/ 334798 h 8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825" h="869783">
                  <a:moveTo>
                    <a:pt x="500490" y="334798"/>
                  </a:moveTo>
                  <a:lnTo>
                    <a:pt x="438363" y="105617"/>
                  </a:lnTo>
                  <a:cubicBezTo>
                    <a:pt x="435602" y="97333"/>
                    <a:pt x="431460" y="89049"/>
                    <a:pt x="425938" y="83527"/>
                  </a:cubicBezTo>
                  <a:cubicBezTo>
                    <a:pt x="399706" y="55915"/>
                    <a:pt x="366571" y="35206"/>
                    <a:pt x="330676" y="22780"/>
                  </a:cubicBezTo>
                  <a:cubicBezTo>
                    <a:pt x="307205" y="14496"/>
                    <a:pt x="282354" y="10355"/>
                    <a:pt x="256123" y="10355"/>
                  </a:cubicBezTo>
                  <a:cubicBezTo>
                    <a:pt x="229891" y="10355"/>
                    <a:pt x="205040" y="14496"/>
                    <a:pt x="181570" y="22780"/>
                  </a:cubicBezTo>
                  <a:cubicBezTo>
                    <a:pt x="144293" y="35206"/>
                    <a:pt x="112539" y="55915"/>
                    <a:pt x="86308" y="83527"/>
                  </a:cubicBezTo>
                  <a:cubicBezTo>
                    <a:pt x="80785" y="90430"/>
                    <a:pt x="76644" y="97333"/>
                    <a:pt x="73882" y="105617"/>
                  </a:cubicBezTo>
                  <a:lnTo>
                    <a:pt x="11755" y="334798"/>
                  </a:lnTo>
                  <a:cubicBezTo>
                    <a:pt x="6233" y="356887"/>
                    <a:pt x="17277" y="381738"/>
                    <a:pt x="40748" y="387261"/>
                  </a:cubicBezTo>
                  <a:cubicBezTo>
                    <a:pt x="44890" y="388641"/>
                    <a:pt x="47651" y="388641"/>
                    <a:pt x="51793" y="388641"/>
                  </a:cubicBezTo>
                  <a:cubicBezTo>
                    <a:pt x="69741" y="388641"/>
                    <a:pt x="86308" y="376216"/>
                    <a:pt x="91830" y="358268"/>
                  </a:cubicBezTo>
                  <a:lnTo>
                    <a:pt x="147055" y="156699"/>
                  </a:lnTo>
                  <a:lnTo>
                    <a:pt x="147055" y="859429"/>
                  </a:lnTo>
                  <a:lnTo>
                    <a:pt x="229891" y="859429"/>
                  </a:lnTo>
                  <a:lnTo>
                    <a:pt x="229891" y="464575"/>
                  </a:lnTo>
                  <a:lnTo>
                    <a:pt x="285115" y="464575"/>
                  </a:lnTo>
                  <a:lnTo>
                    <a:pt x="285115" y="858048"/>
                  </a:lnTo>
                  <a:lnTo>
                    <a:pt x="367952" y="858048"/>
                  </a:lnTo>
                  <a:lnTo>
                    <a:pt x="367952" y="156699"/>
                  </a:lnTo>
                  <a:lnTo>
                    <a:pt x="423176" y="358268"/>
                  </a:lnTo>
                  <a:cubicBezTo>
                    <a:pt x="428699" y="376216"/>
                    <a:pt x="445266" y="388641"/>
                    <a:pt x="463214" y="388641"/>
                  </a:cubicBezTo>
                  <a:cubicBezTo>
                    <a:pt x="467356" y="388641"/>
                    <a:pt x="470117" y="388641"/>
                    <a:pt x="474259" y="387261"/>
                  </a:cubicBezTo>
                  <a:cubicBezTo>
                    <a:pt x="493587" y="381738"/>
                    <a:pt x="506013" y="356887"/>
                    <a:pt x="500490" y="334798"/>
                  </a:cubicBezTo>
                  <a:close/>
                </a:path>
              </a:pathLst>
            </a:custGeom>
            <a:solidFill>
              <a:schemeClr val="bg2">
                <a:lumMod val="10000"/>
              </a:scheme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9BEF326-E63B-4408-B9E2-A925F23CB6C4}"/>
                </a:ext>
              </a:extLst>
            </p:cNvPr>
            <p:cNvSpPr/>
            <p:nvPr/>
          </p:nvSpPr>
          <p:spPr>
            <a:xfrm>
              <a:off x="4772921" y="1099319"/>
              <a:ext cx="414183" cy="869783"/>
            </a:xfrm>
            <a:custGeom>
              <a:avLst/>
              <a:gdLst>
                <a:gd name="connsiteX0" fmla="*/ 330676 w 414182"/>
                <a:gd name="connsiteY0" fmla="*/ 329275 h 869783"/>
                <a:gd name="connsiteX1" fmla="*/ 392803 w 414182"/>
                <a:gd name="connsiteY1" fmla="*/ 100094 h 869783"/>
                <a:gd name="connsiteX2" fmla="*/ 409370 w 414182"/>
                <a:gd name="connsiteY2" fmla="*/ 66959 h 869783"/>
                <a:gd name="connsiteX3" fmla="*/ 330676 w 414182"/>
                <a:gd name="connsiteY3" fmla="*/ 22780 h 869783"/>
                <a:gd name="connsiteX4" fmla="*/ 256123 w 414182"/>
                <a:gd name="connsiteY4" fmla="*/ 10355 h 869783"/>
                <a:gd name="connsiteX5" fmla="*/ 181570 w 414182"/>
                <a:gd name="connsiteY5" fmla="*/ 22780 h 869783"/>
                <a:gd name="connsiteX6" fmla="*/ 86308 w 414182"/>
                <a:gd name="connsiteY6" fmla="*/ 83527 h 869783"/>
                <a:gd name="connsiteX7" fmla="*/ 73882 w 414182"/>
                <a:gd name="connsiteY7" fmla="*/ 105617 h 869783"/>
                <a:gd name="connsiteX8" fmla="*/ 11755 w 414182"/>
                <a:gd name="connsiteY8" fmla="*/ 336178 h 869783"/>
                <a:gd name="connsiteX9" fmla="*/ 40748 w 414182"/>
                <a:gd name="connsiteY9" fmla="*/ 388641 h 869783"/>
                <a:gd name="connsiteX10" fmla="*/ 51793 w 414182"/>
                <a:gd name="connsiteY10" fmla="*/ 390022 h 869783"/>
                <a:gd name="connsiteX11" fmla="*/ 91830 w 414182"/>
                <a:gd name="connsiteY11" fmla="*/ 359648 h 869783"/>
                <a:gd name="connsiteX12" fmla="*/ 147055 w 414182"/>
                <a:gd name="connsiteY12" fmla="*/ 158080 h 869783"/>
                <a:gd name="connsiteX13" fmla="*/ 147055 w 414182"/>
                <a:gd name="connsiteY13" fmla="*/ 860809 h 869783"/>
                <a:gd name="connsiteX14" fmla="*/ 229891 w 414182"/>
                <a:gd name="connsiteY14" fmla="*/ 860809 h 869783"/>
                <a:gd name="connsiteX15" fmla="*/ 229891 w 414182"/>
                <a:gd name="connsiteY15" fmla="*/ 465955 h 869783"/>
                <a:gd name="connsiteX16" fmla="*/ 285115 w 414182"/>
                <a:gd name="connsiteY16" fmla="*/ 465955 h 869783"/>
                <a:gd name="connsiteX17" fmla="*/ 285115 w 414182"/>
                <a:gd name="connsiteY17" fmla="*/ 859429 h 869783"/>
                <a:gd name="connsiteX18" fmla="*/ 367952 w 414182"/>
                <a:gd name="connsiteY18" fmla="*/ 859429 h 869783"/>
                <a:gd name="connsiteX19" fmla="*/ 367952 w 414182"/>
                <a:gd name="connsiteY19" fmla="*/ 412112 h 869783"/>
                <a:gd name="connsiteX20" fmla="*/ 330676 w 414182"/>
                <a:gd name="connsiteY20" fmla="*/ 329275 h 8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182" h="869783">
                  <a:moveTo>
                    <a:pt x="330676" y="329275"/>
                  </a:moveTo>
                  <a:lnTo>
                    <a:pt x="392803" y="100094"/>
                  </a:lnTo>
                  <a:cubicBezTo>
                    <a:pt x="395564" y="87669"/>
                    <a:pt x="402467" y="76624"/>
                    <a:pt x="409370" y="66959"/>
                  </a:cubicBezTo>
                  <a:cubicBezTo>
                    <a:pt x="387280" y="47631"/>
                    <a:pt x="359668" y="32444"/>
                    <a:pt x="330676" y="22780"/>
                  </a:cubicBezTo>
                  <a:cubicBezTo>
                    <a:pt x="307205" y="14496"/>
                    <a:pt x="282354" y="10355"/>
                    <a:pt x="256123" y="10355"/>
                  </a:cubicBezTo>
                  <a:cubicBezTo>
                    <a:pt x="229891" y="10355"/>
                    <a:pt x="205040" y="14496"/>
                    <a:pt x="181570" y="22780"/>
                  </a:cubicBezTo>
                  <a:cubicBezTo>
                    <a:pt x="144293" y="35206"/>
                    <a:pt x="112539" y="55915"/>
                    <a:pt x="86308" y="83527"/>
                  </a:cubicBezTo>
                  <a:cubicBezTo>
                    <a:pt x="80785" y="90430"/>
                    <a:pt x="76644" y="97333"/>
                    <a:pt x="73882" y="105617"/>
                  </a:cubicBezTo>
                  <a:lnTo>
                    <a:pt x="11755" y="336178"/>
                  </a:lnTo>
                  <a:cubicBezTo>
                    <a:pt x="6233" y="358268"/>
                    <a:pt x="17277" y="383119"/>
                    <a:pt x="40748" y="388641"/>
                  </a:cubicBezTo>
                  <a:cubicBezTo>
                    <a:pt x="44890" y="390022"/>
                    <a:pt x="47651" y="390022"/>
                    <a:pt x="51793" y="390022"/>
                  </a:cubicBezTo>
                  <a:cubicBezTo>
                    <a:pt x="69741" y="390022"/>
                    <a:pt x="86308" y="377596"/>
                    <a:pt x="91830" y="359648"/>
                  </a:cubicBezTo>
                  <a:lnTo>
                    <a:pt x="147055" y="158080"/>
                  </a:lnTo>
                  <a:lnTo>
                    <a:pt x="147055" y="860809"/>
                  </a:lnTo>
                  <a:lnTo>
                    <a:pt x="229891" y="860809"/>
                  </a:lnTo>
                  <a:lnTo>
                    <a:pt x="229891" y="465955"/>
                  </a:lnTo>
                  <a:lnTo>
                    <a:pt x="285115" y="465955"/>
                  </a:lnTo>
                  <a:lnTo>
                    <a:pt x="285115" y="859429"/>
                  </a:lnTo>
                  <a:lnTo>
                    <a:pt x="367952" y="859429"/>
                  </a:lnTo>
                  <a:lnTo>
                    <a:pt x="367952" y="412112"/>
                  </a:lnTo>
                  <a:cubicBezTo>
                    <a:pt x="338959" y="398305"/>
                    <a:pt x="322392" y="363790"/>
                    <a:pt x="330676" y="329275"/>
                  </a:cubicBezTo>
                  <a:close/>
                </a:path>
              </a:pathLst>
            </a:custGeom>
            <a:solidFill>
              <a:schemeClr val="bg1">
                <a:lumMod val="25000"/>
              </a:schemeClr>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78946C1-858A-40F0-B7EE-8E2ABC1FFC47}"/>
                </a:ext>
              </a:extLst>
            </p:cNvPr>
            <p:cNvSpPr/>
            <p:nvPr/>
          </p:nvSpPr>
          <p:spPr>
            <a:xfrm>
              <a:off x="5557126" y="1100699"/>
              <a:ext cx="414183" cy="869783"/>
            </a:xfrm>
            <a:custGeom>
              <a:avLst/>
              <a:gdLst>
                <a:gd name="connsiteX0" fmla="*/ 409350 w 414182"/>
                <a:gd name="connsiteY0" fmla="*/ 334798 h 869783"/>
                <a:gd name="connsiteX1" fmla="*/ 345842 w 414182"/>
                <a:gd name="connsiteY1" fmla="*/ 105617 h 869783"/>
                <a:gd name="connsiteX2" fmla="*/ 333417 w 414182"/>
                <a:gd name="connsiteY2" fmla="*/ 83527 h 869783"/>
                <a:gd name="connsiteX3" fmla="*/ 238155 w 414182"/>
                <a:gd name="connsiteY3" fmla="*/ 22780 h 869783"/>
                <a:gd name="connsiteX4" fmla="*/ 163602 w 414182"/>
                <a:gd name="connsiteY4" fmla="*/ 10355 h 869783"/>
                <a:gd name="connsiteX5" fmla="*/ 89049 w 414182"/>
                <a:gd name="connsiteY5" fmla="*/ 22780 h 869783"/>
                <a:gd name="connsiteX6" fmla="*/ 10355 w 414182"/>
                <a:gd name="connsiteY6" fmla="*/ 66960 h 869783"/>
                <a:gd name="connsiteX7" fmla="*/ 26922 w 414182"/>
                <a:gd name="connsiteY7" fmla="*/ 98714 h 869783"/>
                <a:gd name="connsiteX8" fmla="*/ 89049 w 414182"/>
                <a:gd name="connsiteY8" fmla="*/ 327894 h 869783"/>
                <a:gd name="connsiteX9" fmla="*/ 51773 w 414182"/>
                <a:gd name="connsiteY9" fmla="*/ 410731 h 869783"/>
                <a:gd name="connsiteX10" fmla="*/ 51773 w 414182"/>
                <a:gd name="connsiteY10" fmla="*/ 859429 h 869783"/>
                <a:gd name="connsiteX11" fmla="*/ 134609 w 414182"/>
                <a:gd name="connsiteY11" fmla="*/ 859429 h 869783"/>
                <a:gd name="connsiteX12" fmla="*/ 134609 w 414182"/>
                <a:gd name="connsiteY12" fmla="*/ 464575 h 869783"/>
                <a:gd name="connsiteX13" fmla="*/ 189834 w 414182"/>
                <a:gd name="connsiteY13" fmla="*/ 464575 h 869783"/>
                <a:gd name="connsiteX14" fmla="*/ 189834 w 414182"/>
                <a:gd name="connsiteY14" fmla="*/ 858048 h 869783"/>
                <a:gd name="connsiteX15" fmla="*/ 272670 w 414182"/>
                <a:gd name="connsiteY15" fmla="*/ 858048 h 869783"/>
                <a:gd name="connsiteX16" fmla="*/ 272670 w 414182"/>
                <a:gd name="connsiteY16" fmla="*/ 156699 h 869783"/>
                <a:gd name="connsiteX17" fmla="*/ 327894 w 414182"/>
                <a:gd name="connsiteY17" fmla="*/ 358268 h 869783"/>
                <a:gd name="connsiteX18" fmla="*/ 367932 w 414182"/>
                <a:gd name="connsiteY18" fmla="*/ 388641 h 869783"/>
                <a:gd name="connsiteX19" fmla="*/ 378977 w 414182"/>
                <a:gd name="connsiteY19" fmla="*/ 387261 h 869783"/>
                <a:gd name="connsiteX20" fmla="*/ 409350 w 414182"/>
                <a:gd name="connsiteY20" fmla="*/ 334798 h 8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182" h="869783">
                  <a:moveTo>
                    <a:pt x="409350" y="334798"/>
                  </a:moveTo>
                  <a:lnTo>
                    <a:pt x="345842" y="105617"/>
                  </a:lnTo>
                  <a:cubicBezTo>
                    <a:pt x="343081" y="97333"/>
                    <a:pt x="338939" y="89049"/>
                    <a:pt x="333417" y="83527"/>
                  </a:cubicBezTo>
                  <a:cubicBezTo>
                    <a:pt x="307185" y="55915"/>
                    <a:pt x="274051" y="35206"/>
                    <a:pt x="238155" y="22780"/>
                  </a:cubicBezTo>
                  <a:cubicBezTo>
                    <a:pt x="214685" y="14496"/>
                    <a:pt x="189834" y="10355"/>
                    <a:pt x="163602" y="10355"/>
                  </a:cubicBezTo>
                  <a:cubicBezTo>
                    <a:pt x="137370" y="10355"/>
                    <a:pt x="112520" y="14496"/>
                    <a:pt x="89049" y="22780"/>
                  </a:cubicBezTo>
                  <a:cubicBezTo>
                    <a:pt x="60056" y="32444"/>
                    <a:pt x="33825" y="47631"/>
                    <a:pt x="10355" y="66960"/>
                  </a:cubicBezTo>
                  <a:cubicBezTo>
                    <a:pt x="18638" y="76624"/>
                    <a:pt x="24161" y="87669"/>
                    <a:pt x="26922" y="98714"/>
                  </a:cubicBezTo>
                  <a:lnTo>
                    <a:pt x="89049" y="327894"/>
                  </a:lnTo>
                  <a:cubicBezTo>
                    <a:pt x="98714" y="362410"/>
                    <a:pt x="80766" y="396925"/>
                    <a:pt x="51773" y="410731"/>
                  </a:cubicBezTo>
                  <a:lnTo>
                    <a:pt x="51773" y="859429"/>
                  </a:lnTo>
                  <a:lnTo>
                    <a:pt x="134609" y="859429"/>
                  </a:lnTo>
                  <a:lnTo>
                    <a:pt x="134609" y="464575"/>
                  </a:lnTo>
                  <a:lnTo>
                    <a:pt x="189834" y="464575"/>
                  </a:lnTo>
                  <a:lnTo>
                    <a:pt x="189834" y="858048"/>
                  </a:lnTo>
                  <a:lnTo>
                    <a:pt x="272670" y="858048"/>
                  </a:lnTo>
                  <a:lnTo>
                    <a:pt x="272670" y="156699"/>
                  </a:lnTo>
                  <a:lnTo>
                    <a:pt x="327894" y="358268"/>
                  </a:lnTo>
                  <a:cubicBezTo>
                    <a:pt x="333417" y="376216"/>
                    <a:pt x="349984" y="388641"/>
                    <a:pt x="367932" y="388641"/>
                  </a:cubicBezTo>
                  <a:cubicBezTo>
                    <a:pt x="372074" y="388641"/>
                    <a:pt x="374835" y="388641"/>
                    <a:pt x="378977" y="387261"/>
                  </a:cubicBezTo>
                  <a:cubicBezTo>
                    <a:pt x="402447" y="381738"/>
                    <a:pt x="414873" y="356887"/>
                    <a:pt x="409350" y="334798"/>
                  </a:cubicBezTo>
                  <a:close/>
                </a:path>
              </a:pathLst>
            </a:custGeom>
            <a:solidFill>
              <a:schemeClr val="accent1">
                <a:lumMod val="75000"/>
              </a:schemeClr>
            </a:solidFill>
            <a:ln w="9525" cap="flat">
              <a:noFill/>
              <a:prstDash val="solid"/>
              <a:miter/>
            </a:ln>
          </p:spPr>
          <p:txBody>
            <a:bodyPr rtlCol="0" anchor="ctr"/>
            <a:lstStyle/>
            <a:p>
              <a:endParaRPr lang="en-US"/>
            </a:p>
          </p:txBody>
        </p:sp>
      </p:grpSp>
      <p:pic>
        <p:nvPicPr>
          <p:cNvPr id="43" name="Graphic 42" descr="Parent and Baby">
            <a:extLst>
              <a:ext uri="{FF2B5EF4-FFF2-40B4-BE49-F238E27FC236}">
                <a16:creationId xmlns:a16="http://schemas.microsoft.com/office/drawing/2014/main" id="{894BFDDA-F532-4E47-8A32-7B621395F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9699" y="2061705"/>
            <a:ext cx="1407312" cy="1407312"/>
          </a:xfrm>
          <a:prstGeom prst="rect">
            <a:avLst/>
          </a:prstGeom>
        </p:spPr>
      </p:pic>
      <p:pic>
        <p:nvPicPr>
          <p:cNvPr id="47" name="Graphic 46" descr="Hourglass">
            <a:extLst>
              <a:ext uri="{FF2B5EF4-FFF2-40B4-BE49-F238E27FC236}">
                <a16:creationId xmlns:a16="http://schemas.microsoft.com/office/drawing/2014/main" id="{6C7A4B28-A482-48B7-9B1C-8A7DF4796F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416805">
            <a:off x="9900332" y="2858324"/>
            <a:ext cx="1345395" cy="1345395"/>
          </a:xfrm>
          <a:prstGeom prst="rect">
            <a:avLst/>
          </a:prstGeom>
        </p:spPr>
      </p:pic>
      <p:pic>
        <p:nvPicPr>
          <p:cNvPr id="51" name="Graphic 50" descr="Ring">
            <a:extLst>
              <a:ext uri="{FF2B5EF4-FFF2-40B4-BE49-F238E27FC236}">
                <a16:creationId xmlns:a16="http://schemas.microsoft.com/office/drawing/2014/main" id="{F516514C-1DA7-4141-8C4E-397D334DE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67369">
            <a:off x="3179410" y="3435249"/>
            <a:ext cx="1973475" cy="1973475"/>
          </a:xfrm>
          <a:prstGeom prst="rect">
            <a:avLst/>
          </a:prstGeom>
        </p:spPr>
      </p:pic>
      <p:pic>
        <p:nvPicPr>
          <p:cNvPr id="53" name="Graphic 52" descr="Money">
            <a:extLst>
              <a:ext uri="{FF2B5EF4-FFF2-40B4-BE49-F238E27FC236}">
                <a16:creationId xmlns:a16="http://schemas.microsoft.com/office/drawing/2014/main" id="{F8804BD3-9FA5-4629-9633-A41BEB04CD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5915" y="4935034"/>
            <a:ext cx="1460413" cy="1460413"/>
          </a:xfrm>
          <a:prstGeom prst="rect">
            <a:avLst/>
          </a:prstGeom>
        </p:spPr>
      </p:pic>
      <p:pic>
        <p:nvPicPr>
          <p:cNvPr id="55" name="Picture 54" descr="A close up of a logo&#10;&#10;Description generated with very high confidence">
            <a:extLst>
              <a:ext uri="{FF2B5EF4-FFF2-40B4-BE49-F238E27FC236}">
                <a16:creationId xmlns:a16="http://schemas.microsoft.com/office/drawing/2014/main" id="{9597CD3F-7ADA-4BB9-9730-AA3E6B06BC73}"/>
              </a:ext>
            </a:extLst>
          </p:cNvPr>
          <p:cNvPicPr>
            <a:picLocks noChangeAspect="1"/>
          </p:cNvPicPr>
          <p:nvPr/>
        </p:nvPicPr>
        <p:blipFill rotWithShape="1">
          <a:blip r:embed="rId11">
            <a:duotone>
              <a:schemeClr val="accent3">
                <a:shade val="45000"/>
                <a:satMod val="135000"/>
              </a:schemeClr>
              <a:prstClr val="white"/>
            </a:duotone>
            <a:extLst>
              <a:ext uri="{28A0092B-C50C-407E-A947-70E740481C1C}">
                <a14:useLocalDpi xmlns:a14="http://schemas.microsoft.com/office/drawing/2010/main" val="0"/>
              </a:ext>
            </a:extLst>
          </a:blip>
          <a:srcRect b="12808"/>
          <a:stretch/>
        </p:blipFill>
        <p:spPr>
          <a:xfrm>
            <a:off x="2624008" y="573829"/>
            <a:ext cx="6858000" cy="5979579"/>
          </a:xfrm>
          <a:prstGeom prst="rect">
            <a:avLst/>
          </a:prstGeom>
        </p:spPr>
      </p:pic>
    </p:spTree>
    <p:extLst>
      <p:ext uri="{BB962C8B-B14F-4D97-AF65-F5344CB8AC3E}">
        <p14:creationId xmlns:p14="http://schemas.microsoft.com/office/powerpoint/2010/main" val="929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10434525" cy="1325562"/>
          </a:xfrm>
        </p:spPr>
        <p:txBody>
          <a:bodyPr>
            <a:normAutofit/>
          </a:bodyPr>
          <a:lstStyle/>
          <a:p>
            <a:r>
              <a:rPr lang="en-US" dirty="0"/>
              <a:t>Effective Interview</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19</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764228045"/>
              </p:ext>
            </p:extLst>
          </p:nvPr>
        </p:nvGraphicFramePr>
        <p:xfrm>
          <a:off x="987403" y="925754"/>
          <a:ext cx="1593404" cy="5376574"/>
        </p:xfrm>
        <a:graphic>
          <a:graphicData uri="http://schemas.openxmlformats.org/drawingml/2006/table">
            <a:tbl>
              <a:tblPr firstRow="1" bandRow="1">
                <a:tableStyleId>{F5AB1C69-6EDB-4FF4-983F-18BD219EF322}</a:tableStyleId>
              </a:tblPr>
              <a:tblGrid>
                <a:gridCol w="1593404">
                  <a:extLst>
                    <a:ext uri="{9D8B030D-6E8A-4147-A177-3AD203B41FA5}">
                      <a16:colId xmlns:a16="http://schemas.microsoft.com/office/drawing/2014/main" val="20000"/>
                    </a:ext>
                  </a:extLst>
                </a:gridCol>
              </a:tblGrid>
              <a:tr h="500839">
                <a:tc>
                  <a:txBody>
                    <a:bodyPr/>
                    <a:lstStyle/>
                    <a:p>
                      <a:r>
                        <a:rPr lang="en-US" sz="1800" dirty="0"/>
                        <a:t>Subject</a:t>
                      </a:r>
                    </a:p>
                  </a:txBody>
                  <a:tcPr/>
                </a:tc>
                <a:extLst>
                  <a:ext uri="{0D108BD9-81ED-4DB2-BD59-A6C34878D82A}">
                    <a16:rowId xmlns:a16="http://schemas.microsoft.com/office/drawing/2014/main" val="10000"/>
                  </a:ext>
                </a:extLst>
              </a:tr>
              <a:tr h="811549">
                <a:tc>
                  <a:txBody>
                    <a:bodyPr/>
                    <a:lstStyle/>
                    <a:p>
                      <a:r>
                        <a:rPr lang="en-US" sz="1600" dirty="0"/>
                        <a:t>Address</a:t>
                      </a:r>
                    </a:p>
                  </a:txBody>
                  <a:tcPr/>
                </a:tc>
                <a:extLst>
                  <a:ext uri="{0D108BD9-81ED-4DB2-BD59-A6C34878D82A}">
                    <a16:rowId xmlns:a16="http://schemas.microsoft.com/office/drawing/2014/main" val="10001"/>
                  </a:ext>
                </a:extLst>
              </a:tr>
              <a:tr h="470183">
                <a:tc>
                  <a:txBody>
                    <a:bodyPr/>
                    <a:lstStyle/>
                    <a:p>
                      <a:r>
                        <a:rPr lang="en-US" sz="1600" dirty="0"/>
                        <a:t>Age</a:t>
                      </a:r>
                    </a:p>
                  </a:txBody>
                  <a:tcPr/>
                </a:tc>
                <a:extLst>
                  <a:ext uri="{0D108BD9-81ED-4DB2-BD59-A6C34878D82A}">
                    <a16:rowId xmlns:a16="http://schemas.microsoft.com/office/drawing/2014/main" val="10002"/>
                  </a:ext>
                </a:extLst>
              </a:tr>
              <a:tr h="811549">
                <a:tc>
                  <a:txBody>
                    <a:bodyPr/>
                    <a:lstStyle/>
                    <a:p>
                      <a:r>
                        <a:rPr lang="en-US" sz="1600" dirty="0"/>
                        <a:t>Arrests</a:t>
                      </a:r>
                    </a:p>
                  </a:txBody>
                  <a:tcPr/>
                </a:tc>
                <a:extLst>
                  <a:ext uri="{0D108BD9-81ED-4DB2-BD59-A6C34878D82A}">
                    <a16:rowId xmlns:a16="http://schemas.microsoft.com/office/drawing/2014/main" val="10003"/>
                  </a:ext>
                </a:extLst>
              </a:tr>
              <a:tr h="811549">
                <a:tc>
                  <a:txBody>
                    <a:bodyPr/>
                    <a:lstStyle/>
                    <a:p>
                      <a:r>
                        <a:rPr lang="en-US" sz="1600" dirty="0"/>
                        <a:t>Birthplace</a:t>
                      </a:r>
                    </a:p>
                  </a:txBody>
                  <a:tcPr/>
                </a:tc>
                <a:extLst>
                  <a:ext uri="{0D108BD9-81ED-4DB2-BD59-A6C34878D82A}">
                    <a16:rowId xmlns:a16="http://schemas.microsoft.com/office/drawing/2014/main" val="10004"/>
                  </a:ext>
                </a:extLst>
              </a:tr>
              <a:tr h="811549">
                <a:tc>
                  <a:txBody>
                    <a:bodyPr/>
                    <a:lstStyle/>
                    <a:p>
                      <a:r>
                        <a:rPr lang="en-US" sz="1600"/>
                        <a:t>Citizenship</a:t>
                      </a:r>
                    </a:p>
                  </a:txBody>
                  <a:tcPr/>
                </a:tc>
                <a:extLst>
                  <a:ext uri="{0D108BD9-81ED-4DB2-BD59-A6C34878D82A}">
                    <a16:rowId xmlns:a16="http://schemas.microsoft.com/office/drawing/2014/main" val="10005"/>
                  </a:ext>
                </a:extLst>
              </a:tr>
              <a:tr h="1159356">
                <a:tc>
                  <a:txBody>
                    <a:bodyPr/>
                    <a:lstStyle/>
                    <a:p>
                      <a:r>
                        <a:rPr lang="en-US" sz="1600" dirty="0"/>
                        <a:t>Disability</a:t>
                      </a:r>
                    </a:p>
                  </a:txBody>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751E1A58-B979-4838-82DB-C48439A15806}"/>
              </a:ext>
            </a:extLst>
          </p:cNvPr>
          <p:cNvSpPr>
            <a:spLocks noGrp="1"/>
          </p:cNvSpPr>
          <p:nvPr>
            <p:ph type="ftr" sz="quarter" idx="11"/>
          </p:nvPr>
        </p:nvSpPr>
        <p:spPr/>
        <p:txBody>
          <a:bodyPr/>
          <a:lstStyle/>
          <a:p>
            <a:r>
              <a:rPr lang="en-US"/>
              <a:t>© TBD Solutions, LLC</a:t>
            </a:r>
          </a:p>
        </p:txBody>
      </p:sp>
      <p:graphicFrame>
        <p:nvGraphicFramePr>
          <p:cNvPr id="7" name="Table 6">
            <a:extLst>
              <a:ext uri="{FF2B5EF4-FFF2-40B4-BE49-F238E27FC236}">
                <a16:creationId xmlns:a16="http://schemas.microsoft.com/office/drawing/2014/main" id="{077CCA11-BBDF-4F70-9AA4-94BFAB1BAA04}"/>
              </a:ext>
            </a:extLst>
          </p:cNvPr>
          <p:cNvGraphicFramePr>
            <a:graphicFrameLocks noGrp="1"/>
          </p:cNvGraphicFramePr>
          <p:nvPr>
            <p:extLst>
              <p:ext uri="{D42A27DB-BD31-4B8C-83A1-F6EECF244321}">
                <p14:modId xmlns:p14="http://schemas.microsoft.com/office/powerpoint/2010/main" val="1123233716"/>
              </p:ext>
            </p:extLst>
          </p:nvPr>
        </p:nvGraphicFramePr>
        <p:xfrm>
          <a:off x="2580807" y="925754"/>
          <a:ext cx="4167848" cy="5376574"/>
        </p:xfrm>
        <a:graphic>
          <a:graphicData uri="http://schemas.openxmlformats.org/drawingml/2006/table">
            <a:tbl>
              <a:tblPr firstRow="1" bandRow="1">
                <a:tableStyleId>{F5AB1C69-6EDB-4FF4-983F-18BD219EF322}</a:tableStyleId>
              </a:tblPr>
              <a:tblGrid>
                <a:gridCol w="4167848">
                  <a:extLst>
                    <a:ext uri="{9D8B030D-6E8A-4147-A177-3AD203B41FA5}">
                      <a16:colId xmlns:a16="http://schemas.microsoft.com/office/drawing/2014/main" val="20001"/>
                    </a:ext>
                  </a:extLst>
                </a:gridCol>
              </a:tblGrid>
              <a:tr h="500839">
                <a:tc>
                  <a:txBody>
                    <a:bodyPr/>
                    <a:lstStyle/>
                    <a:p>
                      <a:r>
                        <a:rPr lang="en-US" sz="1800" dirty="0"/>
                        <a:t>Lawful Inquiries</a:t>
                      </a:r>
                    </a:p>
                  </a:txBody>
                  <a:tcPr/>
                </a:tc>
                <a:extLst>
                  <a:ext uri="{0D108BD9-81ED-4DB2-BD59-A6C34878D82A}">
                    <a16:rowId xmlns:a16="http://schemas.microsoft.com/office/drawing/2014/main" val="10000"/>
                  </a:ext>
                </a:extLst>
              </a:tr>
              <a:tr h="811549">
                <a:tc>
                  <a:txBody>
                    <a:bodyPr/>
                    <a:lstStyle/>
                    <a:p>
                      <a:r>
                        <a:rPr lang="en-US" sz="1600"/>
                        <a:t>Applicant’s current and prior</a:t>
                      </a:r>
                      <a:r>
                        <a:rPr lang="en-US" sz="1600" baseline="0"/>
                        <a:t> address</a:t>
                      </a:r>
                      <a:endParaRPr lang="en-US" sz="1600"/>
                    </a:p>
                  </a:txBody>
                  <a:tcPr/>
                </a:tc>
                <a:extLst>
                  <a:ext uri="{0D108BD9-81ED-4DB2-BD59-A6C34878D82A}">
                    <a16:rowId xmlns:a16="http://schemas.microsoft.com/office/drawing/2014/main" val="10001"/>
                  </a:ext>
                </a:extLst>
              </a:tr>
              <a:tr h="470183">
                <a:tc>
                  <a:txBody>
                    <a:bodyPr/>
                    <a:lstStyle/>
                    <a:p>
                      <a:r>
                        <a:rPr lang="en-US" sz="1600" dirty="0"/>
                        <a:t>Are you 18 or older?</a:t>
                      </a:r>
                    </a:p>
                  </a:txBody>
                  <a:tcPr/>
                </a:tc>
                <a:extLst>
                  <a:ext uri="{0D108BD9-81ED-4DB2-BD59-A6C34878D82A}">
                    <a16:rowId xmlns:a16="http://schemas.microsoft.com/office/drawing/2014/main" val="10002"/>
                  </a:ext>
                </a:extLst>
              </a:tr>
              <a:tr h="811549">
                <a:tc>
                  <a:txBody>
                    <a:bodyPr/>
                    <a:lstStyle/>
                    <a:p>
                      <a:r>
                        <a:rPr lang="en-US" sz="1600"/>
                        <a:t>Have you ever been convicted of a crime/felony?</a:t>
                      </a:r>
                    </a:p>
                  </a:txBody>
                  <a:tcPr/>
                </a:tc>
                <a:extLst>
                  <a:ext uri="{0D108BD9-81ED-4DB2-BD59-A6C34878D82A}">
                    <a16:rowId xmlns:a16="http://schemas.microsoft.com/office/drawing/2014/main" val="10003"/>
                  </a:ext>
                </a:extLst>
              </a:tr>
              <a:tr h="811549">
                <a:tc>
                  <a:txBody>
                    <a:bodyPr/>
                    <a:lstStyle/>
                    <a:p>
                      <a:endParaRPr lang="en-US" sz="1600"/>
                    </a:p>
                  </a:txBody>
                  <a:tcPr/>
                </a:tc>
                <a:extLst>
                  <a:ext uri="{0D108BD9-81ED-4DB2-BD59-A6C34878D82A}">
                    <a16:rowId xmlns:a16="http://schemas.microsoft.com/office/drawing/2014/main" val="10004"/>
                  </a:ext>
                </a:extLst>
              </a:tr>
              <a:tr h="811549">
                <a:tc>
                  <a:txBody>
                    <a:bodyPr/>
                    <a:lstStyle/>
                    <a:p>
                      <a:r>
                        <a:rPr lang="en-US" sz="1600"/>
                        <a:t>Are you legally authorized to work in the US?</a:t>
                      </a:r>
                    </a:p>
                  </a:txBody>
                  <a:tcPr/>
                </a:tc>
                <a:extLst>
                  <a:ext uri="{0D108BD9-81ED-4DB2-BD59-A6C34878D82A}">
                    <a16:rowId xmlns:a16="http://schemas.microsoft.com/office/drawing/2014/main" val="10005"/>
                  </a:ext>
                </a:extLst>
              </a:tr>
              <a:tr h="1159356">
                <a:tc>
                  <a:txBody>
                    <a:bodyPr/>
                    <a:lstStyle/>
                    <a:p>
                      <a:r>
                        <a:rPr lang="en-US" sz="1600" dirty="0"/>
                        <a:t>Ability to perform the essential functions</a:t>
                      </a:r>
                      <a:r>
                        <a:rPr lang="en-US" sz="1600" baseline="0" dirty="0"/>
                        <a:t> of the job with or without accommodation?</a:t>
                      </a:r>
                      <a:endParaRPr lang="en-US" sz="1600" dirty="0"/>
                    </a:p>
                  </a:txBody>
                  <a:tcPr/>
                </a:tc>
                <a:extLst>
                  <a:ext uri="{0D108BD9-81ED-4DB2-BD59-A6C34878D82A}">
                    <a16:rowId xmlns:a16="http://schemas.microsoft.com/office/drawing/2014/main" val="10006"/>
                  </a:ext>
                </a:extLst>
              </a:tr>
            </a:tbl>
          </a:graphicData>
        </a:graphic>
      </p:graphicFrame>
      <p:graphicFrame>
        <p:nvGraphicFramePr>
          <p:cNvPr id="8" name="Table 7">
            <a:extLst>
              <a:ext uri="{FF2B5EF4-FFF2-40B4-BE49-F238E27FC236}">
                <a16:creationId xmlns:a16="http://schemas.microsoft.com/office/drawing/2014/main" id="{BDFC89F8-2047-48E2-A1FD-BDC303C00E51}"/>
              </a:ext>
            </a:extLst>
          </p:cNvPr>
          <p:cNvGraphicFramePr>
            <a:graphicFrameLocks noGrp="1"/>
          </p:cNvGraphicFramePr>
          <p:nvPr>
            <p:extLst>
              <p:ext uri="{D42A27DB-BD31-4B8C-83A1-F6EECF244321}">
                <p14:modId xmlns:p14="http://schemas.microsoft.com/office/powerpoint/2010/main" val="2976572021"/>
              </p:ext>
            </p:extLst>
          </p:nvPr>
        </p:nvGraphicFramePr>
        <p:xfrm>
          <a:off x="6748655" y="925754"/>
          <a:ext cx="3685870" cy="5376574"/>
        </p:xfrm>
        <a:graphic>
          <a:graphicData uri="http://schemas.openxmlformats.org/drawingml/2006/table">
            <a:tbl>
              <a:tblPr firstRow="1" bandRow="1">
                <a:tableStyleId>{F5AB1C69-6EDB-4FF4-983F-18BD219EF322}</a:tableStyleId>
              </a:tblPr>
              <a:tblGrid>
                <a:gridCol w="3685870">
                  <a:extLst>
                    <a:ext uri="{9D8B030D-6E8A-4147-A177-3AD203B41FA5}">
                      <a16:colId xmlns:a16="http://schemas.microsoft.com/office/drawing/2014/main" val="20002"/>
                    </a:ext>
                  </a:extLst>
                </a:gridCol>
              </a:tblGrid>
              <a:tr h="500839">
                <a:tc>
                  <a:txBody>
                    <a:bodyPr/>
                    <a:lstStyle/>
                    <a:p>
                      <a:r>
                        <a:rPr lang="en-US" sz="1800" dirty="0"/>
                        <a:t>Unlawful</a:t>
                      </a:r>
                      <a:r>
                        <a:rPr lang="en-US" sz="1800" baseline="0" dirty="0"/>
                        <a:t> Inquiries</a:t>
                      </a:r>
                      <a:endParaRPr lang="en-US" sz="1800" dirty="0"/>
                    </a:p>
                  </a:txBody>
                  <a:tcPr/>
                </a:tc>
                <a:extLst>
                  <a:ext uri="{0D108BD9-81ED-4DB2-BD59-A6C34878D82A}">
                    <a16:rowId xmlns:a16="http://schemas.microsoft.com/office/drawing/2014/main" val="10000"/>
                  </a:ext>
                </a:extLst>
              </a:tr>
              <a:tr h="811549">
                <a:tc>
                  <a:txBody>
                    <a:bodyPr/>
                    <a:lstStyle/>
                    <a:p>
                      <a:endParaRPr lang="en-US" sz="1600"/>
                    </a:p>
                  </a:txBody>
                  <a:tcPr/>
                </a:tc>
                <a:extLst>
                  <a:ext uri="{0D108BD9-81ED-4DB2-BD59-A6C34878D82A}">
                    <a16:rowId xmlns:a16="http://schemas.microsoft.com/office/drawing/2014/main" val="10001"/>
                  </a:ext>
                </a:extLst>
              </a:tr>
              <a:tr h="470183">
                <a:tc>
                  <a:txBody>
                    <a:bodyPr/>
                    <a:lstStyle/>
                    <a:p>
                      <a:r>
                        <a:rPr lang="en-US" sz="1600" dirty="0"/>
                        <a:t>Applicant’s age or DOB</a:t>
                      </a:r>
                    </a:p>
                  </a:txBody>
                  <a:tcPr/>
                </a:tc>
                <a:extLst>
                  <a:ext uri="{0D108BD9-81ED-4DB2-BD59-A6C34878D82A}">
                    <a16:rowId xmlns:a16="http://schemas.microsoft.com/office/drawing/2014/main" val="10002"/>
                  </a:ext>
                </a:extLst>
              </a:tr>
              <a:tr h="811549">
                <a:tc>
                  <a:txBody>
                    <a:bodyPr/>
                    <a:lstStyle/>
                    <a:p>
                      <a:r>
                        <a:rPr lang="en-US" sz="1600" dirty="0"/>
                        <a:t>Misdemeanor</a:t>
                      </a:r>
                      <a:r>
                        <a:rPr lang="en-US" sz="1600" baseline="0" dirty="0"/>
                        <a:t> arrests which did not result in conviction</a:t>
                      </a:r>
                      <a:endParaRPr lang="en-US" sz="1600" dirty="0"/>
                    </a:p>
                  </a:txBody>
                  <a:tcPr/>
                </a:tc>
                <a:extLst>
                  <a:ext uri="{0D108BD9-81ED-4DB2-BD59-A6C34878D82A}">
                    <a16:rowId xmlns:a16="http://schemas.microsoft.com/office/drawing/2014/main" val="10003"/>
                  </a:ext>
                </a:extLst>
              </a:tr>
              <a:tr h="811549">
                <a:tc>
                  <a:txBody>
                    <a:bodyPr/>
                    <a:lstStyle/>
                    <a:p>
                      <a:r>
                        <a:rPr lang="en-US" sz="1600"/>
                        <a:t>Birthplace of applicant; birth certificate,</a:t>
                      </a:r>
                      <a:r>
                        <a:rPr lang="en-US" sz="1600" baseline="0"/>
                        <a:t> baptismal records</a:t>
                      </a:r>
                      <a:endParaRPr lang="en-US" sz="1600"/>
                    </a:p>
                  </a:txBody>
                  <a:tcPr/>
                </a:tc>
                <a:extLst>
                  <a:ext uri="{0D108BD9-81ED-4DB2-BD59-A6C34878D82A}">
                    <a16:rowId xmlns:a16="http://schemas.microsoft.com/office/drawing/2014/main" val="10004"/>
                  </a:ext>
                </a:extLst>
              </a:tr>
              <a:tr h="811549">
                <a:tc>
                  <a:txBody>
                    <a:bodyPr/>
                    <a:lstStyle/>
                    <a:p>
                      <a:endParaRPr lang="en-US" sz="1600"/>
                    </a:p>
                  </a:txBody>
                  <a:tcPr/>
                </a:tc>
                <a:extLst>
                  <a:ext uri="{0D108BD9-81ED-4DB2-BD59-A6C34878D82A}">
                    <a16:rowId xmlns:a16="http://schemas.microsoft.com/office/drawing/2014/main" val="10005"/>
                  </a:ext>
                </a:extLst>
              </a:tr>
              <a:tr h="1159356">
                <a:tc>
                  <a:txBody>
                    <a:bodyPr/>
                    <a:lstStyle/>
                    <a:p>
                      <a:r>
                        <a:rPr lang="en-US" sz="1600" dirty="0"/>
                        <a:t>Physical or mental</a:t>
                      </a:r>
                      <a:r>
                        <a:rPr lang="en-US" sz="1600" baseline="0" dirty="0"/>
                        <a:t> conditions unrelated to the job requirements</a:t>
                      </a:r>
                      <a:endParaRPr lang="en-US" sz="16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209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9692640" cy="1325562"/>
          </a:xfrm>
        </p:spPr>
        <p:txBody>
          <a:bodyPr/>
          <a:lstStyle/>
          <a:p>
            <a:r>
              <a:rPr lang="en-US" dirty="0"/>
              <a:t>Building Your Team</a:t>
            </a:r>
          </a:p>
        </p:txBody>
      </p:sp>
      <p:pic>
        <p:nvPicPr>
          <p:cNvPr id="6" name="Picture 5">
            <a:extLst>
              <a:ext uri="{FF2B5EF4-FFF2-40B4-BE49-F238E27FC236}">
                <a16:creationId xmlns:a16="http://schemas.microsoft.com/office/drawing/2014/main" id="{B6E367DD-2C77-4804-8A1A-C4F147103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299" y="1288005"/>
            <a:ext cx="8144340" cy="4592673"/>
          </a:xfrm>
          <a:prstGeom prst="rect">
            <a:avLst/>
          </a:prstGeom>
        </p:spPr>
      </p:pic>
      <p:sp>
        <p:nvSpPr>
          <p:cNvPr id="4" name="Rectangle 3"/>
          <p:cNvSpPr/>
          <p:nvPr/>
        </p:nvSpPr>
        <p:spPr>
          <a:xfrm>
            <a:off x="1548299" y="1296534"/>
            <a:ext cx="8144340" cy="4575614"/>
          </a:xfrm>
          <a:prstGeom prst="rect">
            <a:avLst/>
          </a:prstGeom>
          <a:solidFill>
            <a:srgbClr val="F07F09">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3743" t="58554" r="816" b="27755"/>
          <a:stretch/>
        </p:blipFill>
        <p:spPr>
          <a:xfrm>
            <a:off x="8321040" y="3944821"/>
            <a:ext cx="1303540" cy="651770"/>
          </a:xfrm>
          <a:prstGeom prst="ellipse">
            <a:avLst/>
          </a:prstGeom>
        </p:spPr>
      </p:pic>
      <p:sp>
        <p:nvSpPr>
          <p:cNvPr id="3" name="Footer Placeholder 2">
            <a:extLst>
              <a:ext uri="{FF2B5EF4-FFF2-40B4-BE49-F238E27FC236}">
                <a16:creationId xmlns:a16="http://schemas.microsoft.com/office/drawing/2014/main" id="{F199BD5B-B5A7-4008-8503-F6E88320C3DE}"/>
              </a:ext>
            </a:extLst>
          </p:cNvPr>
          <p:cNvSpPr>
            <a:spLocks noGrp="1"/>
          </p:cNvSpPr>
          <p:nvPr>
            <p:ph type="ftr" sz="quarter" idx="11"/>
          </p:nvPr>
        </p:nvSpPr>
        <p:spPr/>
        <p:txBody>
          <a:bodyPr/>
          <a:lstStyle/>
          <a:p>
            <a:r>
              <a:rPr lang="en-US"/>
              <a:t>© TBD Solutions, LLC</a:t>
            </a:r>
          </a:p>
        </p:txBody>
      </p:sp>
      <p:sp>
        <p:nvSpPr>
          <p:cNvPr id="5" name="Slide Number Placeholder 4">
            <a:extLst>
              <a:ext uri="{FF2B5EF4-FFF2-40B4-BE49-F238E27FC236}">
                <a16:creationId xmlns:a16="http://schemas.microsoft.com/office/drawing/2014/main" id="{98A23EBA-67E9-4BEF-A70C-6E382384C29E}"/>
              </a:ext>
            </a:extLst>
          </p:cNvPr>
          <p:cNvSpPr>
            <a:spLocks noGrp="1"/>
          </p:cNvSpPr>
          <p:nvPr>
            <p:ph type="sldNum" sz="quarter" idx="12"/>
          </p:nvPr>
        </p:nvSpPr>
        <p:spPr/>
        <p:txBody>
          <a:bodyPr>
            <a:normAutofit lnSpcReduction="10000"/>
          </a:bodyPr>
          <a:lstStyle/>
          <a:p>
            <a:fld id="{C7DD959D-790D-4421-9A18-F8439D76B9F4}" type="slidenum">
              <a:rPr lang="en-US" smtClean="0"/>
              <a:t>2</a:t>
            </a:fld>
            <a:endParaRPr lang="en-US"/>
          </a:p>
        </p:txBody>
      </p:sp>
    </p:spTree>
    <p:extLst>
      <p:ext uri="{BB962C8B-B14F-4D97-AF65-F5344CB8AC3E}">
        <p14:creationId xmlns:p14="http://schemas.microsoft.com/office/powerpoint/2010/main" val="22259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969"/>
            <a:ext cx="9692640" cy="1325562"/>
          </a:xfrm>
        </p:spPr>
        <p:txBody>
          <a:bodyPr/>
          <a:lstStyle/>
          <a:p>
            <a:r>
              <a:rPr lang="en-US" dirty="0"/>
              <a:t>Effective Interview: Forms</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20</a:t>
            </a:fld>
            <a:endParaRPr lang="en-US"/>
          </a:p>
        </p:txBody>
      </p:sp>
      <p:pic>
        <p:nvPicPr>
          <p:cNvPr id="6" name="Picture 5"/>
          <p:cNvPicPr>
            <a:picLocks noChangeAspect="1"/>
          </p:cNvPicPr>
          <p:nvPr/>
        </p:nvPicPr>
        <p:blipFill rotWithShape="1">
          <a:blip r:embed="rId2"/>
          <a:srcRect l="-3333" t="489" r="51666" b="-489"/>
          <a:stretch/>
        </p:blipFill>
        <p:spPr>
          <a:xfrm>
            <a:off x="2094271" y="737593"/>
            <a:ext cx="6842296" cy="5841791"/>
          </a:xfrm>
          <a:prstGeom prst="rect">
            <a:avLst/>
          </a:prstGeom>
        </p:spPr>
      </p:pic>
      <p:sp>
        <p:nvSpPr>
          <p:cNvPr id="3" name="Footer Placeholder 2">
            <a:extLst>
              <a:ext uri="{FF2B5EF4-FFF2-40B4-BE49-F238E27FC236}">
                <a16:creationId xmlns:a16="http://schemas.microsoft.com/office/drawing/2014/main" id="{6BFD0C0F-A15C-42C6-8BBA-E9A21FA7BCB7}"/>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3889818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9692640" cy="1325562"/>
          </a:xfrm>
        </p:spPr>
        <p:txBody>
          <a:bodyPr/>
          <a:lstStyle/>
          <a:p>
            <a:r>
              <a:rPr lang="en-US" dirty="0"/>
              <a:t>Effective Interview: Forms</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21</a:t>
            </a:fld>
            <a:endParaRPr lang="en-US"/>
          </a:p>
        </p:txBody>
      </p:sp>
      <p:pic>
        <p:nvPicPr>
          <p:cNvPr id="6" name="Picture 5"/>
          <p:cNvPicPr>
            <a:picLocks noChangeAspect="1"/>
          </p:cNvPicPr>
          <p:nvPr/>
        </p:nvPicPr>
        <p:blipFill rotWithShape="1">
          <a:blip r:embed="rId2"/>
          <a:srcRect b="23991"/>
          <a:stretch/>
        </p:blipFill>
        <p:spPr>
          <a:xfrm>
            <a:off x="259396" y="662781"/>
            <a:ext cx="10787146" cy="5394827"/>
          </a:xfrm>
          <a:prstGeom prst="rect">
            <a:avLst/>
          </a:prstGeom>
        </p:spPr>
      </p:pic>
      <p:sp>
        <p:nvSpPr>
          <p:cNvPr id="3" name="Footer Placeholder 2">
            <a:extLst>
              <a:ext uri="{FF2B5EF4-FFF2-40B4-BE49-F238E27FC236}">
                <a16:creationId xmlns:a16="http://schemas.microsoft.com/office/drawing/2014/main" id="{8C79C870-D309-47B8-9151-AC8E581372C1}"/>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2613975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3537-4F0E-4E2D-B3B4-F076533CDF88}"/>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1596E294-9C43-4476-8B62-FAB2D866F0FF}"/>
              </a:ext>
            </a:extLst>
          </p:cNvPr>
          <p:cNvSpPr>
            <a:spLocks noGrp="1"/>
          </p:cNvSpPr>
          <p:nvPr>
            <p:ph type="ftr" sz="quarter" idx="11"/>
          </p:nvPr>
        </p:nvSpPr>
        <p:spPr/>
        <p:txBody>
          <a:bodyPr/>
          <a:lstStyle/>
          <a:p>
            <a:r>
              <a:rPr lang="en-US"/>
              <a:t>© TBD Solutions, LLC</a:t>
            </a:r>
          </a:p>
        </p:txBody>
      </p:sp>
      <p:sp>
        <p:nvSpPr>
          <p:cNvPr id="4" name="Slide Number Placeholder 3">
            <a:extLst>
              <a:ext uri="{FF2B5EF4-FFF2-40B4-BE49-F238E27FC236}">
                <a16:creationId xmlns:a16="http://schemas.microsoft.com/office/drawing/2014/main" id="{C7766E1B-B906-4D01-ACFA-AEE43B8D92CA}"/>
              </a:ext>
            </a:extLst>
          </p:cNvPr>
          <p:cNvSpPr>
            <a:spLocks noGrp="1"/>
          </p:cNvSpPr>
          <p:nvPr>
            <p:ph type="sldNum" sz="quarter" idx="12"/>
          </p:nvPr>
        </p:nvSpPr>
        <p:spPr/>
        <p:txBody>
          <a:bodyPr>
            <a:normAutofit lnSpcReduction="10000"/>
          </a:bodyPr>
          <a:lstStyle/>
          <a:p>
            <a:fld id="{C7DD959D-790D-4421-9A18-F8439D76B9F4}" type="slidenum">
              <a:rPr lang="en-US" smtClean="0"/>
              <a:t>22</a:t>
            </a:fld>
            <a:endParaRPr lang="en-US"/>
          </a:p>
        </p:txBody>
      </p:sp>
      <p:pic>
        <p:nvPicPr>
          <p:cNvPr id="5" name="Picture 4">
            <a:extLst>
              <a:ext uri="{FF2B5EF4-FFF2-40B4-BE49-F238E27FC236}">
                <a16:creationId xmlns:a16="http://schemas.microsoft.com/office/drawing/2014/main" id="{71BD6041-CD97-4138-A859-E663BE5ABC86}"/>
              </a:ext>
            </a:extLst>
          </p:cNvPr>
          <p:cNvPicPr>
            <a:picLocks noChangeAspect="1"/>
          </p:cNvPicPr>
          <p:nvPr/>
        </p:nvPicPr>
        <p:blipFill>
          <a:blip r:embed="rId2"/>
          <a:stretch>
            <a:fillRect/>
          </a:stretch>
        </p:blipFill>
        <p:spPr>
          <a:xfrm>
            <a:off x="683155" y="365760"/>
            <a:ext cx="10246973" cy="5811203"/>
          </a:xfrm>
          <a:prstGeom prst="rect">
            <a:avLst/>
          </a:prstGeom>
        </p:spPr>
      </p:pic>
    </p:spTree>
    <p:extLst>
      <p:ext uri="{BB962C8B-B14F-4D97-AF65-F5344CB8AC3E}">
        <p14:creationId xmlns:p14="http://schemas.microsoft.com/office/powerpoint/2010/main" val="257051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31A1-E66B-4FCE-A0A4-2F6F47BF48EF}"/>
              </a:ext>
            </a:extLst>
          </p:cNvPr>
          <p:cNvSpPr>
            <a:spLocks noGrp="1"/>
          </p:cNvSpPr>
          <p:nvPr>
            <p:ph type="title"/>
          </p:nvPr>
        </p:nvSpPr>
        <p:spPr/>
        <p:txBody>
          <a:bodyPr/>
          <a:lstStyle/>
          <a:p>
            <a:r>
              <a:rPr lang="en-US" dirty="0"/>
              <a:t>Where Traditional Interviews Fail</a:t>
            </a:r>
          </a:p>
        </p:txBody>
      </p:sp>
      <p:sp>
        <p:nvSpPr>
          <p:cNvPr id="3" name="Footer Placeholder 2">
            <a:extLst>
              <a:ext uri="{FF2B5EF4-FFF2-40B4-BE49-F238E27FC236}">
                <a16:creationId xmlns:a16="http://schemas.microsoft.com/office/drawing/2014/main" id="{16ED82DC-55FC-4C0F-8FFC-939C8DE743A3}"/>
              </a:ext>
            </a:extLst>
          </p:cNvPr>
          <p:cNvSpPr>
            <a:spLocks noGrp="1"/>
          </p:cNvSpPr>
          <p:nvPr>
            <p:ph type="ftr" sz="quarter" idx="11"/>
          </p:nvPr>
        </p:nvSpPr>
        <p:spPr/>
        <p:txBody>
          <a:bodyPr/>
          <a:lstStyle/>
          <a:p>
            <a:r>
              <a:rPr lang="en-US"/>
              <a:t>© TBD Solutions, LLC</a:t>
            </a:r>
          </a:p>
        </p:txBody>
      </p:sp>
      <p:sp>
        <p:nvSpPr>
          <p:cNvPr id="4" name="Slide Number Placeholder 3">
            <a:extLst>
              <a:ext uri="{FF2B5EF4-FFF2-40B4-BE49-F238E27FC236}">
                <a16:creationId xmlns:a16="http://schemas.microsoft.com/office/drawing/2014/main" id="{859D6A13-45CF-4024-9348-7B27DE0AFE2A}"/>
              </a:ext>
            </a:extLst>
          </p:cNvPr>
          <p:cNvSpPr>
            <a:spLocks noGrp="1"/>
          </p:cNvSpPr>
          <p:nvPr>
            <p:ph type="sldNum" sz="quarter" idx="12"/>
          </p:nvPr>
        </p:nvSpPr>
        <p:spPr/>
        <p:txBody>
          <a:bodyPr>
            <a:normAutofit lnSpcReduction="10000"/>
          </a:bodyPr>
          <a:lstStyle/>
          <a:p>
            <a:fld id="{C7DD959D-790D-4421-9A18-F8439D76B9F4}" type="slidenum">
              <a:rPr lang="en-US" smtClean="0"/>
              <a:t>23</a:t>
            </a:fld>
            <a:endParaRPr lang="en-US"/>
          </a:p>
        </p:txBody>
      </p:sp>
      <p:pic>
        <p:nvPicPr>
          <p:cNvPr id="6" name="Picture 5">
            <a:extLst>
              <a:ext uri="{FF2B5EF4-FFF2-40B4-BE49-F238E27FC236}">
                <a16:creationId xmlns:a16="http://schemas.microsoft.com/office/drawing/2014/main" id="{3D24CE88-D30C-4CD4-AFFB-0C85A468F427}"/>
              </a:ext>
            </a:extLst>
          </p:cNvPr>
          <p:cNvPicPr>
            <a:picLocks noChangeAspect="1"/>
          </p:cNvPicPr>
          <p:nvPr/>
        </p:nvPicPr>
        <p:blipFill>
          <a:blip r:embed="rId3"/>
          <a:stretch>
            <a:fillRect/>
          </a:stretch>
        </p:blipFill>
        <p:spPr>
          <a:xfrm>
            <a:off x="1261872" y="1724025"/>
            <a:ext cx="8227816" cy="4895442"/>
          </a:xfrm>
          <a:prstGeom prst="rect">
            <a:avLst/>
          </a:prstGeom>
        </p:spPr>
      </p:pic>
    </p:spTree>
    <p:extLst>
      <p:ext uri="{BB962C8B-B14F-4D97-AF65-F5344CB8AC3E}">
        <p14:creationId xmlns:p14="http://schemas.microsoft.com/office/powerpoint/2010/main" val="4088711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A2B8-7E7D-4CE3-AEE1-FDFB46ED4073}"/>
              </a:ext>
            </a:extLst>
          </p:cNvPr>
          <p:cNvSpPr>
            <a:spLocks noGrp="1"/>
          </p:cNvSpPr>
          <p:nvPr>
            <p:ph type="title"/>
          </p:nvPr>
        </p:nvSpPr>
        <p:spPr/>
        <p:txBody>
          <a:bodyPr/>
          <a:lstStyle/>
          <a:p>
            <a:r>
              <a:rPr lang="en-US" dirty="0"/>
              <a:t>New Interviewing Tools</a:t>
            </a:r>
          </a:p>
        </p:txBody>
      </p:sp>
      <p:sp>
        <p:nvSpPr>
          <p:cNvPr id="3" name="Content Placeholder 2">
            <a:extLst>
              <a:ext uri="{FF2B5EF4-FFF2-40B4-BE49-F238E27FC236}">
                <a16:creationId xmlns:a16="http://schemas.microsoft.com/office/drawing/2014/main" id="{6C65E441-EB9E-4CEC-B17F-016968728579}"/>
              </a:ext>
            </a:extLst>
          </p:cNvPr>
          <p:cNvSpPr>
            <a:spLocks noGrp="1"/>
          </p:cNvSpPr>
          <p:nvPr>
            <p:ph idx="1"/>
          </p:nvPr>
        </p:nvSpPr>
        <p:spPr>
          <a:xfrm>
            <a:off x="1719072" y="1828800"/>
            <a:ext cx="8138160" cy="4351337"/>
          </a:xfrm>
        </p:spPr>
        <p:txBody>
          <a:bodyPr>
            <a:normAutofit/>
          </a:bodyPr>
          <a:lstStyle/>
          <a:p>
            <a:pPr marL="548640" lvl="2" indent="0">
              <a:buNone/>
            </a:pPr>
            <a:endParaRPr lang="en-US" sz="3600" dirty="0"/>
          </a:p>
          <a:p>
            <a:pPr marL="548640" lvl="2" indent="0">
              <a:buNone/>
            </a:pPr>
            <a:r>
              <a:rPr lang="en-US" sz="3600" dirty="0"/>
              <a:t>	Job auditions</a:t>
            </a:r>
          </a:p>
          <a:p>
            <a:pPr marL="548640" lvl="2" indent="0">
              <a:buNone/>
            </a:pPr>
            <a:endParaRPr lang="en-US" sz="3600" dirty="0"/>
          </a:p>
          <a:p>
            <a:pPr marL="548640" lvl="2" indent="0">
              <a:buNone/>
            </a:pPr>
            <a:r>
              <a:rPr lang="en-US" sz="3600" dirty="0"/>
              <a:t>	Meeting in casual settings</a:t>
            </a:r>
          </a:p>
          <a:p>
            <a:pPr marL="548640" lvl="2" indent="0">
              <a:buNone/>
            </a:pPr>
            <a:endParaRPr lang="en-US" sz="3600" dirty="0"/>
          </a:p>
          <a:p>
            <a:pPr marL="548640" lvl="2" indent="0">
              <a:buNone/>
            </a:pPr>
            <a:r>
              <a:rPr lang="en-US" sz="3600" dirty="0"/>
              <a:t>	Video Interviews</a:t>
            </a:r>
          </a:p>
        </p:txBody>
      </p:sp>
      <p:sp>
        <p:nvSpPr>
          <p:cNvPr id="4" name="Footer Placeholder 3">
            <a:extLst>
              <a:ext uri="{FF2B5EF4-FFF2-40B4-BE49-F238E27FC236}">
                <a16:creationId xmlns:a16="http://schemas.microsoft.com/office/drawing/2014/main" id="{96CB11B2-AFDE-4EDA-BFC5-B5FFD96AC1D5}"/>
              </a:ext>
            </a:extLst>
          </p:cNvPr>
          <p:cNvSpPr>
            <a:spLocks noGrp="1"/>
          </p:cNvSpPr>
          <p:nvPr>
            <p:ph type="ftr" sz="quarter" idx="11"/>
          </p:nvPr>
        </p:nvSpPr>
        <p:spPr/>
        <p:txBody>
          <a:bodyPr/>
          <a:lstStyle/>
          <a:p>
            <a:r>
              <a:rPr lang="en-US"/>
              <a:t>© TBD Solutions, LLC</a:t>
            </a:r>
          </a:p>
        </p:txBody>
      </p:sp>
      <p:sp>
        <p:nvSpPr>
          <p:cNvPr id="5" name="Slide Number Placeholder 4">
            <a:extLst>
              <a:ext uri="{FF2B5EF4-FFF2-40B4-BE49-F238E27FC236}">
                <a16:creationId xmlns:a16="http://schemas.microsoft.com/office/drawing/2014/main" id="{041358E6-BAF4-4F9D-9D8E-021CDD91BCAC}"/>
              </a:ext>
            </a:extLst>
          </p:cNvPr>
          <p:cNvSpPr>
            <a:spLocks noGrp="1"/>
          </p:cNvSpPr>
          <p:nvPr>
            <p:ph type="sldNum" sz="quarter" idx="12"/>
          </p:nvPr>
        </p:nvSpPr>
        <p:spPr/>
        <p:txBody>
          <a:bodyPr>
            <a:normAutofit lnSpcReduction="10000"/>
          </a:bodyPr>
          <a:lstStyle/>
          <a:p>
            <a:fld id="{C7DD959D-790D-4421-9A18-F8439D76B9F4}" type="slidenum">
              <a:rPr lang="en-US" smtClean="0"/>
              <a:t>24</a:t>
            </a:fld>
            <a:endParaRPr lang="en-US"/>
          </a:p>
        </p:txBody>
      </p:sp>
      <p:pic>
        <p:nvPicPr>
          <p:cNvPr id="7" name="Graphic 6" descr="Clapper board">
            <a:extLst>
              <a:ext uri="{FF2B5EF4-FFF2-40B4-BE49-F238E27FC236}">
                <a16:creationId xmlns:a16="http://schemas.microsoft.com/office/drawing/2014/main" id="{549018DD-E9F6-4623-90F9-64054E1CA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9072" y="2133999"/>
            <a:ext cx="914400" cy="914400"/>
          </a:xfrm>
          <a:prstGeom prst="rect">
            <a:avLst/>
          </a:prstGeom>
        </p:spPr>
      </p:pic>
      <p:pic>
        <p:nvPicPr>
          <p:cNvPr id="9" name="Graphic 8" descr="Coffee">
            <a:extLst>
              <a:ext uri="{FF2B5EF4-FFF2-40B4-BE49-F238E27FC236}">
                <a16:creationId xmlns:a16="http://schemas.microsoft.com/office/drawing/2014/main" id="{14CFC839-411D-47E3-A8DC-5F10F81FD9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8740" y="3185877"/>
            <a:ext cx="914400" cy="914400"/>
          </a:xfrm>
          <a:prstGeom prst="rect">
            <a:avLst/>
          </a:prstGeom>
        </p:spPr>
      </p:pic>
      <p:pic>
        <p:nvPicPr>
          <p:cNvPr id="11" name="Graphic 10" descr="Video camera">
            <a:extLst>
              <a:ext uri="{FF2B5EF4-FFF2-40B4-BE49-F238E27FC236}">
                <a16:creationId xmlns:a16="http://schemas.microsoft.com/office/drawing/2014/main" id="{F090304E-C5BF-4776-AC5E-873A7305B7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19072" y="4436860"/>
            <a:ext cx="914400" cy="914400"/>
          </a:xfrm>
          <a:prstGeom prst="rect">
            <a:avLst/>
          </a:prstGeom>
        </p:spPr>
      </p:pic>
    </p:spTree>
    <p:extLst>
      <p:ext uri="{BB962C8B-B14F-4D97-AF65-F5344CB8AC3E}">
        <p14:creationId xmlns:p14="http://schemas.microsoft.com/office/powerpoint/2010/main" val="960394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1E6E-3DD2-48C8-BD2F-956D8C0FD5B9}"/>
              </a:ext>
            </a:extLst>
          </p:cNvPr>
          <p:cNvSpPr>
            <a:spLocks noGrp="1"/>
          </p:cNvSpPr>
          <p:nvPr>
            <p:ph type="title"/>
          </p:nvPr>
        </p:nvSpPr>
        <p:spPr/>
        <p:txBody>
          <a:bodyPr/>
          <a:lstStyle/>
          <a:p>
            <a:r>
              <a:rPr lang="en-US" dirty="0"/>
              <a:t>Alternative Tools – Let’s Practice!</a:t>
            </a:r>
          </a:p>
        </p:txBody>
      </p:sp>
      <p:sp>
        <p:nvSpPr>
          <p:cNvPr id="3" name="Content Placeholder 2">
            <a:extLst>
              <a:ext uri="{FF2B5EF4-FFF2-40B4-BE49-F238E27FC236}">
                <a16:creationId xmlns:a16="http://schemas.microsoft.com/office/drawing/2014/main" id="{D1433CDE-0D58-4FD5-9EC7-F0F16BB9695C}"/>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sz="6000" b="1" dirty="0">
              <a:solidFill>
                <a:srgbClr val="FFFF00"/>
              </a:solidFill>
            </a:endParaRPr>
          </a:p>
          <a:p>
            <a:pPr marL="0" indent="0">
              <a:buNone/>
            </a:pPr>
            <a:endParaRPr lang="en-US" sz="6000" b="1" dirty="0">
              <a:solidFill>
                <a:srgbClr val="FFFF00"/>
              </a:solidFill>
            </a:endParaRPr>
          </a:p>
          <a:p>
            <a:pPr marL="0" indent="0" algn="ctr">
              <a:buNone/>
            </a:pPr>
            <a:r>
              <a:rPr lang="en-US" sz="6000" b="1" dirty="0"/>
              <a:t>Job Audition</a:t>
            </a:r>
          </a:p>
        </p:txBody>
      </p:sp>
      <p:pic>
        <p:nvPicPr>
          <p:cNvPr id="7" name="Graphic 6" descr="Clapper board">
            <a:extLst>
              <a:ext uri="{FF2B5EF4-FFF2-40B4-BE49-F238E27FC236}">
                <a16:creationId xmlns:a16="http://schemas.microsoft.com/office/drawing/2014/main" id="{30DAD69F-E132-4951-A14D-AA747F77E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7188" y="1828800"/>
            <a:ext cx="3284728" cy="3284728"/>
          </a:xfrm>
          <a:prstGeom prst="rect">
            <a:avLst/>
          </a:prstGeom>
        </p:spPr>
      </p:pic>
    </p:spTree>
    <p:extLst>
      <p:ext uri="{BB962C8B-B14F-4D97-AF65-F5344CB8AC3E}">
        <p14:creationId xmlns:p14="http://schemas.microsoft.com/office/powerpoint/2010/main" val="189473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626804"/>
            <a:ext cx="9692640" cy="1325562"/>
          </a:xfrm>
        </p:spPr>
        <p:txBody>
          <a:bodyPr/>
          <a:lstStyle/>
          <a:p>
            <a:r>
              <a:rPr lang="en-US" dirty="0"/>
              <a:t>Interviewing Tips: It’s Go Time</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26</a:t>
            </a:fld>
            <a:endParaRPr lang="en-US"/>
          </a:p>
        </p:txBody>
      </p:sp>
      <p:sp>
        <p:nvSpPr>
          <p:cNvPr id="6" name="TextBox 5"/>
          <p:cNvSpPr txBox="1"/>
          <p:nvPr/>
        </p:nvSpPr>
        <p:spPr>
          <a:xfrm>
            <a:off x="1977690" y="1561477"/>
            <a:ext cx="7664267" cy="3508653"/>
          </a:xfrm>
          <a:prstGeom prst="rect">
            <a:avLst/>
          </a:prstGeom>
          <a:noFill/>
        </p:spPr>
        <p:txBody>
          <a:bodyPr wrap="square" rtlCol="0">
            <a:spAutoFit/>
          </a:bodyPr>
          <a:lstStyle/>
          <a:p>
            <a:pPr>
              <a:spcBef>
                <a:spcPts val="1200"/>
              </a:spcBef>
              <a:spcAft>
                <a:spcPts val="1200"/>
              </a:spcAft>
            </a:pPr>
            <a:r>
              <a:rPr lang="en-US" sz="3200" dirty="0"/>
              <a:t>Set the candidate at ease</a:t>
            </a:r>
          </a:p>
          <a:p>
            <a:pPr>
              <a:spcBef>
                <a:spcPts val="1200"/>
              </a:spcBef>
              <a:spcAft>
                <a:spcPts val="1200"/>
              </a:spcAft>
            </a:pPr>
            <a:r>
              <a:rPr lang="en-US" sz="3200" dirty="0"/>
              <a:t>Review agenda</a:t>
            </a:r>
          </a:p>
          <a:p>
            <a:pPr>
              <a:spcBef>
                <a:spcPts val="1200"/>
              </a:spcBef>
              <a:spcAft>
                <a:spcPts val="1200"/>
              </a:spcAft>
            </a:pPr>
            <a:r>
              <a:rPr lang="en-US" sz="3200" dirty="0"/>
              <a:t>Remain focused, calm, and attentively listen</a:t>
            </a:r>
          </a:p>
          <a:p>
            <a:pPr>
              <a:spcBef>
                <a:spcPts val="1200"/>
              </a:spcBef>
              <a:spcAft>
                <a:spcPts val="1200"/>
              </a:spcAft>
            </a:pPr>
            <a:r>
              <a:rPr lang="en-US" sz="3200" dirty="0"/>
              <a:t>Be aware of your body language/non-</a:t>
            </a:r>
            <a:r>
              <a:rPr lang="en-US" sz="3200" dirty="0" err="1"/>
              <a:t>verbals</a:t>
            </a:r>
            <a:endParaRPr lang="en-US" sz="3200" dirty="0"/>
          </a:p>
          <a:p>
            <a:endParaRPr lang="en-US" sz="2400" dirty="0"/>
          </a:p>
        </p:txBody>
      </p:sp>
      <p:pic>
        <p:nvPicPr>
          <p:cNvPr id="7" name="Picture 6"/>
          <p:cNvPicPr>
            <a:picLocks noChangeAspect="1"/>
          </p:cNvPicPr>
          <p:nvPr/>
        </p:nvPicPr>
        <p:blipFill>
          <a:blip r:embed="rId3"/>
          <a:stretch>
            <a:fillRect/>
          </a:stretch>
        </p:blipFill>
        <p:spPr>
          <a:xfrm>
            <a:off x="7146352" y="4608363"/>
            <a:ext cx="3752960" cy="2111040"/>
          </a:xfrm>
          <a:prstGeom prst="rect">
            <a:avLst/>
          </a:prstGeom>
        </p:spPr>
      </p:pic>
      <p:pic>
        <p:nvPicPr>
          <p:cNvPr id="4" name="Graphic 3" descr="Thumbs Up Sign">
            <a:extLst>
              <a:ext uri="{FF2B5EF4-FFF2-40B4-BE49-F238E27FC236}">
                <a16:creationId xmlns:a16="http://schemas.microsoft.com/office/drawing/2014/main" id="{7AC24AEA-86EA-44B3-AA85-5D5693F6AB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1173" y="1429151"/>
            <a:ext cx="772203" cy="772203"/>
          </a:xfrm>
          <a:prstGeom prst="rect">
            <a:avLst/>
          </a:prstGeom>
        </p:spPr>
      </p:pic>
      <p:pic>
        <p:nvPicPr>
          <p:cNvPr id="9" name="Graphic 8" descr="Checklist">
            <a:extLst>
              <a:ext uri="{FF2B5EF4-FFF2-40B4-BE49-F238E27FC236}">
                <a16:creationId xmlns:a16="http://schemas.microsoft.com/office/drawing/2014/main" id="{0D9518EB-6FE9-4A7A-BB72-FD610A5CC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259" y="2335207"/>
            <a:ext cx="719117" cy="719117"/>
          </a:xfrm>
          <a:prstGeom prst="rect">
            <a:avLst/>
          </a:prstGeom>
        </p:spPr>
      </p:pic>
      <p:pic>
        <p:nvPicPr>
          <p:cNvPr id="12" name="Graphic 11" descr="Head with Gears">
            <a:extLst>
              <a:ext uri="{FF2B5EF4-FFF2-40B4-BE49-F238E27FC236}">
                <a16:creationId xmlns:a16="http://schemas.microsoft.com/office/drawing/2014/main" id="{A12DC5E6-CC96-408F-B0FC-37E4762015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3999" y="3091180"/>
            <a:ext cx="772203" cy="772203"/>
          </a:xfrm>
          <a:prstGeom prst="rect">
            <a:avLst/>
          </a:prstGeom>
        </p:spPr>
      </p:pic>
      <p:pic>
        <p:nvPicPr>
          <p:cNvPr id="14" name="Graphic 13" descr="Warning">
            <a:extLst>
              <a:ext uri="{FF2B5EF4-FFF2-40B4-BE49-F238E27FC236}">
                <a16:creationId xmlns:a16="http://schemas.microsoft.com/office/drawing/2014/main" id="{D80F405E-3313-45EF-9156-4DFCA71687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8612" y="3845860"/>
            <a:ext cx="719117" cy="719117"/>
          </a:xfrm>
          <a:prstGeom prst="rect">
            <a:avLst/>
          </a:prstGeom>
        </p:spPr>
      </p:pic>
      <p:sp>
        <p:nvSpPr>
          <p:cNvPr id="3" name="Footer Placeholder 2">
            <a:extLst>
              <a:ext uri="{FF2B5EF4-FFF2-40B4-BE49-F238E27FC236}">
                <a16:creationId xmlns:a16="http://schemas.microsoft.com/office/drawing/2014/main" id="{D7198760-3168-48D5-AC02-80D7CD025EF8}"/>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6529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8180"/>
            <a:ext cx="8061820" cy="1356360"/>
          </a:xfrm>
        </p:spPr>
        <p:txBody>
          <a:bodyPr/>
          <a:lstStyle/>
          <a:p>
            <a:r>
              <a:rPr lang="en-US" dirty="0"/>
              <a:t>Effective Interviewing: It’s Go Time</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27</a:t>
            </a:fld>
            <a:endParaRPr lang="en-US"/>
          </a:p>
        </p:txBody>
      </p:sp>
      <p:sp>
        <p:nvSpPr>
          <p:cNvPr id="6" name="Rectangle 5"/>
          <p:cNvSpPr/>
          <p:nvPr/>
        </p:nvSpPr>
        <p:spPr>
          <a:xfrm>
            <a:off x="2756452" y="1645265"/>
            <a:ext cx="7191236" cy="3339376"/>
          </a:xfrm>
          <a:prstGeom prst="rect">
            <a:avLst/>
          </a:prstGeom>
        </p:spPr>
        <p:txBody>
          <a:bodyPr wrap="square">
            <a:spAutoFit/>
          </a:bodyPr>
          <a:lstStyle/>
          <a:p>
            <a:pPr>
              <a:spcAft>
                <a:spcPts val="600"/>
              </a:spcAft>
            </a:pPr>
            <a:r>
              <a:rPr lang="en-US" sz="2800" dirty="0"/>
              <a:t>Ask them if they were able to review the job description</a:t>
            </a:r>
          </a:p>
          <a:p>
            <a:pPr lvl="1">
              <a:spcAft>
                <a:spcPts val="600"/>
              </a:spcAft>
            </a:pPr>
            <a:r>
              <a:rPr lang="en-US" sz="2800" dirty="0"/>
              <a:t>If not, take a few minutes now to review</a:t>
            </a:r>
          </a:p>
          <a:p>
            <a:pPr marL="914400" lvl="1" indent="-457200">
              <a:spcAft>
                <a:spcPts val="600"/>
              </a:spcAft>
              <a:buFont typeface="Arial" panose="020B0604020202020204" pitchFamily="34" charset="0"/>
              <a:buChar char="•"/>
            </a:pPr>
            <a:endParaRPr lang="en-US" sz="2800" dirty="0"/>
          </a:p>
          <a:p>
            <a:pPr>
              <a:spcAft>
                <a:spcPts val="600"/>
              </a:spcAft>
            </a:pPr>
            <a:r>
              <a:rPr lang="en-US" sz="2800" dirty="0"/>
              <a:t>Ask: “Are you able to perform the roles and responsibilities of this position with or without accommodation?”</a:t>
            </a:r>
          </a:p>
        </p:txBody>
      </p:sp>
      <p:pic>
        <p:nvPicPr>
          <p:cNvPr id="4" name="Graphic 3" descr="List">
            <a:extLst>
              <a:ext uri="{FF2B5EF4-FFF2-40B4-BE49-F238E27FC236}">
                <a16:creationId xmlns:a16="http://schemas.microsoft.com/office/drawing/2014/main" id="{611B6AA7-C236-4EC3-B9F7-94DFD14BA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8252" y="1645265"/>
            <a:ext cx="914400" cy="914400"/>
          </a:xfrm>
          <a:prstGeom prst="rect">
            <a:avLst/>
          </a:prstGeom>
        </p:spPr>
      </p:pic>
      <p:pic>
        <p:nvPicPr>
          <p:cNvPr id="10" name="Graphic 9" descr="Thumbs Up Sign">
            <a:extLst>
              <a:ext uri="{FF2B5EF4-FFF2-40B4-BE49-F238E27FC236}">
                <a16:creationId xmlns:a16="http://schemas.microsoft.com/office/drawing/2014/main" id="{49F1ABFA-B0A4-4734-AE85-1C5B9F28E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8252" y="3429000"/>
            <a:ext cx="914400" cy="914400"/>
          </a:xfrm>
          <a:prstGeom prst="rect">
            <a:avLst/>
          </a:prstGeom>
        </p:spPr>
      </p:pic>
      <p:sp>
        <p:nvSpPr>
          <p:cNvPr id="3" name="Footer Placeholder 2">
            <a:extLst>
              <a:ext uri="{FF2B5EF4-FFF2-40B4-BE49-F238E27FC236}">
                <a16:creationId xmlns:a16="http://schemas.microsoft.com/office/drawing/2014/main" id="{BB70555C-898F-4E39-A61D-C26DA1561B7B}"/>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2719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78180"/>
            <a:ext cx="9949343" cy="1356360"/>
          </a:xfrm>
        </p:spPr>
        <p:txBody>
          <a:bodyPr/>
          <a:lstStyle/>
          <a:p>
            <a:r>
              <a:rPr lang="en-US" dirty="0"/>
              <a:t>Effective Interviewing: During the Interview</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28</a:t>
            </a:fld>
            <a:endParaRPr lang="en-US"/>
          </a:p>
        </p:txBody>
      </p:sp>
      <p:sp>
        <p:nvSpPr>
          <p:cNvPr id="6" name="TextBox 5"/>
          <p:cNvSpPr txBox="1"/>
          <p:nvPr/>
        </p:nvSpPr>
        <p:spPr>
          <a:xfrm>
            <a:off x="1767348" y="1828800"/>
            <a:ext cx="828121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Monitor the pace (x minutes/question)</a:t>
            </a:r>
          </a:p>
          <a:p>
            <a:pPr marL="457200" indent="-457200">
              <a:buFont typeface="Arial" panose="020B0604020202020204" pitchFamily="34" charset="0"/>
              <a:buChar char="•"/>
            </a:pPr>
            <a:r>
              <a:rPr lang="en-US" sz="2800" dirty="0"/>
              <a:t>Set the candidate at ease</a:t>
            </a:r>
          </a:p>
          <a:p>
            <a:pPr marL="457200" indent="-457200">
              <a:buFont typeface="Arial" panose="020B0604020202020204" pitchFamily="34" charset="0"/>
              <a:buChar char="•"/>
            </a:pPr>
            <a:r>
              <a:rPr lang="en-US" sz="2800" dirty="0"/>
              <a:t>Be aware of your body language/non-</a:t>
            </a:r>
            <a:r>
              <a:rPr lang="en-US" sz="2800" dirty="0" err="1"/>
              <a:t>verbals</a:t>
            </a:r>
            <a:endParaRPr lang="en-US" sz="2800" dirty="0"/>
          </a:p>
          <a:p>
            <a:pPr marL="457200" indent="-457200">
              <a:buFont typeface="Arial" panose="020B0604020202020204" pitchFamily="34" charset="0"/>
              <a:buChar char="•"/>
            </a:pPr>
            <a:r>
              <a:rPr lang="en-US" sz="2800" dirty="0"/>
              <a:t>Include </a:t>
            </a:r>
            <a:r>
              <a:rPr lang="en-US" sz="2800" u="sng" dirty="0"/>
              <a:t>ALL</a:t>
            </a:r>
            <a:r>
              <a:rPr lang="en-US" sz="2800" dirty="0"/>
              <a:t> questions</a:t>
            </a:r>
          </a:p>
          <a:p>
            <a:pPr marL="457200" indent="-457200">
              <a:buFont typeface="Arial" panose="020B0604020202020204" pitchFamily="34" charset="0"/>
              <a:buChar char="•"/>
            </a:pPr>
            <a:r>
              <a:rPr lang="en-US" sz="2800" b="1" dirty="0"/>
              <a:t>Allow for uncomfortable moments of silence</a:t>
            </a:r>
            <a:endParaRPr lang="en-US" sz="2800" dirty="0"/>
          </a:p>
          <a:p>
            <a:pPr marL="457200" indent="-457200">
              <a:buFont typeface="Arial" panose="020B0604020202020204" pitchFamily="34" charset="0"/>
              <a:buChar char="•"/>
            </a:pPr>
            <a:r>
              <a:rPr lang="en-US" sz="2800" dirty="0"/>
              <a:t>Listen for understanding – not evaluation</a:t>
            </a:r>
          </a:p>
          <a:p>
            <a:pPr marL="457200" indent="-457200">
              <a:buFont typeface="Arial" panose="020B0604020202020204" pitchFamily="34" charset="0"/>
              <a:buChar char="•"/>
            </a:pPr>
            <a:r>
              <a:rPr lang="en-US" sz="2800" dirty="0"/>
              <a:t>“</a:t>
            </a:r>
            <a:r>
              <a:rPr lang="en-US" sz="2800" i="1" dirty="0"/>
              <a:t>I don’t know</a:t>
            </a:r>
            <a:r>
              <a:rPr lang="en-US" sz="2800" dirty="0"/>
              <a:t>” – value transparency of the candidate</a:t>
            </a:r>
          </a:p>
          <a:p>
            <a:pPr marL="457200" indent="-457200">
              <a:buFont typeface="Arial" panose="020B0604020202020204" pitchFamily="34" charset="0"/>
              <a:buChar char="•"/>
            </a:pPr>
            <a:r>
              <a:rPr lang="en-US" sz="2800" dirty="0"/>
              <a:t>Reflect rather than disagree</a:t>
            </a:r>
          </a:p>
        </p:txBody>
      </p:sp>
      <p:pic>
        <p:nvPicPr>
          <p:cNvPr id="8" name="Picture 7">
            <a:extLst>
              <a:ext uri="{FF2B5EF4-FFF2-40B4-BE49-F238E27FC236}">
                <a16:creationId xmlns:a16="http://schemas.microsoft.com/office/drawing/2014/main" id="{BB8D6B97-34EE-4C3D-A45F-43DC88E852DF}"/>
              </a:ext>
            </a:extLst>
          </p:cNvPr>
          <p:cNvPicPr>
            <a:picLocks noChangeAspect="1"/>
          </p:cNvPicPr>
          <p:nvPr/>
        </p:nvPicPr>
        <p:blipFill>
          <a:blip r:embed="rId3"/>
          <a:stretch>
            <a:fillRect/>
          </a:stretch>
        </p:blipFill>
        <p:spPr>
          <a:xfrm>
            <a:off x="7918703" y="4931082"/>
            <a:ext cx="3089531" cy="1737861"/>
          </a:xfrm>
          <a:prstGeom prst="rect">
            <a:avLst/>
          </a:prstGeom>
        </p:spPr>
      </p:pic>
      <p:sp>
        <p:nvSpPr>
          <p:cNvPr id="3" name="Footer Placeholder 2">
            <a:extLst>
              <a:ext uri="{FF2B5EF4-FFF2-40B4-BE49-F238E27FC236}">
                <a16:creationId xmlns:a16="http://schemas.microsoft.com/office/drawing/2014/main" id="{1969FC25-2624-4380-BA54-3F8C132C9A94}"/>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304017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6">
                                            <p:txEl>
                                              <p:pRg st="0" end="0"/>
                                            </p:txEl>
                                          </p:spTgt>
                                        </p:tgtEl>
                                        <p:attrNameLst>
                                          <p:attrName>style.opacity</p:attrName>
                                        </p:attrNameLst>
                                      </p:cBhvr>
                                      <p:to>
                                        <p:strVal val="0.5"/>
                                      </p:to>
                                    </p:set>
                                    <p:animEffect filter="image" prLst="opacity: 0.5">
                                      <p:cBhvr rctx="IE">
                                        <p:cTn id="13" dur="indefinite"/>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1" end="1"/>
                                            </p:txEl>
                                          </p:spTgt>
                                        </p:tgtEl>
                                        <p:attrNameLst>
                                          <p:attrName>style.opacity</p:attrName>
                                        </p:attrNameLst>
                                      </p:cBhvr>
                                      <p:to>
                                        <p:strVal val="0.5"/>
                                      </p:to>
                                    </p:set>
                                    <p:animEffect filter="image" prLst="opacity: 0.5">
                                      <p:cBhvr rctx="IE">
                                        <p:cTn id="18" dur="indefinite"/>
                                        <p:tgtEl>
                                          <p:spTgt spid="6">
                                            <p:txEl>
                                              <p:pRg st="1" end="1"/>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6">
                                            <p:txEl>
                                              <p:pRg st="2" end="2"/>
                                            </p:txEl>
                                          </p:spTgt>
                                        </p:tgtEl>
                                        <p:attrNameLst>
                                          <p:attrName>style.opacity</p:attrName>
                                        </p:attrNameLst>
                                      </p:cBhvr>
                                      <p:to>
                                        <p:strVal val="0.5"/>
                                      </p:to>
                                    </p:set>
                                    <p:animEffect filter="image" prLst="opacity: 0.5">
                                      <p:cBhvr rctx="IE">
                                        <p:cTn id="25" dur="indefinite"/>
                                        <p:tgtEl>
                                          <p:spTgt spid="6">
                                            <p:txEl>
                                              <p:pRg st="2" end="2"/>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6">
                                            <p:txEl>
                                              <p:pRg st="3" end="3"/>
                                            </p:txEl>
                                          </p:spTgt>
                                        </p:tgtEl>
                                        <p:attrNameLst>
                                          <p:attrName>style.opacity</p:attrName>
                                        </p:attrNameLst>
                                      </p:cBhvr>
                                      <p:to>
                                        <p:strVal val="0.5"/>
                                      </p:to>
                                    </p:set>
                                    <p:animEffect filter="image" prLst="opacity: 0.5">
                                      <p:cBhvr rctx="IE">
                                        <p:cTn id="32" dur="indefinite"/>
                                        <p:tgtEl>
                                          <p:spTgt spid="6">
                                            <p:txEl>
                                              <p:pRg st="3" end="3"/>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6">
                                            <p:txEl>
                                              <p:pRg st="4" end="4"/>
                                            </p:txEl>
                                          </p:spTgt>
                                        </p:tgtEl>
                                        <p:attrNameLst>
                                          <p:attrName>style.opacity</p:attrName>
                                        </p:attrNameLst>
                                      </p:cBhvr>
                                      <p:to>
                                        <p:strVal val="0.5"/>
                                      </p:to>
                                    </p:set>
                                    <p:animEffect filter="image" prLst="opacity: 0.5">
                                      <p:cBhvr rctx="IE">
                                        <p:cTn id="39" dur="indefinite"/>
                                        <p:tgtEl>
                                          <p:spTgt spid="6">
                                            <p:txEl>
                                              <p:pRg st="4" end="4"/>
                                            </p:txEl>
                                          </p:spTgt>
                                        </p:tgtEl>
                                      </p:cBhvr>
                                    </p:animEffect>
                                  </p:childTnLst>
                                </p:cTn>
                              </p:par>
                              <p:par>
                                <p:cTn id="40" presetID="1" presetClass="entr" presetSubtype="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mph" presetSubtype="0" nodeType="clickEffect">
                                  <p:stCondLst>
                                    <p:cond delay="0"/>
                                  </p:stCondLst>
                                  <p:childTnLst>
                                    <p:set>
                                      <p:cBhvr>
                                        <p:cTn id="45" dur="indefinite"/>
                                        <p:tgtEl>
                                          <p:spTgt spid="6">
                                            <p:txEl>
                                              <p:pRg st="5" end="5"/>
                                            </p:txEl>
                                          </p:spTgt>
                                        </p:tgtEl>
                                        <p:attrNameLst>
                                          <p:attrName>style.opacity</p:attrName>
                                        </p:attrNameLst>
                                      </p:cBhvr>
                                      <p:to>
                                        <p:strVal val="0.5"/>
                                      </p:to>
                                    </p:set>
                                    <p:animEffect filter="image" prLst="opacity: 0.5">
                                      <p:cBhvr rctx="IE">
                                        <p:cTn id="46" dur="indefinite"/>
                                        <p:tgtEl>
                                          <p:spTgt spid="6">
                                            <p:txEl>
                                              <p:pRg st="5" end="5"/>
                                            </p:txEl>
                                          </p:spTgt>
                                        </p:tgtEl>
                                      </p:cBhvr>
                                    </p:animEffect>
                                  </p:childTnLst>
                                </p:cTn>
                              </p:par>
                              <p:par>
                                <p:cTn id="47" presetID="1" presetClass="entr" presetSubtype="0" fill="hold" nodeType="with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childTnLst>
                                    <p:set>
                                      <p:cBhvr>
                                        <p:cTn id="52" dur="indefinite"/>
                                        <p:tgtEl>
                                          <p:spTgt spid="6">
                                            <p:txEl>
                                              <p:pRg st="6" end="6"/>
                                            </p:txEl>
                                          </p:spTgt>
                                        </p:tgtEl>
                                        <p:attrNameLst>
                                          <p:attrName>style.opacity</p:attrName>
                                        </p:attrNameLst>
                                      </p:cBhvr>
                                      <p:to>
                                        <p:strVal val="0.5"/>
                                      </p:to>
                                    </p:set>
                                    <p:animEffect filter="image" prLst="opacity: 0.5">
                                      <p:cBhvr rctx="IE">
                                        <p:cTn id="53" dur="indefinite"/>
                                        <p:tgtEl>
                                          <p:spTgt spid="6">
                                            <p:txEl>
                                              <p:pRg st="6" end="6"/>
                                            </p:txEl>
                                          </p:spTgt>
                                        </p:tgtEl>
                                      </p:cBhvr>
                                    </p:animEffect>
                                  </p:childTnLst>
                                </p:cTn>
                              </p:par>
                              <p:par>
                                <p:cTn id="54" presetID="1" presetClass="entr" presetSubtype="0" fill="hold" nodeType="with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8180"/>
            <a:ext cx="10586906" cy="1356360"/>
          </a:xfrm>
        </p:spPr>
        <p:txBody>
          <a:bodyPr/>
          <a:lstStyle/>
          <a:p>
            <a:r>
              <a:rPr lang="en-US" dirty="0"/>
              <a:t>Effective Interviewing: Wrapping Up Interview</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29</a:t>
            </a:fld>
            <a:endParaRPr lang="en-US"/>
          </a:p>
        </p:txBody>
      </p:sp>
      <p:sp>
        <p:nvSpPr>
          <p:cNvPr id="6" name="TextBox 5"/>
          <p:cNvSpPr txBox="1"/>
          <p:nvPr/>
        </p:nvSpPr>
        <p:spPr>
          <a:xfrm>
            <a:off x="1815904" y="1050288"/>
            <a:ext cx="7952244" cy="553998"/>
          </a:xfrm>
          <a:prstGeom prst="rect">
            <a:avLst/>
          </a:prstGeom>
          <a:noFill/>
        </p:spPr>
        <p:txBody>
          <a:bodyPr wrap="square" rtlCol="0">
            <a:spAutoFit/>
          </a:bodyPr>
          <a:lstStyle/>
          <a:p>
            <a:r>
              <a:rPr lang="en-US" sz="3000" dirty="0"/>
              <a:t>Closing the Interview:</a:t>
            </a:r>
          </a:p>
        </p:txBody>
      </p:sp>
      <p:sp>
        <p:nvSpPr>
          <p:cNvPr id="3" name="Footer Placeholder 2">
            <a:extLst>
              <a:ext uri="{FF2B5EF4-FFF2-40B4-BE49-F238E27FC236}">
                <a16:creationId xmlns:a16="http://schemas.microsoft.com/office/drawing/2014/main" id="{0869E91E-25E3-41D1-B91D-79D2AFCF9A6C}"/>
              </a:ext>
            </a:extLst>
          </p:cNvPr>
          <p:cNvSpPr>
            <a:spLocks noGrp="1"/>
          </p:cNvSpPr>
          <p:nvPr>
            <p:ph type="ftr" sz="quarter" idx="11"/>
          </p:nvPr>
        </p:nvSpPr>
        <p:spPr/>
        <p:txBody>
          <a:bodyPr/>
          <a:lstStyle/>
          <a:p>
            <a:r>
              <a:rPr lang="en-US"/>
              <a:t>© TBD Solutions, LLC</a:t>
            </a:r>
          </a:p>
        </p:txBody>
      </p:sp>
      <p:sp>
        <p:nvSpPr>
          <p:cNvPr id="4" name="Rectangle 3">
            <a:extLst>
              <a:ext uri="{FF2B5EF4-FFF2-40B4-BE49-F238E27FC236}">
                <a16:creationId xmlns:a16="http://schemas.microsoft.com/office/drawing/2014/main" id="{AE45AA19-DEB8-448A-8005-7F6EE5BBA242}"/>
              </a:ext>
            </a:extLst>
          </p:cNvPr>
          <p:cNvSpPr/>
          <p:nvPr/>
        </p:nvSpPr>
        <p:spPr>
          <a:xfrm>
            <a:off x="2423852" y="1491999"/>
            <a:ext cx="6096000" cy="1402948"/>
          </a:xfrm>
          <a:prstGeom prst="rect">
            <a:avLst/>
          </a:prstGeom>
        </p:spPr>
        <p:txBody>
          <a:bodyPr>
            <a:spAutoFit/>
          </a:bodyPr>
          <a:lstStyle/>
          <a:p>
            <a:pPr>
              <a:lnSpc>
                <a:spcPct val="150000"/>
              </a:lnSpc>
            </a:pPr>
            <a:r>
              <a:rPr lang="en-US" sz="3000" dirty="0"/>
              <a:t>Confirm candidate’s interest</a:t>
            </a:r>
          </a:p>
          <a:p>
            <a:pPr>
              <a:lnSpc>
                <a:spcPct val="150000"/>
              </a:lnSpc>
            </a:pPr>
            <a:r>
              <a:rPr lang="en-US" sz="3000" dirty="0"/>
              <a:t>Provide timeline for next steps</a:t>
            </a:r>
          </a:p>
        </p:txBody>
      </p:sp>
      <p:pic>
        <p:nvPicPr>
          <p:cNvPr id="7" name="Graphic 6" descr="Thumbs Up Sign">
            <a:extLst>
              <a:ext uri="{FF2B5EF4-FFF2-40B4-BE49-F238E27FC236}">
                <a16:creationId xmlns:a16="http://schemas.microsoft.com/office/drawing/2014/main" id="{7B585777-06A2-47EC-A309-0FA9F1F26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5349" y="1604286"/>
            <a:ext cx="648627" cy="648627"/>
          </a:xfrm>
          <a:prstGeom prst="rect">
            <a:avLst/>
          </a:prstGeom>
        </p:spPr>
      </p:pic>
      <p:pic>
        <p:nvPicPr>
          <p:cNvPr id="9" name="Graphic 8" descr="Daily Calendar">
            <a:extLst>
              <a:ext uri="{FF2B5EF4-FFF2-40B4-BE49-F238E27FC236}">
                <a16:creationId xmlns:a16="http://schemas.microsoft.com/office/drawing/2014/main" id="{8500455C-67B0-47BE-A7E3-BA7BA94F21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5904" y="2252913"/>
            <a:ext cx="648627" cy="648627"/>
          </a:xfrm>
          <a:prstGeom prst="rect">
            <a:avLst/>
          </a:prstGeom>
        </p:spPr>
      </p:pic>
      <p:grpSp>
        <p:nvGrpSpPr>
          <p:cNvPr id="20" name="Group 19">
            <a:extLst>
              <a:ext uri="{FF2B5EF4-FFF2-40B4-BE49-F238E27FC236}">
                <a16:creationId xmlns:a16="http://schemas.microsoft.com/office/drawing/2014/main" id="{014F00C8-3E48-4602-A936-550BD41F1096}"/>
              </a:ext>
            </a:extLst>
          </p:cNvPr>
          <p:cNvGrpSpPr/>
          <p:nvPr/>
        </p:nvGrpSpPr>
        <p:grpSpPr>
          <a:xfrm>
            <a:off x="1755945" y="4032446"/>
            <a:ext cx="708586" cy="1987354"/>
            <a:chOff x="2308967" y="3632775"/>
            <a:chExt cx="708586" cy="1987354"/>
          </a:xfrm>
        </p:grpSpPr>
        <p:pic>
          <p:nvPicPr>
            <p:cNvPr id="12" name="Graphic 11" descr="Flip Calendar">
              <a:extLst>
                <a:ext uri="{FF2B5EF4-FFF2-40B4-BE49-F238E27FC236}">
                  <a16:creationId xmlns:a16="http://schemas.microsoft.com/office/drawing/2014/main" id="{1AFBA284-7D70-4D66-B90A-5AB92DB46B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68926" y="3632775"/>
              <a:ext cx="648627" cy="648627"/>
            </a:xfrm>
            <a:prstGeom prst="rect">
              <a:avLst/>
            </a:prstGeom>
          </p:spPr>
        </p:pic>
        <p:grpSp>
          <p:nvGrpSpPr>
            <p:cNvPr id="16" name="Group 15">
              <a:extLst>
                <a:ext uri="{FF2B5EF4-FFF2-40B4-BE49-F238E27FC236}">
                  <a16:creationId xmlns:a16="http://schemas.microsoft.com/office/drawing/2014/main" id="{DA53106B-0D1F-42E7-927F-06795D173E6F}"/>
                </a:ext>
              </a:extLst>
            </p:cNvPr>
            <p:cNvGrpSpPr/>
            <p:nvPr/>
          </p:nvGrpSpPr>
          <p:grpSpPr>
            <a:xfrm>
              <a:off x="2308967" y="4267767"/>
              <a:ext cx="688015" cy="564741"/>
              <a:chOff x="2308967" y="4267767"/>
              <a:chExt cx="688015" cy="564741"/>
            </a:xfrm>
            <a:solidFill>
              <a:schemeClr val="bg2">
                <a:lumMod val="25000"/>
              </a:schemeClr>
            </a:solidFill>
          </p:grpSpPr>
          <p:pic>
            <p:nvPicPr>
              <p:cNvPr id="14" name="Graphic 13" descr="Document">
                <a:extLst>
                  <a:ext uri="{FF2B5EF4-FFF2-40B4-BE49-F238E27FC236}">
                    <a16:creationId xmlns:a16="http://schemas.microsoft.com/office/drawing/2014/main" id="{54CE43EF-C3A9-4125-B8D9-7D5793E1BD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946591">
                <a:off x="2308967" y="4267767"/>
                <a:ext cx="452468" cy="452468"/>
              </a:xfrm>
              <a:prstGeom prst="rect">
                <a:avLst/>
              </a:prstGeom>
            </p:spPr>
          </p:pic>
          <p:pic>
            <p:nvPicPr>
              <p:cNvPr id="15" name="Graphic 14" descr="Document">
                <a:extLst>
                  <a:ext uri="{FF2B5EF4-FFF2-40B4-BE49-F238E27FC236}">
                    <a16:creationId xmlns:a16="http://schemas.microsoft.com/office/drawing/2014/main" id="{164527AB-2A5B-467C-835B-A3324FBE05B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47704">
                <a:off x="2621131" y="4456657"/>
                <a:ext cx="375851" cy="375851"/>
              </a:xfrm>
              <a:prstGeom prst="rect">
                <a:avLst/>
              </a:prstGeom>
            </p:spPr>
          </p:pic>
        </p:grpSp>
        <p:pic>
          <p:nvPicPr>
            <p:cNvPr id="18" name="Graphic 17" descr="Contract">
              <a:extLst>
                <a:ext uri="{FF2B5EF4-FFF2-40B4-BE49-F238E27FC236}">
                  <a16:creationId xmlns:a16="http://schemas.microsoft.com/office/drawing/2014/main" id="{93D810DC-648C-432E-9F13-E8DA168D7A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62555" y="5090325"/>
              <a:ext cx="529804" cy="529804"/>
            </a:xfrm>
            <a:prstGeom prst="rect">
              <a:avLst/>
            </a:prstGeom>
          </p:spPr>
        </p:pic>
      </p:grpSp>
      <p:sp>
        <p:nvSpPr>
          <p:cNvPr id="22" name="Rectangle 21">
            <a:extLst>
              <a:ext uri="{FF2B5EF4-FFF2-40B4-BE49-F238E27FC236}">
                <a16:creationId xmlns:a16="http://schemas.microsoft.com/office/drawing/2014/main" id="{6D74CC84-97E9-4CBD-A11D-815BC2427591}"/>
              </a:ext>
            </a:extLst>
          </p:cNvPr>
          <p:cNvSpPr/>
          <p:nvPr/>
        </p:nvSpPr>
        <p:spPr>
          <a:xfrm>
            <a:off x="1982179" y="3231857"/>
            <a:ext cx="6096000" cy="2787943"/>
          </a:xfrm>
          <a:prstGeom prst="rect">
            <a:avLst/>
          </a:prstGeom>
        </p:spPr>
        <p:txBody>
          <a:bodyPr>
            <a:spAutoFit/>
          </a:bodyPr>
          <a:lstStyle/>
          <a:p>
            <a:pPr lvl="0">
              <a:lnSpc>
                <a:spcPct val="150000"/>
              </a:lnSpc>
            </a:pPr>
            <a:r>
              <a:rPr lang="en-US" sz="3000" dirty="0">
                <a:solidFill>
                  <a:srgbClr val="325569"/>
                </a:solidFill>
              </a:rPr>
              <a:t>Ensure the following </a:t>
            </a:r>
          </a:p>
          <a:p>
            <a:pPr lvl="0">
              <a:lnSpc>
                <a:spcPct val="150000"/>
              </a:lnSpc>
            </a:pPr>
            <a:r>
              <a:rPr lang="en-US" sz="3000" dirty="0">
                <a:solidFill>
                  <a:srgbClr val="325569"/>
                </a:solidFill>
              </a:rPr>
              <a:t>	Date of availability to start</a:t>
            </a:r>
          </a:p>
          <a:p>
            <a:pPr lvl="1">
              <a:lnSpc>
                <a:spcPct val="150000"/>
              </a:lnSpc>
            </a:pPr>
            <a:r>
              <a:rPr lang="en-US" sz="3000" dirty="0">
                <a:solidFill>
                  <a:srgbClr val="325569"/>
                </a:solidFill>
              </a:rPr>
              <a:t>Request needed documents </a:t>
            </a:r>
          </a:p>
          <a:p>
            <a:pPr lvl="1">
              <a:lnSpc>
                <a:spcPct val="150000"/>
              </a:lnSpc>
            </a:pPr>
            <a:r>
              <a:rPr lang="en-US" sz="3000" dirty="0">
                <a:solidFill>
                  <a:srgbClr val="325569"/>
                </a:solidFill>
              </a:rPr>
              <a:t>Sign release of information</a:t>
            </a:r>
          </a:p>
        </p:txBody>
      </p:sp>
    </p:spTree>
    <p:extLst>
      <p:ext uri="{BB962C8B-B14F-4D97-AF65-F5344CB8AC3E}">
        <p14:creationId xmlns:p14="http://schemas.microsoft.com/office/powerpoint/2010/main" val="505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0215"/>
            <a:ext cx="9692640" cy="1325562"/>
          </a:xfrm>
        </p:spPr>
        <p:txBody>
          <a:bodyPr/>
          <a:lstStyle/>
          <a:p>
            <a:r>
              <a:rPr lang="en-US" dirty="0">
                <a:latin typeface="Calibri" panose="020F0502020204030204" pitchFamily="34" charset="0"/>
              </a:rPr>
              <a:t>The </a:t>
            </a:r>
            <a:r>
              <a:rPr lang="en-US" dirty="0"/>
              <a:t>Importance</a:t>
            </a:r>
            <a:r>
              <a:rPr lang="en-US" dirty="0">
                <a:latin typeface="Calibri" panose="020F0502020204030204" pitchFamily="34" charset="0"/>
              </a:rPr>
              <a:t> of Hiring</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3</a:t>
            </a:fld>
            <a:endParaRPr lang="en-US"/>
          </a:p>
        </p:txBody>
      </p:sp>
      <p:sp>
        <p:nvSpPr>
          <p:cNvPr id="6" name="TextBox 5"/>
          <p:cNvSpPr txBox="1"/>
          <p:nvPr/>
        </p:nvSpPr>
        <p:spPr>
          <a:xfrm>
            <a:off x="2070149" y="1890116"/>
            <a:ext cx="4021421" cy="1077218"/>
          </a:xfrm>
          <a:prstGeom prst="rect">
            <a:avLst/>
          </a:prstGeom>
          <a:noFill/>
        </p:spPr>
        <p:txBody>
          <a:bodyPr wrap="square" rtlCol="0">
            <a:spAutoFit/>
          </a:bodyPr>
          <a:lstStyle/>
          <a:p>
            <a:pPr marL="285750" indent="-285750" defTabSz="914400">
              <a:defRPr/>
            </a:pPr>
            <a:r>
              <a:rPr lang="en-US" sz="3200" dirty="0"/>
              <a:t>Develop Relationships	</a:t>
            </a:r>
          </a:p>
        </p:txBody>
      </p:sp>
      <p:sp>
        <p:nvSpPr>
          <p:cNvPr id="7" name="Rectangle 6"/>
          <p:cNvSpPr/>
          <p:nvPr/>
        </p:nvSpPr>
        <p:spPr>
          <a:xfrm>
            <a:off x="5215069" y="4857988"/>
            <a:ext cx="3052884" cy="584775"/>
          </a:xfrm>
          <a:prstGeom prst="rect">
            <a:avLst/>
          </a:prstGeom>
        </p:spPr>
        <p:txBody>
          <a:bodyPr wrap="square">
            <a:spAutoFit/>
          </a:bodyPr>
          <a:lstStyle/>
          <a:p>
            <a:pPr marL="285750" indent="-285750">
              <a:defRPr/>
            </a:pPr>
            <a:r>
              <a:rPr lang="en-US" sz="3200" dirty="0"/>
              <a:t>Build Your Team</a:t>
            </a:r>
          </a:p>
        </p:txBody>
      </p:sp>
      <p:pic>
        <p:nvPicPr>
          <p:cNvPr id="8" name="Graphic 7" descr="Handshake">
            <a:extLst>
              <a:ext uri="{FF2B5EF4-FFF2-40B4-BE49-F238E27FC236}">
                <a16:creationId xmlns:a16="http://schemas.microsoft.com/office/drawing/2014/main" id="{FE37B7E6-915F-4C20-8738-DD29EC459E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094" y="944789"/>
            <a:ext cx="2967872" cy="2967872"/>
          </a:xfrm>
          <a:prstGeom prst="rect">
            <a:avLst/>
          </a:prstGeom>
        </p:spPr>
      </p:pic>
      <p:pic>
        <p:nvPicPr>
          <p:cNvPr id="12" name="Graphic 11" descr="Podium">
            <a:extLst>
              <a:ext uri="{FF2B5EF4-FFF2-40B4-BE49-F238E27FC236}">
                <a16:creationId xmlns:a16="http://schemas.microsoft.com/office/drawing/2014/main" id="{28172D7B-F458-495F-A5D4-1CEC0C5415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8673" y="2689280"/>
            <a:ext cx="2967872" cy="2967872"/>
          </a:xfrm>
          <a:prstGeom prst="rect">
            <a:avLst/>
          </a:prstGeom>
        </p:spPr>
      </p:pic>
      <p:sp>
        <p:nvSpPr>
          <p:cNvPr id="13" name="Footer Placeholder 12">
            <a:extLst>
              <a:ext uri="{FF2B5EF4-FFF2-40B4-BE49-F238E27FC236}">
                <a16:creationId xmlns:a16="http://schemas.microsoft.com/office/drawing/2014/main" id="{DFD3F157-FCBA-4C62-A6EB-86926F4B6304}"/>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8036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9" presetClass="emph" presetSubtype="0" grpId="1" nodeType="withEffect">
                                  <p:stCondLst>
                                    <p:cond delay="0"/>
                                  </p:stCondLst>
                                  <p:childTnLst>
                                    <p:set>
                                      <p:cBhvr>
                                        <p:cTn id="16" dur="indefinite"/>
                                        <p:tgtEl>
                                          <p:spTgt spid="6"/>
                                        </p:tgtEl>
                                        <p:attrNameLst>
                                          <p:attrName>style.opacity</p:attrName>
                                        </p:attrNameLst>
                                      </p:cBhvr>
                                      <p:to>
                                        <p:strVal val="0.5"/>
                                      </p:to>
                                    </p:set>
                                    <p:animEffect filter="image" prLst="opacity: 0.5">
                                      <p:cBhvr rctx="IE">
                                        <p:cTn id="17" dur="indefinite"/>
                                        <p:tgtEl>
                                          <p:spTgt spid="6"/>
                                        </p:tgtEl>
                                      </p:cBhvr>
                                    </p:animEffect>
                                  </p:childTnLst>
                                </p:cTn>
                              </p:par>
                              <p:par>
                                <p:cTn id="18" presetID="9" presetClass="emph" presetSubtype="0" nodeType="withEffect">
                                  <p:stCondLst>
                                    <p:cond delay="0"/>
                                  </p:stCondLst>
                                  <p:childTnLst>
                                    <p:set>
                                      <p:cBhvr>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30</a:t>
            </a:fld>
            <a:endParaRPr lang="en-US"/>
          </a:p>
        </p:txBody>
      </p:sp>
      <p:sp>
        <p:nvSpPr>
          <p:cNvPr id="6" name="Rectangle 5"/>
          <p:cNvSpPr/>
          <p:nvPr/>
        </p:nvSpPr>
        <p:spPr>
          <a:xfrm>
            <a:off x="1057014" y="1324763"/>
            <a:ext cx="9135610" cy="3419398"/>
          </a:xfrm>
          <a:prstGeom prst="rect">
            <a:avLst/>
          </a:prstGeom>
        </p:spPr>
        <p:txBody>
          <a:bodyPr wrap="square">
            <a:spAutoFit/>
          </a:bodyPr>
          <a:lstStyle/>
          <a:p>
            <a:pPr>
              <a:lnSpc>
                <a:spcPct val="150000"/>
              </a:lnSpc>
            </a:pPr>
            <a:r>
              <a:rPr lang="en-US" sz="4000" dirty="0"/>
              <a:t>After the candidate leaves:</a:t>
            </a:r>
          </a:p>
          <a:p>
            <a:pPr lvl="1">
              <a:lnSpc>
                <a:spcPct val="150000"/>
              </a:lnSpc>
            </a:pPr>
            <a:r>
              <a:rPr lang="en-US" sz="3600" dirty="0"/>
              <a:t>	Review Scoring Forms</a:t>
            </a:r>
          </a:p>
          <a:p>
            <a:pPr lvl="1">
              <a:lnSpc>
                <a:spcPct val="150000"/>
              </a:lnSpc>
            </a:pPr>
            <a:r>
              <a:rPr lang="en-US" sz="3600" dirty="0"/>
              <a:t>	Discuss panel’s thoughts and impressions</a:t>
            </a:r>
          </a:p>
          <a:p>
            <a:pPr lvl="1">
              <a:lnSpc>
                <a:spcPct val="150000"/>
              </a:lnSpc>
            </a:pPr>
            <a:r>
              <a:rPr lang="en-US" sz="3600" dirty="0"/>
              <a:t>	Prep for next candidate</a:t>
            </a:r>
          </a:p>
        </p:txBody>
      </p:sp>
      <p:sp>
        <p:nvSpPr>
          <p:cNvPr id="7" name="Title 1">
            <a:extLst>
              <a:ext uri="{FF2B5EF4-FFF2-40B4-BE49-F238E27FC236}">
                <a16:creationId xmlns:a16="http://schemas.microsoft.com/office/drawing/2014/main" id="{D4004682-6789-43FF-8E50-E96B52474805}"/>
              </a:ext>
            </a:extLst>
          </p:cNvPr>
          <p:cNvSpPr>
            <a:spLocks noGrp="1"/>
          </p:cNvSpPr>
          <p:nvPr>
            <p:ph type="title"/>
          </p:nvPr>
        </p:nvSpPr>
        <p:spPr>
          <a:xfrm>
            <a:off x="0" y="-678180"/>
            <a:ext cx="11039912" cy="1356360"/>
          </a:xfrm>
        </p:spPr>
        <p:txBody>
          <a:bodyPr/>
          <a:lstStyle/>
          <a:p>
            <a:r>
              <a:rPr lang="en-US" dirty="0"/>
              <a:t>Effective Interviewing: Wrapping Up Interview</a:t>
            </a:r>
          </a:p>
        </p:txBody>
      </p:sp>
      <p:sp>
        <p:nvSpPr>
          <p:cNvPr id="3" name="Footer Placeholder 2">
            <a:extLst>
              <a:ext uri="{FF2B5EF4-FFF2-40B4-BE49-F238E27FC236}">
                <a16:creationId xmlns:a16="http://schemas.microsoft.com/office/drawing/2014/main" id="{78A9546C-9BA8-4E19-92A8-5C5A2BE8BEC9}"/>
              </a:ext>
            </a:extLst>
          </p:cNvPr>
          <p:cNvSpPr>
            <a:spLocks noGrp="1"/>
          </p:cNvSpPr>
          <p:nvPr>
            <p:ph type="ftr" sz="quarter" idx="11"/>
          </p:nvPr>
        </p:nvSpPr>
        <p:spPr/>
        <p:txBody>
          <a:bodyPr/>
          <a:lstStyle/>
          <a:p>
            <a:r>
              <a:rPr lang="en-US"/>
              <a:t>© TBD Solutions, LLC</a:t>
            </a:r>
          </a:p>
        </p:txBody>
      </p:sp>
      <p:pic>
        <p:nvPicPr>
          <p:cNvPr id="4" name="Graphic 3" descr="Chat">
            <a:extLst>
              <a:ext uri="{FF2B5EF4-FFF2-40B4-BE49-F238E27FC236}">
                <a16:creationId xmlns:a16="http://schemas.microsoft.com/office/drawing/2014/main" id="{683D6343-21B1-45AF-9A9A-2F1E705DB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0690" y="3092439"/>
            <a:ext cx="914400" cy="914400"/>
          </a:xfrm>
          <a:prstGeom prst="rect">
            <a:avLst/>
          </a:prstGeom>
        </p:spPr>
      </p:pic>
      <p:pic>
        <p:nvPicPr>
          <p:cNvPr id="9" name="Graphic 8" descr="Gears">
            <a:extLst>
              <a:ext uri="{FF2B5EF4-FFF2-40B4-BE49-F238E27FC236}">
                <a16:creationId xmlns:a16="http://schemas.microsoft.com/office/drawing/2014/main" id="{74CBDBF6-3B9E-4740-8578-602C8872EB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5189" y="3913151"/>
            <a:ext cx="914400" cy="914400"/>
          </a:xfrm>
          <a:prstGeom prst="rect">
            <a:avLst/>
          </a:prstGeom>
        </p:spPr>
      </p:pic>
      <p:pic>
        <p:nvPicPr>
          <p:cNvPr id="11" name="Graphic 10" descr="Refresh">
            <a:extLst>
              <a:ext uri="{FF2B5EF4-FFF2-40B4-BE49-F238E27FC236}">
                <a16:creationId xmlns:a16="http://schemas.microsoft.com/office/drawing/2014/main" id="{DCDE9887-36C9-4D9F-ABB8-746FDBC497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4366" y="2307847"/>
            <a:ext cx="914400" cy="914400"/>
          </a:xfrm>
          <a:prstGeom prst="rect">
            <a:avLst/>
          </a:prstGeom>
        </p:spPr>
      </p:pic>
    </p:spTree>
    <p:extLst>
      <p:ext uri="{BB962C8B-B14F-4D97-AF65-F5344CB8AC3E}">
        <p14:creationId xmlns:p14="http://schemas.microsoft.com/office/powerpoint/2010/main" val="307328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376"/>
            <a:ext cx="9692640" cy="1325562"/>
          </a:xfrm>
        </p:spPr>
        <p:txBody>
          <a:bodyPr/>
          <a:lstStyle/>
          <a:p>
            <a:r>
              <a:rPr lang="en-US" dirty="0"/>
              <a:t>Effective Interviewing: Post Interview</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31</a:t>
            </a:fld>
            <a:endParaRPr lang="en-US"/>
          </a:p>
        </p:txBody>
      </p:sp>
      <p:sp>
        <p:nvSpPr>
          <p:cNvPr id="7" name="TextBox 6"/>
          <p:cNvSpPr txBox="1"/>
          <p:nvPr/>
        </p:nvSpPr>
        <p:spPr>
          <a:xfrm>
            <a:off x="2381251" y="1660551"/>
            <a:ext cx="8046719" cy="3877985"/>
          </a:xfrm>
          <a:prstGeom prst="rect">
            <a:avLst/>
          </a:prstGeom>
          <a:noFill/>
        </p:spPr>
        <p:txBody>
          <a:bodyPr wrap="square" rtlCol="0">
            <a:spAutoFit/>
          </a:bodyPr>
          <a:lstStyle/>
          <a:p>
            <a:r>
              <a:rPr lang="en-US" sz="2800" u="sng" dirty="0"/>
              <a:t>Candidate Follow-up for Top Candidate(s) </a:t>
            </a:r>
            <a:r>
              <a:rPr lang="en-US" sz="2800" i="1" u="sng" dirty="0"/>
              <a:t>First</a:t>
            </a:r>
            <a:r>
              <a:rPr lang="en-US" sz="2800" u="sng" dirty="0"/>
              <a:t>:</a:t>
            </a:r>
            <a:endParaRPr lang="en-US" sz="2800" dirty="0"/>
          </a:p>
          <a:p>
            <a:pPr>
              <a:spcAft>
                <a:spcPts val="1200"/>
              </a:spcAft>
            </a:pPr>
            <a:r>
              <a:rPr lang="en-US" sz="2800" dirty="0"/>
              <a:t>	Verbally offer position to top candidate</a:t>
            </a:r>
          </a:p>
          <a:p>
            <a:pPr lvl="1">
              <a:spcAft>
                <a:spcPts val="1200"/>
              </a:spcAft>
            </a:pPr>
            <a:r>
              <a:rPr lang="en-US" sz="2800" dirty="0"/>
              <a:t>Job title, salary &amp; benefits</a:t>
            </a:r>
          </a:p>
          <a:p>
            <a:pPr marL="914400" lvl="1" indent="-457200">
              <a:spcAft>
                <a:spcPts val="1200"/>
              </a:spcAft>
              <a:buFont typeface="Arial" panose="020B0604020202020204" pitchFamily="34" charset="0"/>
              <a:buChar char="•"/>
            </a:pPr>
            <a:endParaRPr lang="en-US" sz="2800" dirty="0"/>
          </a:p>
          <a:p>
            <a:pPr lvl="1">
              <a:spcAft>
                <a:spcPts val="1200"/>
              </a:spcAft>
            </a:pPr>
            <a:r>
              <a:rPr lang="en-US" sz="2800" dirty="0"/>
              <a:t>Establish Start Date</a:t>
            </a:r>
          </a:p>
          <a:p>
            <a:pPr marL="914400" lvl="1" indent="-457200">
              <a:spcAft>
                <a:spcPts val="1200"/>
              </a:spcAft>
              <a:buFont typeface="Arial" panose="020B0604020202020204" pitchFamily="34" charset="0"/>
              <a:buChar char="•"/>
            </a:pPr>
            <a:endParaRPr lang="en-US" sz="2800" dirty="0"/>
          </a:p>
          <a:p>
            <a:pPr lvl="1">
              <a:spcAft>
                <a:spcPts val="1200"/>
              </a:spcAft>
            </a:pPr>
            <a:r>
              <a:rPr lang="en-US" sz="2800" dirty="0"/>
              <a:t>Follow-up in writing with all above info</a:t>
            </a:r>
          </a:p>
        </p:txBody>
      </p:sp>
      <p:pic>
        <p:nvPicPr>
          <p:cNvPr id="4" name="Graphic 3" descr="Money">
            <a:extLst>
              <a:ext uri="{FF2B5EF4-FFF2-40B4-BE49-F238E27FC236}">
                <a16:creationId xmlns:a16="http://schemas.microsoft.com/office/drawing/2014/main" id="{D66FE842-301A-422F-A848-6DC795E386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9770" y="2435246"/>
            <a:ext cx="914400" cy="914400"/>
          </a:xfrm>
          <a:prstGeom prst="rect">
            <a:avLst/>
          </a:prstGeom>
        </p:spPr>
      </p:pic>
      <p:pic>
        <p:nvPicPr>
          <p:cNvPr id="10" name="Graphic 9" descr="Monthly calendar">
            <a:extLst>
              <a:ext uri="{FF2B5EF4-FFF2-40B4-BE49-F238E27FC236}">
                <a16:creationId xmlns:a16="http://schemas.microsoft.com/office/drawing/2014/main" id="{01BFF6C7-3F2B-411C-A4FA-9571476CF8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9770" y="3669014"/>
            <a:ext cx="914400" cy="914400"/>
          </a:xfrm>
          <a:prstGeom prst="rect">
            <a:avLst/>
          </a:prstGeom>
        </p:spPr>
      </p:pic>
      <p:pic>
        <p:nvPicPr>
          <p:cNvPr id="12" name="Graphic 11" descr="Document">
            <a:extLst>
              <a:ext uri="{FF2B5EF4-FFF2-40B4-BE49-F238E27FC236}">
                <a16:creationId xmlns:a16="http://schemas.microsoft.com/office/drawing/2014/main" id="{94D6DA3D-6979-4042-9200-C2F8000C62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9770" y="4902782"/>
            <a:ext cx="914400" cy="914400"/>
          </a:xfrm>
          <a:prstGeom prst="rect">
            <a:avLst/>
          </a:prstGeom>
        </p:spPr>
      </p:pic>
      <p:sp>
        <p:nvSpPr>
          <p:cNvPr id="3" name="Footer Placeholder 2">
            <a:extLst>
              <a:ext uri="{FF2B5EF4-FFF2-40B4-BE49-F238E27FC236}">
                <a16:creationId xmlns:a16="http://schemas.microsoft.com/office/drawing/2014/main" id="{40F38EF5-4F16-4E96-A966-72E272D89B4E}"/>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054986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78180"/>
            <a:ext cx="8372213" cy="1356360"/>
          </a:xfrm>
        </p:spPr>
        <p:txBody>
          <a:bodyPr/>
          <a:lstStyle/>
          <a:p>
            <a:r>
              <a:rPr lang="en-US" dirty="0"/>
              <a:t>Effective Interviewing: Post Interview</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32</a:t>
            </a:fld>
            <a:endParaRPr lang="en-US"/>
          </a:p>
        </p:txBody>
      </p:sp>
      <p:sp>
        <p:nvSpPr>
          <p:cNvPr id="7" name="TextBox 6"/>
          <p:cNvSpPr txBox="1"/>
          <p:nvPr/>
        </p:nvSpPr>
        <p:spPr>
          <a:xfrm>
            <a:off x="2095500" y="1340108"/>
            <a:ext cx="8001000" cy="4832092"/>
          </a:xfrm>
          <a:prstGeom prst="rect">
            <a:avLst/>
          </a:prstGeom>
          <a:noFill/>
        </p:spPr>
        <p:txBody>
          <a:bodyPr wrap="square" rtlCol="0">
            <a:spAutoFit/>
          </a:bodyPr>
          <a:lstStyle/>
          <a:p>
            <a:r>
              <a:rPr lang="en-US" sz="2800" u="sng" dirty="0"/>
              <a:t>Follow-up with Non-selected Candidates </a:t>
            </a:r>
          </a:p>
          <a:p>
            <a:r>
              <a:rPr lang="en-US" sz="2800" dirty="0"/>
              <a:t>For those not interviewed </a:t>
            </a:r>
          </a:p>
          <a:p>
            <a:pPr marL="914400" lvl="1" indent="-457200">
              <a:buFont typeface="Arial" panose="020B0604020202020204" pitchFamily="34" charset="0"/>
              <a:buChar char="•"/>
            </a:pPr>
            <a:r>
              <a:rPr lang="en-US" sz="2800" dirty="0"/>
              <a:t>Thank You</a:t>
            </a:r>
          </a:p>
          <a:p>
            <a:pPr marL="914400" lvl="1" indent="-457200">
              <a:buFont typeface="Arial" panose="020B0604020202020204" pitchFamily="34" charset="0"/>
              <a:buChar char="•"/>
            </a:pPr>
            <a:r>
              <a:rPr lang="en-US" sz="2800" dirty="0"/>
              <a:t>You have not been selected for an interview</a:t>
            </a:r>
          </a:p>
          <a:p>
            <a:r>
              <a:rPr lang="en-US" sz="2800" dirty="0"/>
              <a:t>For those that interviewed </a:t>
            </a:r>
          </a:p>
          <a:p>
            <a:pPr marL="914400" lvl="1" indent="-457200">
              <a:buFont typeface="Arial" panose="020B0604020202020204" pitchFamily="34" charset="0"/>
              <a:buChar char="•"/>
            </a:pPr>
            <a:r>
              <a:rPr lang="en-US" sz="2800" dirty="0"/>
              <a:t>Thank You </a:t>
            </a:r>
          </a:p>
          <a:p>
            <a:pPr marL="914400" lvl="1" indent="-457200">
              <a:buFont typeface="Arial" panose="020B0604020202020204" pitchFamily="34" charset="0"/>
              <a:buChar char="•"/>
            </a:pPr>
            <a:r>
              <a:rPr lang="en-US" sz="2800" dirty="0"/>
              <a:t>Another candidate was selected</a:t>
            </a:r>
          </a:p>
          <a:p>
            <a:pPr marL="1371600" lvl="2" indent="-457200">
              <a:buFont typeface="Courier New" panose="02070309020205020404" pitchFamily="49" charset="0"/>
              <a:buChar char="o"/>
            </a:pPr>
            <a:r>
              <a:rPr lang="en-US" sz="2800" dirty="0"/>
              <a:t>Internal – “</a:t>
            </a:r>
            <a:r>
              <a:rPr lang="en-US" sz="2800" i="1" dirty="0"/>
              <a:t>Why?</a:t>
            </a:r>
            <a:r>
              <a:rPr lang="en-US" sz="2800" dirty="0"/>
              <a:t>” </a:t>
            </a:r>
          </a:p>
          <a:p>
            <a:pPr marL="1371600" lvl="2" indent="-457200">
              <a:buFont typeface="Courier New" panose="02070309020205020404" pitchFamily="49" charset="0"/>
              <a:buChar char="o"/>
            </a:pPr>
            <a:r>
              <a:rPr lang="en-US" sz="2800" dirty="0"/>
              <a:t>External – no justifications required</a:t>
            </a:r>
          </a:p>
          <a:p>
            <a:pPr marL="914400" lvl="1" indent="-457200">
              <a:buFont typeface="Arial" panose="020B0604020202020204" pitchFamily="34" charset="0"/>
              <a:buChar char="•"/>
            </a:pPr>
            <a:r>
              <a:rPr lang="en-US" sz="2800" dirty="0"/>
              <a:t>Resume may be kept on file for up to 12 months</a:t>
            </a:r>
          </a:p>
        </p:txBody>
      </p:sp>
      <p:pic>
        <p:nvPicPr>
          <p:cNvPr id="10" name="Graphic 9" descr="Envelope">
            <a:extLst>
              <a:ext uri="{FF2B5EF4-FFF2-40B4-BE49-F238E27FC236}">
                <a16:creationId xmlns:a16="http://schemas.microsoft.com/office/drawing/2014/main" id="{CF609C2F-B945-426E-90F4-267FD63F7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458" y="1701743"/>
            <a:ext cx="732661" cy="732661"/>
          </a:xfrm>
          <a:prstGeom prst="rect">
            <a:avLst/>
          </a:prstGeom>
        </p:spPr>
      </p:pic>
      <p:pic>
        <p:nvPicPr>
          <p:cNvPr id="13" name="Graphic 12" descr="Email">
            <a:extLst>
              <a:ext uri="{FF2B5EF4-FFF2-40B4-BE49-F238E27FC236}">
                <a16:creationId xmlns:a16="http://schemas.microsoft.com/office/drawing/2014/main" id="{6CD700D2-89F3-4746-B745-599EA022F3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9801" y="3686376"/>
            <a:ext cx="711212" cy="711212"/>
          </a:xfrm>
          <a:prstGeom prst="rect">
            <a:avLst/>
          </a:prstGeom>
        </p:spPr>
      </p:pic>
      <p:pic>
        <p:nvPicPr>
          <p:cNvPr id="15" name="Graphic 14" descr="Receiver">
            <a:extLst>
              <a:ext uri="{FF2B5EF4-FFF2-40B4-BE49-F238E27FC236}">
                <a16:creationId xmlns:a16="http://schemas.microsoft.com/office/drawing/2014/main" id="{4712DAF4-08EF-47BC-978C-F9C43579A0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6345" y="4640405"/>
            <a:ext cx="764965" cy="764965"/>
          </a:xfrm>
          <a:prstGeom prst="rect">
            <a:avLst/>
          </a:prstGeom>
        </p:spPr>
      </p:pic>
      <p:pic>
        <p:nvPicPr>
          <p:cNvPr id="17" name="Graphic 16" descr="Envelope">
            <a:extLst>
              <a:ext uri="{FF2B5EF4-FFF2-40B4-BE49-F238E27FC236}">
                <a16:creationId xmlns:a16="http://schemas.microsoft.com/office/drawing/2014/main" id="{AE04CECD-E3A5-437B-87DB-C0EEF7EAE6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8353" y="2953716"/>
            <a:ext cx="732661" cy="732661"/>
          </a:xfrm>
          <a:prstGeom prst="rect">
            <a:avLst/>
          </a:prstGeom>
        </p:spPr>
      </p:pic>
      <p:sp>
        <p:nvSpPr>
          <p:cNvPr id="3" name="Footer Placeholder 2">
            <a:extLst>
              <a:ext uri="{FF2B5EF4-FFF2-40B4-BE49-F238E27FC236}">
                <a16:creationId xmlns:a16="http://schemas.microsoft.com/office/drawing/2014/main" id="{E6301BFA-2973-4599-9626-56DF8F949074}"/>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2064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7">
                                            <p:txEl>
                                              <p:pRg st="1" end="1"/>
                                            </p:txEl>
                                          </p:spTgt>
                                        </p:tgtEl>
                                        <p:attrNameLst>
                                          <p:attrName>style.opacity</p:attrName>
                                        </p:attrNameLst>
                                      </p:cBhvr>
                                      <p:to>
                                        <p:strVal val="0.5"/>
                                      </p:to>
                                    </p:set>
                                    <p:animEffect filter="image" prLst="opacity: 0.5">
                                      <p:cBhvr rctx="IE">
                                        <p:cTn id="17" dur="indefinite"/>
                                        <p:tgtEl>
                                          <p:spTgt spid="7">
                                            <p:txEl>
                                              <p:pRg st="1" end="1"/>
                                            </p:txEl>
                                          </p:spTgt>
                                        </p:tgtEl>
                                      </p:cBhvr>
                                    </p:animEffect>
                                  </p:childTnLst>
                                </p:cTn>
                              </p:par>
                              <p:par>
                                <p:cTn id="18" presetID="9" presetClass="emph" presetSubtype="0" nodeType="withEffect">
                                  <p:stCondLst>
                                    <p:cond delay="0"/>
                                  </p:stCondLst>
                                  <p:childTnLst>
                                    <p:set>
                                      <p:cBhvr>
                                        <p:cTn id="19" dur="indefinite"/>
                                        <p:tgtEl>
                                          <p:spTgt spid="7">
                                            <p:txEl>
                                              <p:pRg st="2" end="2"/>
                                            </p:txEl>
                                          </p:spTgt>
                                        </p:tgtEl>
                                        <p:attrNameLst>
                                          <p:attrName>style.opacity</p:attrName>
                                        </p:attrNameLst>
                                      </p:cBhvr>
                                      <p:to>
                                        <p:strVal val="0.5"/>
                                      </p:to>
                                    </p:set>
                                    <p:animEffect filter="image" prLst="opacity: 0.5">
                                      <p:cBhvr rctx="IE">
                                        <p:cTn id="20" dur="indefinite"/>
                                        <p:tgtEl>
                                          <p:spTgt spid="7">
                                            <p:txEl>
                                              <p:pRg st="2" end="2"/>
                                            </p:txEl>
                                          </p:spTgt>
                                        </p:tgtEl>
                                      </p:cBhvr>
                                    </p:animEffect>
                                  </p:childTnLst>
                                </p:cTn>
                              </p:par>
                              <p:par>
                                <p:cTn id="21" presetID="9" presetClass="emph" presetSubtype="0" nodeType="withEffect">
                                  <p:stCondLst>
                                    <p:cond delay="0"/>
                                  </p:stCondLst>
                                  <p:childTnLst>
                                    <p:set>
                                      <p:cBhvr>
                                        <p:cTn id="22" dur="indefinite"/>
                                        <p:tgtEl>
                                          <p:spTgt spid="7">
                                            <p:txEl>
                                              <p:pRg st="3" end="3"/>
                                            </p:txEl>
                                          </p:spTgt>
                                        </p:tgtEl>
                                        <p:attrNameLst>
                                          <p:attrName>style.opacity</p:attrName>
                                        </p:attrNameLst>
                                      </p:cBhvr>
                                      <p:to>
                                        <p:strVal val="0.5"/>
                                      </p:to>
                                    </p:set>
                                    <p:animEffect filter="image" prLst="opacity: 0.5">
                                      <p:cBhvr rctx="IE">
                                        <p:cTn id="23" dur="indefinite"/>
                                        <p:tgtEl>
                                          <p:spTgt spid="7">
                                            <p:txEl>
                                              <p:pRg st="3" end="3"/>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7">
                                            <p:txEl>
                                              <p:pRg st="4" end="4"/>
                                            </p:txEl>
                                          </p:spTgt>
                                        </p:tgtEl>
                                        <p:attrNameLst>
                                          <p:attrName>style.opacity</p:attrName>
                                        </p:attrNameLst>
                                      </p:cBhvr>
                                      <p:to>
                                        <p:strVal val="0.5"/>
                                      </p:to>
                                    </p:set>
                                    <p:animEffect filter="image" prLst="opacity: 0.5">
                                      <p:cBhvr rctx="IE">
                                        <p:cTn id="36" dur="indefinite"/>
                                        <p:tgtEl>
                                          <p:spTgt spid="7">
                                            <p:txEl>
                                              <p:pRg st="4" end="4"/>
                                            </p:txEl>
                                          </p:spTgt>
                                        </p:tgtEl>
                                      </p:cBhvr>
                                    </p:animEffect>
                                  </p:childTnLst>
                                </p:cTn>
                              </p:par>
                              <p:par>
                                <p:cTn id="37" presetID="9" presetClass="emph" presetSubtype="0" nodeType="withEffect">
                                  <p:stCondLst>
                                    <p:cond delay="0"/>
                                  </p:stCondLst>
                                  <p:childTnLst>
                                    <p:set>
                                      <p:cBhvr>
                                        <p:cTn id="38" dur="indefinite"/>
                                        <p:tgtEl>
                                          <p:spTgt spid="7">
                                            <p:txEl>
                                              <p:pRg st="5" end="5"/>
                                            </p:txEl>
                                          </p:spTgt>
                                        </p:tgtEl>
                                        <p:attrNameLst>
                                          <p:attrName>style.opacity</p:attrName>
                                        </p:attrNameLst>
                                      </p:cBhvr>
                                      <p:to>
                                        <p:strVal val="0.5"/>
                                      </p:to>
                                    </p:set>
                                    <p:animEffect filter="image" prLst="opacity: 0.5">
                                      <p:cBhvr rctx="IE">
                                        <p:cTn id="39" dur="indefinite"/>
                                        <p:tgtEl>
                                          <p:spTgt spid="7">
                                            <p:txEl>
                                              <p:pRg st="5" end="5"/>
                                            </p:txEl>
                                          </p:spTgt>
                                        </p:tgtEl>
                                      </p:cBhvr>
                                    </p:animEffect>
                                  </p:childTnLst>
                                </p:cTn>
                              </p:par>
                              <p:par>
                                <p:cTn id="40" presetID="1" presetClass="entr" presetSubtype="0" fill="hold" nodeType="with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7">
                                            <p:txEl>
                                              <p:pRg st="6" end="6"/>
                                            </p:txEl>
                                          </p:spTgt>
                                        </p:tgtEl>
                                        <p:attrNameLst>
                                          <p:attrName>style.opacity</p:attrName>
                                        </p:attrNameLst>
                                      </p:cBhvr>
                                      <p:to>
                                        <p:strVal val="0.5"/>
                                      </p:to>
                                    </p:set>
                                    <p:animEffect filter="image" prLst="opacity: 0.5">
                                      <p:cBhvr rctx="IE">
                                        <p:cTn id="52" dur="indefinite"/>
                                        <p:tgtEl>
                                          <p:spTgt spid="7">
                                            <p:txEl>
                                              <p:pRg st="6" end="6"/>
                                            </p:txEl>
                                          </p:spTgt>
                                        </p:tgtEl>
                                      </p:cBhvr>
                                    </p:animEffect>
                                  </p:childTnLst>
                                </p:cTn>
                              </p:par>
                              <p:par>
                                <p:cTn id="53" presetID="9" presetClass="emph" presetSubtype="0" nodeType="withEffect">
                                  <p:stCondLst>
                                    <p:cond delay="0"/>
                                  </p:stCondLst>
                                  <p:childTnLst>
                                    <p:set>
                                      <p:cBhvr>
                                        <p:cTn id="54" dur="indefinite"/>
                                        <p:tgtEl>
                                          <p:spTgt spid="7">
                                            <p:txEl>
                                              <p:pRg st="7" end="7"/>
                                            </p:txEl>
                                          </p:spTgt>
                                        </p:tgtEl>
                                        <p:attrNameLst>
                                          <p:attrName>style.opacity</p:attrName>
                                        </p:attrNameLst>
                                      </p:cBhvr>
                                      <p:to>
                                        <p:strVal val="0.5"/>
                                      </p:to>
                                    </p:set>
                                    <p:animEffect filter="image" prLst="opacity: 0.5">
                                      <p:cBhvr rctx="IE">
                                        <p:cTn id="55" dur="indefinite"/>
                                        <p:tgtEl>
                                          <p:spTgt spid="7">
                                            <p:txEl>
                                              <p:pRg st="7" end="7"/>
                                            </p:txEl>
                                          </p:spTgt>
                                        </p:tgtEl>
                                      </p:cBhvr>
                                    </p:animEffect>
                                  </p:childTnLst>
                                </p:cTn>
                              </p:par>
                              <p:par>
                                <p:cTn id="56" presetID="9" presetClass="emph" presetSubtype="0" nodeType="withEffect">
                                  <p:stCondLst>
                                    <p:cond delay="0"/>
                                  </p:stCondLst>
                                  <p:childTnLst>
                                    <p:set>
                                      <p:cBhvr>
                                        <p:cTn id="57" dur="indefinite"/>
                                        <p:tgtEl>
                                          <p:spTgt spid="7">
                                            <p:txEl>
                                              <p:pRg st="8" end="8"/>
                                            </p:txEl>
                                          </p:spTgt>
                                        </p:tgtEl>
                                        <p:attrNameLst>
                                          <p:attrName>style.opacity</p:attrName>
                                        </p:attrNameLst>
                                      </p:cBhvr>
                                      <p:to>
                                        <p:strVal val="0.5"/>
                                      </p:to>
                                    </p:set>
                                    <p:animEffect filter="image" prLst="opacity: 0.5">
                                      <p:cBhvr rctx="IE">
                                        <p:cTn id="58" dur="indefinite"/>
                                        <p:tgtEl>
                                          <p:spTgt spid="7">
                                            <p:txEl>
                                              <p:pRg st="8" end="8"/>
                                            </p:txEl>
                                          </p:spTgt>
                                        </p:tgtEl>
                                      </p:cBhvr>
                                    </p:animEffect>
                                  </p:childTnLst>
                                </p:cTn>
                              </p:par>
                              <p:par>
                                <p:cTn id="59" presetID="1" presetClass="entr" presetSubtype="0" fill="hold" nodeType="with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134"/>
            <a:ext cx="9692640" cy="1325562"/>
          </a:xfrm>
        </p:spPr>
        <p:txBody>
          <a:bodyPr/>
          <a:lstStyle/>
          <a:p>
            <a:r>
              <a:rPr lang="en-US" dirty="0"/>
              <a:t>Effective Interviewing: Final Reminders</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33</a:t>
            </a:fld>
            <a:endParaRPr lang="en-US"/>
          </a:p>
        </p:txBody>
      </p:sp>
      <p:sp>
        <p:nvSpPr>
          <p:cNvPr id="6" name="TextBox 5"/>
          <p:cNvSpPr txBox="1"/>
          <p:nvPr/>
        </p:nvSpPr>
        <p:spPr>
          <a:xfrm>
            <a:off x="1367206" y="1566952"/>
            <a:ext cx="8983937" cy="3724096"/>
          </a:xfrm>
          <a:prstGeom prst="rect">
            <a:avLst/>
          </a:prstGeom>
          <a:noFill/>
        </p:spPr>
        <p:txBody>
          <a:bodyPr wrap="square" rtlCol="0">
            <a:spAutoFit/>
          </a:bodyPr>
          <a:lstStyle/>
          <a:p>
            <a:r>
              <a:rPr lang="en-US" sz="3000" u="sng" dirty="0"/>
              <a:t>Final Reminders</a:t>
            </a:r>
            <a:r>
              <a:rPr lang="en-US" sz="3000" dirty="0"/>
              <a:t>:</a:t>
            </a:r>
          </a:p>
          <a:p>
            <a:pPr marL="457200" indent="-457200">
              <a:buFont typeface="Arial" panose="020B0604020202020204" pitchFamily="34" charset="0"/>
              <a:buChar char="•"/>
            </a:pPr>
            <a:r>
              <a:rPr lang="en-US" sz="3000" u="sng" dirty="0"/>
              <a:t>You</a:t>
            </a:r>
            <a:r>
              <a:rPr lang="en-US" sz="3000" dirty="0"/>
              <a:t> represent the organization</a:t>
            </a:r>
          </a:p>
          <a:p>
            <a:pPr marL="457200" indent="-457200">
              <a:buFont typeface="Arial" panose="020B0604020202020204" pitchFamily="34" charset="0"/>
              <a:buChar char="•"/>
            </a:pPr>
            <a:r>
              <a:rPr lang="en-US" sz="3000" dirty="0"/>
              <a:t>Have an organized, fair and open process</a:t>
            </a:r>
          </a:p>
          <a:p>
            <a:pPr marL="457200" indent="-457200">
              <a:buFont typeface="Arial" panose="020B0604020202020204" pitchFamily="34" charset="0"/>
              <a:buChar char="•"/>
            </a:pPr>
            <a:r>
              <a:rPr lang="en-US" sz="3000" dirty="0"/>
              <a:t>Avoid decisions until all interviews &amp; background/ reference checks are </a:t>
            </a:r>
            <a:br>
              <a:rPr lang="en-US" sz="3000" dirty="0"/>
            </a:br>
            <a:r>
              <a:rPr lang="en-US" sz="3000" dirty="0"/>
              <a:t>complete</a:t>
            </a:r>
          </a:p>
          <a:p>
            <a:pPr marL="457200" indent="-457200">
              <a:buFont typeface="Arial" panose="020B0604020202020204" pitchFamily="34" charset="0"/>
              <a:buChar char="•"/>
            </a:pPr>
            <a:endParaRPr lang="en-US" sz="2800" dirty="0"/>
          </a:p>
          <a:p>
            <a:endParaRPr lang="en-US" sz="2800" dirty="0"/>
          </a:p>
        </p:txBody>
      </p:sp>
      <p:pic>
        <p:nvPicPr>
          <p:cNvPr id="7" name="Picture 6" descr="Business Meeting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686" y="4003353"/>
            <a:ext cx="3173108" cy="2762572"/>
          </a:xfrm>
          <a:prstGeom prst="rect">
            <a:avLst/>
          </a:prstGeom>
        </p:spPr>
      </p:pic>
      <p:sp>
        <p:nvSpPr>
          <p:cNvPr id="3" name="Footer Placeholder 2">
            <a:extLst>
              <a:ext uri="{FF2B5EF4-FFF2-40B4-BE49-F238E27FC236}">
                <a16:creationId xmlns:a16="http://schemas.microsoft.com/office/drawing/2014/main" id="{21673DFE-737A-4785-816C-B177554D23D9}"/>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8652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1E6E-3DD2-48C8-BD2F-956D8C0FD5B9}"/>
              </a:ext>
            </a:extLst>
          </p:cNvPr>
          <p:cNvSpPr>
            <a:spLocks noGrp="1"/>
          </p:cNvSpPr>
          <p:nvPr>
            <p:ph type="title"/>
          </p:nvPr>
        </p:nvSpPr>
        <p:spPr>
          <a:xfrm>
            <a:off x="66814" y="-546233"/>
            <a:ext cx="9692640" cy="1325562"/>
          </a:xfrm>
        </p:spPr>
        <p:txBody>
          <a:bodyPr/>
          <a:lstStyle/>
          <a:p>
            <a:r>
              <a:rPr lang="en-US" dirty="0"/>
              <a:t>Lessons Learned</a:t>
            </a:r>
          </a:p>
        </p:txBody>
      </p:sp>
      <p:sp>
        <p:nvSpPr>
          <p:cNvPr id="3" name="Content Placeholder 2">
            <a:extLst>
              <a:ext uri="{FF2B5EF4-FFF2-40B4-BE49-F238E27FC236}">
                <a16:creationId xmlns:a16="http://schemas.microsoft.com/office/drawing/2014/main" id="{D1433CDE-0D58-4FD5-9EC7-F0F16BB9695C}"/>
              </a:ext>
            </a:extLst>
          </p:cNvPr>
          <p:cNvSpPr>
            <a:spLocks noGrp="1"/>
          </p:cNvSpPr>
          <p:nvPr>
            <p:ph idx="1"/>
          </p:nvPr>
        </p:nvSpPr>
        <p:spPr>
          <a:xfrm>
            <a:off x="1261872" y="2390115"/>
            <a:ext cx="8595360" cy="4351337"/>
          </a:xfrm>
        </p:spPr>
        <p:txBody>
          <a:bodyPr>
            <a:normAutofit/>
          </a:bodyPr>
          <a:lstStyle/>
          <a:p>
            <a:pPr marL="0" indent="0">
              <a:buNone/>
            </a:pPr>
            <a:endParaRPr lang="en-US" dirty="0"/>
          </a:p>
          <a:p>
            <a:pPr marL="0" indent="0">
              <a:buNone/>
            </a:pPr>
            <a:endParaRPr lang="en-US" dirty="0"/>
          </a:p>
          <a:p>
            <a:pPr marL="0" indent="0">
              <a:buNone/>
            </a:pPr>
            <a:endParaRPr lang="en-US" sz="6000" b="1" dirty="0">
              <a:solidFill>
                <a:srgbClr val="FFFF00"/>
              </a:solidFill>
            </a:endParaRPr>
          </a:p>
          <a:p>
            <a:pPr marL="0" indent="0">
              <a:buNone/>
            </a:pPr>
            <a:endParaRPr lang="en-US" sz="6000" b="1" dirty="0">
              <a:solidFill>
                <a:srgbClr val="FFFF00"/>
              </a:solidFill>
            </a:endParaRPr>
          </a:p>
          <a:p>
            <a:pPr marL="0" indent="0" algn="ctr">
              <a:buNone/>
            </a:pPr>
            <a:r>
              <a:rPr lang="en-US" sz="6000" b="1" dirty="0"/>
              <a:t>Hiring Failures</a:t>
            </a:r>
          </a:p>
        </p:txBody>
      </p:sp>
      <p:pic>
        <p:nvPicPr>
          <p:cNvPr id="6" name="Graphic 5" descr="Trophy">
            <a:extLst>
              <a:ext uri="{FF2B5EF4-FFF2-40B4-BE49-F238E27FC236}">
                <a16:creationId xmlns:a16="http://schemas.microsoft.com/office/drawing/2014/main" id="{A89E8B82-0252-4DED-A3B4-2EA28E30B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6472" y="1577003"/>
            <a:ext cx="3703993" cy="3703993"/>
          </a:xfrm>
          <a:prstGeom prst="rect">
            <a:avLst/>
          </a:prstGeom>
        </p:spPr>
      </p:pic>
      <p:sp>
        <p:nvSpPr>
          <p:cNvPr id="9" name="&quot;Not Allowed&quot; Symbol 8">
            <a:extLst>
              <a:ext uri="{FF2B5EF4-FFF2-40B4-BE49-F238E27FC236}">
                <a16:creationId xmlns:a16="http://schemas.microsoft.com/office/drawing/2014/main" id="{3FAB04AD-969F-4758-A64B-470AA25A8DE9}"/>
              </a:ext>
            </a:extLst>
          </p:cNvPr>
          <p:cNvSpPr/>
          <p:nvPr/>
        </p:nvSpPr>
        <p:spPr>
          <a:xfrm>
            <a:off x="3123886" y="907996"/>
            <a:ext cx="4698307" cy="4621248"/>
          </a:xfrm>
          <a:prstGeom prst="noSmoking">
            <a:avLst>
              <a:gd name="adj" fmla="val 65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8828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9143"/>
            <a:ext cx="9692640" cy="1325562"/>
          </a:xfrm>
        </p:spPr>
        <p:txBody>
          <a:bodyPr/>
          <a:lstStyle/>
          <a:p>
            <a:r>
              <a:rPr lang="en-US" dirty="0"/>
              <a:t>The Essential Manager Toolbox</a:t>
            </a:r>
          </a:p>
        </p:txBody>
      </p:sp>
      <p:pic>
        <p:nvPicPr>
          <p:cNvPr id="5" name="Picture 4">
            <a:extLst>
              <a:ext uri="{FF2B5EF4-FFF2-40B4-BE49-F238E27FC236}">
                <a16:creationId xmlns:a16="http://schemas.microsoft.com/office/drawing/2014/main" id="{7A906761-B42B-495E-BDA2-5DF7BDDE0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400" y="1728228"/>
            <a:ext cx="8144340" cy="4592673"/>
          </a:xfrm>
          <a:prstGeom prst="rect">
            <a:avLst/>
          </a:prstGeom>
        </p:spPr>
      </p:pic>
      <p:sp>
        <p:nvSpPr>
          <p:cNvPr id="3" name="Footer Placeholder 2">
            <a:extLst>
              <a:ext uri="{FF2B5EF4-FFF2-40B4-BE49-F238E27FC236}">
                <a16:creationId xmlns:a16="http://schemas.microsoft.com/office/drawing/2014/main" id="{B67F42BB-015F-4B58-AAD7-2CED90B1F374}"/>
              </a:ext>
            </a:extLst>
          </p:cNvPr>
          <p:cNvSpPr>
            <a:spLocks noGrp="1"/>
          </p:cNvSpPr>
          <p:nvPr>
            <p:ph type="ftr" sz="quarter" idx="11"/>
          </p:nvPr>
        </p:nvSpPr>
        <p:spPr/>
        <p:txBody>
          <a:bodyPr/>
          <a:lstStyle/>
          <a:p>
            <a:r>
              <a:rPr lang="en-US"/>
              <a:t>© TBD Solutions, LLC</a:t>
            </a:r>
          </a:p>
        </p:txBody>
      </p:sp>
      <p:sp>
        <p:nvSpPr>
          <p:cNvPr id="4" name="Slide Number Placeholder 3">
            <a:extLst>
              <a:ext uri="{FF2B5EF4-FFF2-40B4-BE49-F238E27FC236}">
                <a16:creationId xmlns:a16="http://schemas.microsoft.com/office/drawing/2014/main" id="{9226D3E6-D52B-4395-9114-A952AE42423F}"/>
              </a:ext>
            </a:extLst>
          </p:cNvPr>
          <p:cNvSpPr>
            <a:spLocks noGrp="1"/>
          </p:cNvSpPr>
          <p:nvPr>
            <p:ph type="sldNum" sz="quarter" idx="12"/>
          </p:nvPr>
        </p:nvSpPr>
        <p:spPr/>
        <p:txBody>
          <a:bodyPr>
            <a:normAutofit lnSpcReduction="10000"/>
          </a:bodyPr>
          <a:lstStyle/>
          <a:p>
            <a:fld id="{C7DD959D-790D-4421-9A18-F8439D76B9F4}" type="slidenum">
              <a:rPr lang="en-US" smtClean="0"/>
              <a:t>35</a:t>
            </a:fld>
            <a:endParaRPr lang="en-US"/>
          </a:p>
        </p:txBody>
      </p:sp>
    </p:spTree>
    <p:extLst>
      <p:ext uri="{BB962C8B-B14F-4D97-AF65-F5344CB8AC3E}">
        <p14:creationId xmlns:p14="http://schemas.microsoft.com/office/powerpoint/2010/main" val="2664703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81"/>
            <a:ext cx="9692640" cy="1325562"/>
          </a:xfrm>
        </p:spPr>
        <p:txBody>
          <a:bodyPr/>
          <a:lstStyle/>
          <a:p>
            <a:r>
              <a:rPr lang="en-US" dirty="0"/>
              <a:t>Parking Lot</a:t>
            </a:r>
          </a:p>
        </p:txBody>
      </p:sp>
      <p:sp>
        <p:nvSpPr>
          <p:cNvPr id="6" name="Slide Number Placeholder 5"/>
          <p:cNvSpPr>
            <a:spLocks noGrp="1"/>
          </p:cNvSpPr>
          <p:nvPr>
            <p:ph type="sldNum" sz="quarter" idx="12"/>
          </p:nvPr>
        </p:nvSpPr>
        <p:spPr/>
        <p:txBody>
          <a:bodyPr>
            <a:normAutofit lnSpcReduction="10000"/>
          </a:bodyPr>
          <a:lstStyle/>
          <a:p>
            <a:fld id="{C7DD959D-790D-4421-9A18-F8439D76B9F4}" type="slidenum">
              <a:rPr lang="en-US" smtClean="0"/>
              <a:t>36</a:t>
            </a:fld>
            <a:endParaRPr lang="en-US"/>
          </a:p>
        </p:txBody>
      </p:sp>
      <p:pic>
        <p:nvPicPr>
          <p:cNvPr id="1026" name="Picture 2" descr="Image result for parking l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84400" y="757632"/>
            <a:ext cx="7396692" cy="554751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61D48D6-673D-4CC3-B3FF-0BE153E04A28}"/>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214136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114300" indent="0">
              <a:buNone/>
            </a:pPr>
            <a:r>
              <a:rPr lang="en-US" dirty="0"/>
              <a:t>Sarah Bowman	</a:t>
            </a:r>
            <a:r>
              <a:rPr lang="en-US" dirty="0">
                <a:hlinkClick r:id="rId2"/>
              </a:rPr>
              <a:t>SarahB@TBDSolutions.com</a:t>
            </a:r>
            <a:endParaRPr lang="en-US" dirty="0"/>
          </a:p>
          <a:p>
            <a:pPr marL="114300" indent="0">
              <a:buNone/>
            </a:pPr>
            <a:r>
              <a:rPr lang="en-US" dirty="0"/>
              <a:t>Remi Romanowski	</a:t>
            </a:r>
            <a:r>
              <a:rPr lang="en-US" dirty="0">
                <a:hlinkClick r:id="rId3"/>
              </a:rPr>
              <a:t>RemiR@TBDSolutions.com</a:t>
            </a:r>
            <a:r>
              <a:rPr lang="en-US" dirty="0"/>
              <a:t> </a:t>
            </a:r>
          </a:p>
          <a:p>
            <a:endParaRPr lang="en-US" dirty="0"/>
          </a:p>
        </p:txBody>
      </p:sp>
      <p:sp>
        <p:nvSpPr>
          <p:cNvPr id="6" name="Slide Number Placeholder 5"/>
          <p:cNvSpPr>
            <a:spLocks noGrp="1"/>
          </p:cNvSpPr>
          <p:nvPr>
            <p:ph type="sldNum" sz="quarter" idx="12"/>
          </p:nvPr>
        </p:nvSpPr>
        <p:spPr/>
        <p:txBody>
          <a:bodyPr>
            <a:normAutofit lnSpcReduction="10000"/>
          </a:bodyPr>
          <a:lstStyle/>
          <a:p>
            <a:fld id="{C7DD959D-790D-4421-9A18-F8439D76B9F4}" type="slidenum">
              <a:rPr lang="en-US" smtClean="0"/>
              <a:t>37</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962400"/>
            <a:ext cx="5432294" cy="761344"/>
          </a:xfrm>
          <a:prstGeom prst="rect">
            <a:avLst/>
          </a:prstGeom>
        </p:spPr>
      </p:pic>
      <p:pic>
        <p:nvPicPr>
          <p:cNvPr id="1026" name="Picture 2" descr="Image result for linkedin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25"/>
          <a:stretch/>
        </p:blipFill>
        <p:spPr bwMode="auto">
          <a:xfrm>
            <a:off x="7331243" y="5875422"/>
            <a:ext cx="747714" cy="747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Image result for social media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14" t="7111" r="52922" b="52000"/>
          <a:stretch/>
        </p:blipFill>
        <p:spPr bwMode="auto">
          <a:xfrm>
            <a:off x="9479128" y="5875422"/>
            <a:ext cx="747714" cy="747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social media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475" t="51786" r="15738" b="4920"/>
          <a:stretch/>
        </p:blipFill>
        <p:spPr bwMode="auto">
          <a:xfrm>
            <a:off x="8395252" y="5875422"/>
            <a:ext cx="767580" cy="747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Image result for linkedin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25"/>
          <a:stretch/>
        </p:blipFill>
        <p:spPr bwMode="auto">
          <a:xfrm>
            <a:off x="7331243" y="5875422"/>
            <a:ext cx="747714" cy="747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Image result for social media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14" t="7111" r="52922" b="52000"/>
          <a:stretch/>
        </p:blipFill>
        <p:spPr bwMode="auto">
          <a:xfrm>
            <a:off x="9479128" y="5875422"/>
            <a:ext cx="747714" cy="747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Image result for social media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475" t="51786" r="15738" b="4920"/>
          <a:stretch/>
        </p:blipFill>
        <p:spPr bwMode="auto">
          <a:xfrm>
            <a:off x="8395252" y="5875422"/>
            <a:ext cx="767580" cy="7477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405B394E-15D4-401A-8A4B-EF85765842C9}"/>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967606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969"/>
            <a:ext cx="9692640" cy="1325562"/>
          </a:xfrm>
        </p:spPr>
        <p:txBody>
          <a:bodyPr/>
          <a:lstStyle/>
          <a:p>
            <a:r>
              <a:rPr lang="en-US" dirty="0"/>
              <a:t>Effective Interviewing</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4</a:t>
            </a:fld>
            <a:endParaRPr lang="en-US"/>
          </a:p>
        </p:txBody>
      </p:sp>
      <p:sp>
        <p:nvSpPr>
          <p:cNvPr id="6" name="TextBox 5"/>
          <p:cNvSpPr txBox="1"/>
          <p:nvPr/>
        </p:nvSpPr>
        <p:spPr>
          <a:xfrm>
            <a:off x="1822939" y="1012059"/>
            <a:ext cx="7056685" cy="156966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4800" dirty="0"/>
              <a:t>What is the purpose </a:t>
            </a:r>
            <a:br>
              <a:rPr lang="en-US" sz="4800" dirty="0"/>
            </a:br>
            <a:r>
              <a:rPr lang="en-US" sz="4800" dirty="0"/>
              <a:t>of interviewing?</a:t>
            </a:r>
          </a:p>
        </p:txBody>
      </p:sp>
      <p:sp>
        <p:nvSpPr>
          <p:cNvPr id="3" name="Footer Placeholder 2">
            <a:extLst>
              <a:ext uri="{FF2B5EF4-FFF2-40B4-BE49-F238E27FC236}">
                <a16:creationId xmlns:a16="http://schemas.microsoft.com/office/drawing/2014/main" id="{0CD10751-9D5A-4959-98A9-0DE01B42126C}"/>
              </a:ext>
            </a:extLst>
          </p:cNvPr>
          <p:cNvSpPr>
            <a:spLocks noGrp="1"/>
          </p:cNvSpPr>
          <p:nvPr>
            <p:ph type="ftr" sz="quarter" idx="11"/>
          </p:nvPr>
        </p:nvSpPr>
        <p:spPr/>
        <p:txBody>
          <a:bodyPr/>
          <a:lstStyle/>
          <a:p>
            <a:r>
              <a:rPr lang="en-US"/>
              <a:t>© TBD Solutions, LLC</a:t>
            </a:r>
          </a:p>
        </p:txBody>
      </p:sp>
      <p:sp>
        <p:nvSpPr>
          <p:cNvPr id="8" name="TextBox 7">
            <a:extLst>
              <a:ext uri="{FF2B5EF4-FFF2-40B4-BE49-F238E27FC236}">
                <a16:creationId xmlns:a16="http://schemas.microsoft.com/office/drawing/2014/main" id="{EDE6E18D-FD58-4F05-8861-B30737C5A361}"/>
              </a:ext>
            </a:extLst>
          </p:cNvPr>
          <p:cNvSpPr txBox="1"/>
          <p:nvPr/>
        </p:nvSpPr>
        <p:spPr>
          <a:xfrm>
            <a:off x="1647901" y="5969403"/>
            <a:ext cx="8382000" cy="954107"/>
          </a:xfrm>
          <a:prstGeom prst="rect">
            <a:avLst/>
          </a:prstGeom>
          <a:noFill/>
        </p:spPr>
        <p:txBody>
          <a:bodyPr wrap="square" rtlCol="0">
            <a:spAutoFit/>
          </a:bodyPr>
          <a:lstStyle/>
          <a:p>
            <a:r>
              <a:rPr lang="en-US" sz="2800" i="1" dirty="0"/>
              <a:t>Essentially, effective interviewing is about saying “no”</a:t>
            </a:r>
          </a:p>
          <a:p>
            <a:pPr marL="285750" indent="-285750">
              <a:buFont typeface="Arial" panose="020B0604020202020204" pitchFamily="34" charset="0"/>
              <a:buChar char="•"/>
            </a:pPr>
            <a:endParaRPr lang="en-US" sz="2800" i="1" dirty="0"/>
          </a:p>
        </p:txBody>
      </p:sp>
      <p:grpSp>
        <p:nvGrpSpPr>
          <p:cNvPr id="7" name="Group 6">
            <a:extLst>
              <a:ext uri="{FF2B5EF4-FFF2-40B4-BE49-F238E27FC236}">
                <a16:creationId xmlns:a16="http://schemas.microsoft.com/office/drawing/2014/main" id="{59965971-02FC-415B-85EC-F929806AA09A}"/>
              </a:ext>
            </a:extLst>
          </p:cNvPr>
          <p:cNvGrpSpPr/>
          <p:nvPr/>
        </p:nvGrpSpPr>
        <p:grpSpPr>
          <a:xfrm>
            <a:off x="1287281" y="2650682"/>
            <a:ext cx="8128000" cy="3251199"/>
            <a:chOff x="934720" y="2921001"/>
            <a:chExt cx="8128000" cy="3251199"/>
          </a:xfrm>
        </p:grpSpPr>
        <p:sp>
          <p:nvSpPr>
            <p:cNvPr id="11" name="Shape 10">
              <a:extLst>
                <a:ext uri="{FF2B5EF4-FFF2-40B4-BE49-F238E27FC236}">
                  <a16:creationId xmlns:a16="http://schemas.microsoft.com/office/drawing/2014/main" id="{76B9E2CC-2E14-41DE-B957-13619796E64E}"/>
                </a:ext>
              </a:extLst>
            </p:cNvPr>
            <p:cNvSpPr/>
            <p:nvPr/>
          </p:nvSpPr>
          <p:spPr>
            <a:xfrm>
              <a:off x="934720" y="2921001"/>
              <a:ext cx="8128000" cy="3251199"/>
            </a:xfrm>
            <a:prstGeom prst="leftRightRibb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CA4CB89C-1EF1-4780-80B4-4F0D3F6A0429}"/>
                </a:ext>
              </a:extLst>
            </p:cNvPr>
            <p:cNvGrpSpPr/>
            <p:nvPr/>
          </p:nvGrpSpPr>
          <p:grpSpPr>
            <a:xfrm>
              <a:off x="1910080" y="3489961"/>
              <a:ext cx="2682239" cy="1593088"/>
              <a:chOff x="975360" y="1652693"/>
              <a:chExt cx="2682239" cy="1593088"/>
            </a:xfrm>
          </p:grpSpPr>
          <p:sp>
            <p:nvSpPr>
              <p:cNvPr id="16" name="Rectangle 15">
                <a:extLst>
                  <a:ext uri="{FF2B5EF4-FFF2-40B4-BE49-F238E27FC236}">
                    <a16:creationId xmlns:a16="http://schemas.microsoft.com/office/drawing/2014/main" id="{753CEB8A-3B83-4896-BA74-0C7277F30098}"/>
                  </a:ext>
                </a:extLst>
              </p:cNvPr>
              <p:cNvSpPr/>
              <p:nvPr/>
            </p:nvSpPr>
            <p:spPr>
              <a:xfrm>
                <a:off x="975360" y="1652693"/>
                <a:ext cx="2682239" cy="1593088"/>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8A55ACA3-C579-4AC9-AFCA-EFDDBEDA678E}"/>
                  </a:ext>
                </a:extLst>
              </p:cNvPr>
              <p:cNvSpPr txBox="1"/>
              <p:nvPr/>
            </p:nvSpPr>
            <p:spPr>
              <a:xfrm>
                <a:off x="975360" y="1652693"/>
                <a:ext cx="2682239" cy="15930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To hire the most qualified candidate</a:t>
                </a:r>
              </a:p>
            </p:txBody>
          </p:sp>
        </p:grpSp>
        <p:grpSp>
          <p:nvGrpSpPr>
            <p:cNvPr id="13" name="Group 12">
              <a:extLst>
                <a:ext uri="{FF2B5EF4-FFF2-40B4-BE49-F238E27FC236}">
                  <a16:creationId xmlns:a16="http://schemas.microsoft.com/office/drawing/2014/main" id="{9C688FA1-CB5A-49BC-9408-87172078324E}"/>
                </a:ext>
              </a:extLst>
            </p:cNvPr>
            <p:cNvGrpSpPr/>
            <p:nvPr/>
          </p:nvGrpSpPr>
          <p:grpSpPr>
            <a:xfrm>
              <a:off x="4998720" y="4010153"/>
              <a:ext cx="3169920" cy="1593088"/>
              <a:chOff x="4064000" y="2172885"/>
              <a:chExt cx="3169920" cy="1593088"/>
            </a:xfrm>
          </p:grpSpPr>
          <p:sp>
            <p:nvSpPr>
              <p:cNvPr id="14" name="Rectangle 13">
                <a:extLst>
                  <a:ext uri="{FF2B5EF4-FFF2-40B4-BE49-F238E27FC236}">
                    <a16:creationId xmlns:a16="http://schemas.microsoft.com/office/drawing/2014/main" id="{FA9ECF6E-6A32-48A2-A1A4-1F9586A6EFBE}"/>
                  </a:ext>
                </a:extLst>
              </p:cNvPr>
              <p:cNvSpPr/>
              <p:nvPr/>
            </p:nvSpPr>
            <p:spPr>
              <a:xfrm>
                <a:off x="4064000" y="2172885"/>
                <a:ext cx="3169920" cy="1593088"/>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9217EBB-96F0-4B5F-AF5E-F39A33A35C56}"/>
                  </a:ext>
                </a:extLst>
              </p:cNvPr>
              <p:cNvSpPr txBox="1"/>
              <p:nvPr/>
            </p:nvSpPr>
            <p:spPr>
              <a:xfrm>
                <a:off x="4064000" y="2172885"/>
                <a:ext cx="3169920" cy="15930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To hire the  candidate that best fits that position</a:t>
                </a:r>
              </a:p>
            </p:txBody>
          </p:sp>
        </p:grpSp>
      </p:grpSp>
    </p:spTree>
    <p:extLst>
      <p:ext uri="{BB962C8B-B14F-4D97-AF65-F5344CB8AC3E}">
        <p14:creationId xmlns:p14="http://schemas.microsoft.com/office/powerpoint/2010/main" val="42079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135"/>
            <a:ext cx="8581718" cy="1356360"/>
          </a:xfrm>
        </p:spPr>
        <p:txBody>
          <a:bodyPr vert="horz" lIns="91440" tIns="45720" rIns="91440" bIns="45720" rtlCol="0" anchor="ctr">
            <a:normAutofit/>
          </a:bodyPr>
          <a:lstStyle/>
          <a:p>
            <a:pPr defTabSz="914400"/>
            <a:r>
              <a:rPr lang="en-US" sz="4400" dirty="0"/>
              <a:t>Effective Interviewing: Ringing the Bell</a:t>
            </a:r>
          </a:p>
        </p:txBody>
      </p:sp>
      <p:sp>
        <p:nvSpPr>
          <p:cNvPr id="5" name="Slide Number Placeholder 4"/>
          <p:cNvSpPr>
            <a:spLocks noGrp="1"/>
          </p:cNvSpPr>
          <p:nvPr>
            <p:ph type="sldNum" sz="quarter" idx="12"/>
          </p:nvPr>
        </p:nvSpPr>
        <p:spPr>
          <a:xfrm>
            <a:off x="8521148" y="6223829"/>
            <a:ext cx="1279663" cy="365125"/>
          </a:xfrm>
        </p:spPr>
        <p:txBody>
          <a:bodyPr vert="horz" lIns="91440" tIns="45720" rIns="91440" bIns="45720" rtlCol="0" anchor="ctr">
            <a:normAutofit/>
          </a:bodyPr>
          <a:lstStyle/>
          <a:p>
            <a:pPr defTabSz="914400">
              <a:spcAft>
                <a:spcPts val="600"/>
              </a:spcAft>
            </a:pPr>
            <a:fld id="{C7DD959D-790D-4421-9A18-F8439D76B9F4}" type="slidenum">
              <a:rPr lang="en-US" sz="1200"/>
              <a:pPr defTabSz="914400">
                <a:spcAft>
                  <a:spcPts val="600"/>
                </a:spcAft>
              </a:pPr>
              <a:t>5</a:t>
            </a:fld>
            <a:endParaRPr lang="en-US" sz="1200"/>
          </a:p>
        </p:txBody>
      </p:sp>
      <p:sp>
        <p:nvSpPr>
          <p:cNvPr id="3" name="TextBox 2"/>
          <p:cNvSpPr txBox="1"/>
          <p:nvPr/>
        </p:nvSpPr>
        <p:spPr>
          <a:xfrm>
            <a:off x="4635200" y="1637631"/>
            <a:ext cx="5379842" cy="4191000"/>
          </a:xfrm>
          <a:prstGeom prst="rect">
            <a:avLst/>
          </a:prstGeom>
        </p:spPr>
        <p:txBody>
          <a:bodyPr vert="horz" lIns="91440" tIns="45720" rIns="91440" bIns="45720" rtlCol="0">
            <a:normAutofit/>
          </a:bodyPr>
          <a:lstStyle/>
          <a:p>
            <a:pPr defTabSz="914400">
              <a:lnSpc>
                <a:spcPct val="90000"/>
              </a:lnSpc>
              <a:spcAft>
                <a:spcPts val="600"/>
              </a:spcAft>
              <a:buClr>
                <a:schemeClr val="accent1"/>
              </a:buClr>
              <a:buSzPct val="80000"/>
            </a:pPr>
            <a:r>
              <a:rPr lang="en-US" sz="3000" dirty="0">
                <a:solidFill>
                  <a:schemeClr val="accent1"/>
                </a:solidFill>
              </a:rPr>
              <a:t>Too many managers rush to make hiring decisions</a:t>
            </a:r>
          </a:p>
          <a:p>
            <a:pPr indent="-182880" defTabSz="914400">
              <a:lnSpc>
                <a:spcPct val="90000"/>
              </a:lnSpc>
              <a:spcAft>
                <a:spcPts val="600"/>
              </a:spcAft>
              <a:buClr>
                <a:schemeClr val="accent1"/>
              </a:buClr>
              <a:buSzPct val="80000"/>
              <a:buFont typeface="Corbel" pitchFamily="34" charset="0"/>
              <a:buChar char="•"/>
            </a:pPr>
            <a:endParaRPr lang="en-US" sz="3000" dirty="0">
              <a:solidFill>
                <a:schemeClr val="accent1"/>
              </a:solidFill>
            </a:endParaRPr>
          </a:p>
          <a:p>
            <a:pPr defTabSz="914400">
              <a:lnSpc>
                <a:spcPct val="90000"/>
              </a:lnSpc>
              <a:spcAft>
                <a:spcPts val="600"/>
              </a:spcAft>
              <a:buClr>
                <a:schemeClr val="accent1"/>
              </a:buClr>
              <a:buSzPct val="80000"/>
            </a:pPr>
            <a:r>
              <a:rPr lang="en-US" sz="3000" dirty="0">
                <a:solidFill>
                  <a:schemeClr val="accent1"/>
                </a:solidFill>
              </a:rPr>
              <a:t>Find the candidate that is:</a:t>
            </a:r>
          </a:p>
          <a:p>
            <a:pPr marL="274320" lvl="1" defTabSz="914400">
              <a:lnSpc>
                <a:spcPct val="90000"/>
              </a:lnSpc>
              <a:spcAft>
                <a:spcPts val="1200"/>
              </a:spcAft>
              <a:buClr>
                <a:schemeClr val="accent1"/>
              </a:buClr>
              <a:buSzPct val="80000"/>
            </a:pPr>
            <a:r>
              <a:rPr lang="en-US" sz="3000" dirty="0">
                <a:solidFill>
                  <a:schemeClr val="accent1"/>
                </a:solidFill>
              </a:rPr>
              <a:t>Qualified</a:t>
            </a:r>
          </a:p>
          <a:p>
            <a:pPr marL="274320" lvl="1" defTabSz="914400">
              <a:lnSpc>
                <a:spcPct val="90000"/>
              </a:lnSpc>
              <a:spcAft>
                <a:spcPts val="1200"/>
              </a:spcAft>
              <a:buClr>
                <a:schemeClr val="accent1"/>
              </a:buClr>
              <a:buSzPct val="80000"/>
            </a:pPr>
            <a:r>
              <a:rPr lang="en-US" sz="3000" dirty="0">
                <a:solidFill>
                  <a:schemeClr val="accent1"/>
                </a:solidFill>
              </a:rPr>
              <a:t>Compliments the team</a:t>
            </a:r>
          </a:p>
          <a:p>
            <a:pPr marL="274320" lvl="1" defTabSz="914400">
              <a:lnSpc>
                <a:spcPct val="90000"/>
              </a:lnSpc>
              <a:spcAft>
                <a:spcPts val="1200"/>
              </a:spcAft>
              <a:buClr>
                <a:schemeClr val="accent1"/>
              </a:buClr>
              <a:buSzPct val="80000"/>
            </a:pPr>
            <a:r>
              <a:rPr lang="en-US" sz="3000" dirty="0">
                <a:solidFill>
                  <a:schemeClr val="accent1"/>
                </a:solidFill>
              </a:rPr>
              <a:t>Has a Record of Growth (and potential for more)</a:t>
            </a:r>
          </a:p>
          <a:p>
            <a:pPr marL="342900" indent="-182880" defTabSz="914400">
              <a:lnSpc>
                <a:spcPct val="90000"/>
              </a:lnSpc>
              <a:spcAft>
                <a:spcPts val="600"/>
              </a:spcAft>
              <a:buClr>
                <a:schemeClr val="accent1"/>
              </a:buClr>
              <a:buSzPct val="80000"/>
              <a:buFont typeface="Corbel" pitchFamily="34" charset="0"/>
              <a:buChar char="•"/>
            </a:pPr>
            <a:endParaRPr lang="en-US" sz="3000" dirty="0">
              <a:solidFill>
                <a:schemeClr val="accent1"/>
              </a:solidFill>
            </a:endParaRPr>
          </a:p>
        </p:txBody>
      </p:sp>
      <p:sp>
        <p:nvSpPr>
          <p:cNvPr id="4" name="Footer Placeholder 3">
            <a:extLst>
              <a:ext uri="{FF2B5EF4-FFF2-40B4-BE49-F238E27FC236}">
                <a16:creationId xmlns:a16="http://schemas.microsoft.com/office/drawing/2014/main" id="{C2E269F1-CEB2-4420-A596-47792DD5D467}"/>
              </a:ext>
            </a:extLst>
          </p:cNvPr>
          <p:cNvSpPr>
            <a:spLocks noGrp="1"/>
          </p:cNvSpPr>
          <p:nvPr>
            <p:ph type="ftr" sz="quarter" idx="11"/>
          </p:nvPr>
        </p:nvSpPr>
        <p:spPr/>
        <p:txBody>
          <a:bodyPr/>
          <a:lstStyle/>
          <a:p>
            <a:r>
              <a:rPr lang="en-US"/>
              <a:t>© TBD Solutions, LLC</a:t>
            </a:r>
          </a:p>
        </p:txBody>
      </p:sp>
      <p:pic>
        <p:nvPicPr>
          <p:cNvPr id="8" name="Picture 7" descr="A close up of a logo&#10;&#10;Description generated with very high confidence">
            <a:extLst>
              <a:ext uri="{FF2B5EF4-FFF2-40B4-BE49-F238E27FC236}">
                <a16:creationId xmlns:a16="http://schemas.microsoft.com/office/drawing/2014/main" id="{096750A8-83DA-453B-AF12-92237A5B6E1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6209"/>
          <a:stretch/>
        </p:blipFill>
        <p:spPr>
          <a:xfrm>
            <a:off x="-771487" y="1957032"/>
            <a:ext cx="5092158" cy="4266797"/>
          </a:xfrm>
          <a:prstGeom prst="rect">
            <a:avLst/>
          </a:prstGeom>
        </p:spPr>
      </p:pic>
      <p:pic>
        <p:nvPicPr>
          <p:cNvPr id="10" name="Graphic 9" descr="Hammer">
            <a:extLst>
              <a:ext uri="{FF2B5EF4-FFF2-40B4-BE49-F238E27FC236}">
                <a16:creationId xmlns:a16="http://schemas.microsoft.com/office/drawing/2014/main" id="{E90EC1AA-003C-44C6-94BD-5ABAFE3093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05331" flipH="1">
            <a:off x="2020646" y="3874509"/>
            <a:ext cx="1767198" cy="1667300"/>
          </a:xfrm>
          <a:prstGeom prst="rect">
            <a:avLst/>
          </a:prstGeom>
        </p:spPr>
      </p:pic>
      <p:pic>
        <p:nvPicPr>
          <p:cNvPr id="13" name="Graphic 12" descr="Hammer">
            <a:extLst>
              <a:ext uri="{FF2B5EF4-FFF2-40B4-BE49-F238E27FC236}">
                <a16:creationId xmlns:a16="http://schemas.microsoft.com/office/drawing/2014/main" id="{265F0CD0-3A3A-4D50-8143-16CE2DE85E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17279" flipH="1">
            <a:off x="1629365" y="4174568"/>
            <a:ext cx="1767198" cy="1667300"/>
          </a:xfrm>
          <a:prstGeom prst="rect">
            <a:avLst/>
          </a:prstGeom>
        </p:spPr>
      </p:pic>
      <p:pic>
        <p:nvPicPr>
          <p:cNvPr id="14" name="Graphic 13" descr="Hammer">
            <a:extLst>
              <a:ext uri="{FF2B5EF4-FFF2-40B4-BE49-F238E27FC236}">
                <a16:creationId xmlns:a16="http://schemas.microsoft.com/office/drawing/2014/main" id="{9C0171A7-EABE-4904-A05F-4CC4EFEE5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215874" flipH="1">
            <a:off x="1507590" y="4525165"/>
            <a:ext cx="1767198" cy="1667300"/>
          </a:xfrm>
          <a:prstGeom prst="rect">
            <a:avLst/>
          </a:prstGeom>
        </p:spPr>
      </p:pic>
      <p:sp>
        <p:nvSpPr>
          <p:cNvPr id="15" name="Flowchart: Terminator 14">
            <a:extLst>
              <a:ext uri="{FF2B5EF4-FFF2-40B4-BE49-F238E27FC236}">
                <a16:creationId xmlns:a16="http://schemas.microsoft.com/office/drawing/2014/main" id="{4651162E-2EFB-49E2-B118-46DD5DF664F4}"/>
              </a:ext>
            </a:extLst>
          </p:cNvPr>
          <p:cNvSpPr/>
          <p:nvPr/>
        </p:nvSpPr>
        <p:spPr>
          <a:xfrm>
            <a:off x="1512653" y="4893089"/>
            <a:ext cx="523875" cy="581025"/>
          </a:xfrm>
          <a:prstGeom prst="flowChartTermina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Flowchart: Terminator 17">
            <a:extLst>
              <a:ext uri="{FF2B5EF4-FFF2-40B4-BE49-F238E27FC236}">
                <a16:creationId xmlns:a16="http://schemas.microsoft.com/office/drawing/2014/main" id="{9EB29A75-643C-4F92-859D-869E269707FB}"/>
              </a:ext>
            </a:extLst>
          </p:cNvPr>
          <p:cNvSpPr/>
          <p:nvPr/>
        </p:nvSpPr>
        <p:spPr>
          <a:xfrm>
            <a:off x="1512653" y="4364739"/>
            <a:ext cx="523875" cy="1092614"/>
          </a:xfrm>
          <a:prstGeom prst="flowChartTermina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Flowchart: Terminator 18">
            <a:extLst>
              <a:ext uri="{FF2B5EF4-FFF2-40B4-BE49-F238E27FC236}">
                <a16:creationId xmlns:a16="http://schemas.microsoft.com/office/drawing/2014/main" id="{0D9AF16A-ECA6-459F-9D40-D36F08FF47E8}"/>
              </a:ext>
            </a:extLst>
          </p:cNvPr>
          <p:cNvSpPr/>
          <p:nvPr/>
        </p:nvSpPr>
        <p:spPr>
          <a:xfrm>
            <a:off x="1512653" y="3655733"/>
            <a:ext cx="523875" cy="1709909"/>
          </a:xfrm>
          <a:prstGeom prst="flowChartTermina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60D3BB9-B5E5-4344-A8FE-4411E297680C}"/>
              </a:ext>
            </a:extLst>
          </p:cNvPr>
          <p:cNvCxnSpPr/>
          <p:nvPr/>
        </p:nvCxnSpPr>
        <p:spPr>
          <a:xfrm>
            <a:off x="2371725" y="3152775"/>
            <a:ext cx="5143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168B8F-E274-411C-ADFE-40F620A361E8}"/>
              </a:ext>
            </a:extLst>
          </p:cNvPr>
          <p:cNvCxnSpPr>
            <a:cxnSpLocks/>
          </p:cNvCxnSpPr>
          <p:nvPr/>
        </p:nvCxnSpPr>
        <p:spPr>
          <a:xfrm>
            <a:off x="2371725" y="3305175"/>
            <a:ext cx="514350" cy="1238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3BEA7D-F4DB-4964-AB88-75D3DD973E40}"/>
              </a:ext>
            </a:extLst>
          </p:cNvPr>
          <p:cNvCxnSpPr>
            <a:cxnSpLocks/>
          </p:cNvCxnSpPr>
          <p:nvPr/>
        </p:nvCxnSpPr>
        <p:spPr>
          <a:xfrm>
            <a:off x="704850" y="3152775"/>
            <a:ext cx="47394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7D817A-F330-4314-81A5-6597E3E04E7D}"/>
              </a:ext>
            </a:extLst>
          </p:cNvPr>
          <p:cNvCxnSpPr>
            <a:cxnSpLocks/>
          </p:cNvCxnSpPr>
          <p:nvPr/>
        </p:nvCxnSpPr>
        <p:spPr>
          <a:xfrm flipV="1">
            <a:off x="700735" y="3367087"/>
            <a:ext cx="472788" cy="523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7EDB4A-E32B-4156-BB5E-535AAE85D7D5}"/>
              </a:ext>
            </a:extLst>
          </p:cNvPr>
          <p:cNvCxnSpPr>
            <a:cxnSpLocks/>
          </p:cNvCxnSpPr>
          <p:nvPr/>
        </p:nvCxnSpPr>
        <p:spPr>
          <a:xfrm>
            <a:off x="1173523" y="2055726"/>
            <a:ext cx="290472" cy="4844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25A2C9-3452-46C1-89D4-056A3F39BD91}"/>
              </a:ext>
            </a:extLst>
          </p:cNvPr>
          <p:cNvCxnSpPr>
            <a:cxnSpLocks/>
          </p:cNvCxnSpPr>
          <p:nvPr/>
        </p:nvCxnSpPr>
        <p:spPr>
          <a:xfrm flipH="1">
            <a:off x="2176958" y="2071348"/>
            <a:ext cx="441039" cy="54728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8224B5-C35D-4CDA-BBD6-573936781782}"/>
              </a:ext>
            </a:extLst>
          </p:cNvPr>
          <p:cNvCxnSpPr>
            <a:cxnSpLocks/>
          </p:cNvCxnSpPr>
          <p:nvPr/>
        </p:nvCxnSpPr>
        <p:spPr>
          <a:xfrm>
            <a:off x="546552" y="2558583"/>
            <a:ext cx="730191" cy="39175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F0528FF-4B79-491B-86BA-B4626BCC7143}"/>
              </a:ext>
            </a:extLst>
          </p:cNvPr>
          <p:cNvCxnSpPr>
            <a:cxnSpLocks/>
          </p:cNvCxnSpPr>
          <p:nvPr/>
        </p:nvCxnSpPr>
        <p:spPr>
          <a:xfrm flipH="1">
            <a:off x="2229074" y="2527709"/>
            <a:ext cx="731416" cy="38493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4E469B3-E19F-43A4-B899-2789006A62B6}"/>
              </a:ext>
            </a:extLst>
          </p:cNvPr>
          <p:cNvCxnSpPr>
            <a:cxnSpLocks/>
          </p:cNvCxnSpPr>
          <p:nvPr/>
        </p:nvCxnSpPr>
        <p:spPr>
          <a:xfrm flipH="1">
            <a:off x="799690" y="3530912"/>
            <a:ext cx="519070" cy="4449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2CB028-236C-4FFC-A9D3-59E8FBF61572}"/>
              </a:ext>
            </a:extLst>
          </p:cNvPr>
          <p:cNvCxnSpPr>
            <a:cxnSpLocks/>
          </p:cNvCxnSpPr>
          <p:nvPr/>
        </p:nvCxnSpPr>
        <p:spPr>
          <a:xfrm flipH="1" flipV="1">
            <a:off x="2229074" y="3504436"/>
            <a:ext cx="519735" cy="28233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50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 presetClass="exit" presetSubtype="0" fill="hold" nodeType="afterEffect">
                                  <p:stCondLst>
                                    <p:cond delay="500"/>
                                  </p:stCondLst>
                                  <p:childTnLst>
                                    <p:set>
                                      <p:cBhvr>
                                        <p:cTn id="13" dur="1" fill="hold">
                                          <p:stCondLst>
                                            <p:cond delay="0"/>
                                          </p:stCondLst>
                                        </p:cTn>
                                        <p:tgtEl>
                                          <p:spTgt spid="13"/>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000"/>
                            </p:stCondLst>
                            <p:childTnLst>
                              <p:par>
                                <p:cTn id="17" presetID="1" presetClass="exit"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1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1600"/>
                            </p:stCondLst>
                            <p:childTnLst>
                              <p:par>
                                <p:cTn id="26" presetID="1" presetClass="entr" presetSubtype="0" fill="hold" grpId="0" nodeType="afterEffect">
                                  <p:stCondLst>
                                    <p:cond delay="1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1700"/>
                            </p:stCondLst>
                            <p:childTnLst>
                              <p:par>
                                <p:cTn id="29" presetID="1"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1700"/>
                            </p:stCondLst>
                            <p:childTnLst>
                              <p:par>
                                <p:cTn id="32" presetID="1"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700"/>
                            </p:stCondLst>
                            <p:childTnLst>
                              <p:par>
                                <p:cTn id="35" presetID="1"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1700"/>
                            </p:stCondLst>
                            <p:childTnLst>
                              <p:par>
                                <p:cTn id="38" presetID="1"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1700"/>
                            </p:stCondLst>
                            <p:childTnLst>
                              <p:par>
                                <p:cTn id="41" presetID="1"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mph" presetSubtype="0" nodeType="clickEffect">
                                  <p:stCondLst>
                                    <p:cond delay="0"/>
                                  </p:stCondLst>
                                  <p:childTnLst>
                                    <p:set>
                                      <p:cBhvr>
                                        <p:cTn id="60" dur="indefinite"/>
                                        <p:tgtEl>
                                          <p:spTgt spid="3">
                                            <p:txEl>
                                              <p:pRg st="0" end="0"/>
                                            </p:txEl>
                                          </p:spTgt>
                                        </p:tgtEl>
                                        <p:attrNameLst>
                                          <p:attrName>style.opacity</p:attrName>
                                        </p:attrNameLst>
                                      </p:cBhvr>
                                      <p:to>
                                        <p:strVal val="0.5"/>
                                      </p:to>
                                    </p:set>
                                    <p:animEffect filter="image" prLst="opacity: 0.5">
                                      <p:cBhvr rctx="IE">
                                        <p:cTn id="61" dur="indefinite"/>
                                        <p:tgtEl>
                                          <p:spTgt spid="3">
                                            <p:txEl>
                                              <p:pRg st="0" end="0"/>
                                            </p:txEl>
                                          </p:spTgt>
                                        </p:tgtEl>
                                      </p:cBhvr>
                                    </p:animEffect>
                                  </p:childTnLst>
                                </p:cTn>
                              </p:par>
                              <p:par>
                                <p:cTn id="62" presetID="1" presetClass="entr" presetSubtype="0" fill="hold" nodeType="with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8180"/>
            <a:ext cx="8694549" cy="1356360"/>
          </a:xfrm>
        </p:spPr>
        <p:txBody>
          <a:bodyPr>
            <a:normAutofit/>
          </a:bodyPr>
          <a:lstStyle/>
          <a:p>
            <a:r>
              <a:rPr lang="en-US" sz="3800" dirty="0"/>
              <a:t>The Importance of Hiring:  Cost of Hiring</a:t>
            </a:r>
          </a:p>
        </p:txBody>
      </p:sp>
      <p:sp>
        <p:nvSpPr>
          <p:cNvPr id="5" name="Slide Number Placeholder 4"/>
          <p:cNvSpPr>
            <a:spLocks noGrp="1"/>
          </p:cNvSpPr>
          <p:nvPr>
            <p:ph type="sldNum" sz="quarter" idx="12"/>
          </p:nvPr>
        </p:nvSpPr>
        <p:spPr/>
        <p:txBody>
          <a:bodyPr>
            <a:normAutofit lnSpcReduction="10000"/>
          </a:bodyPr>
          <a:lstStyle/>
          <a:p>
            <a:fld id="{C7DD959D-790D-4421-9A18-F8439D76B9F4}" type="slidenum">
              <a:rPr lang="en-US" smtClean="0"/>
              <a:t>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83184054"/>
              </p:ext>
            </p:extLst>
          </p:nvPr>
        </p:nvGraphicFramePr>
        <p:xfrm>
          <a:off x="834887" y="1321752"/>
          <a:ext cx="9392479" cy="4850448"/>
        </p:xfrm>
        <a:graphic>
          <a:graphicData uri="http://schemas.openxmlformats.org/drawingml/2006/table">
            <a:tbl>
              <a:tblPr firstRow="1" bandRow="1">
                <a:tableStyleId>{F5AB1C69-6EDB-4FF4-983F-18BD219EF322}</a:tableStyleId>
              </a:tblPr>
              <a:tblGrid>
                <a:gridCol w="4679743">
                  <a:extLst>
                    <a:ext uri="{9D8B030D-6E8A-4147-A177-3AD203B41FA5}">
                      <a16:colId xmlns:a16="http://schemas.microsoft.com/office/drawing/2014/main" val="20000"/>
                    </a:ext>
                  </a:extLst>
                </a:gridCol>
                <a:gridCol w="3589722">
                  <a:extLst>
                    <a:ext uri="{9D8B030D-6E8A-4147-A177-3AD203B41FA5}">
                      <a16:colId xmlns:a16="http://schemas.microsoft.com/office/drawing/2014/main" val="20001"/>
                    </a:ext>
                  </a:extLst>
                </a:gridCol>
                <a:gridCol w="1123014">
                  <a:extLst>
                    <a:ext uri="{9D8B030D-6E8A-4147-A177-3AD203B41FA5}">
                      <a16:colId xmlns:a16="http://schemas.microsoft.com/office/drawing/2014/main" val="20002"/>
                    </a:ext>
                  </a:extLst>
                </a:gridCol>
              </a:tblGrid>
              <a:tr h="434568">
                <a:tc>
                  <a:txBody>
                    <a:bodyPr/>
                    <a:lstStyle/>
                    <a:p>
                      <a:r>
                        <a:rPr lang="en-US" sz="2000" dirty="0"/>
                        <a:t>Task</a:t>
                      </a:r>
                    </a:p>
                  </a:txBody>
                  <a:tcPr/>
                </a:tc>
                <a:tc>
                  <a:txBody>
                    <a:bodyPr/>
                    <a:lstStyle/>
                    <a:p>
                      <a:r>
                        <a:rPr lang="en-US" sz="2000" dirty="0"/>
                        <a:t>Time</a:t>
                      </a:r>
                    </a:p>
                  </a:txBody>
                  <a:tcPr/>
                </a:tc>
                <a:tc>
                  <a:txBody>
                    <a:bodyPr/>
                    <a:lstStyle/>
                    <a:p>
                      <a:r>
                        <a:rPr lang="en-US" sz="2000" dirty="0"/>
                        <a:t>Cost</a:t>
                      </a:r>
                    </a:p>
                  </a:txBody>
                  <a:tcPr/>
                </a:tc>
                <a:extLst>
                  <a:ext uri="{0D108BD9-81ED-4DB2-BD59-A6C34878D82A}">
                    <a16:rowId xmlns:a16="http://schemas.microsoft.com/office/drawing/2014/main" val="10000"/>
                  </a:ext>
                </a:extLst>
              </a:tr>
              <a:tr h="413610">
                <a:tc>
                  <a:txBody>
                    <a:bodyPr/>
                    <a:lstStyle/>
                    <a:p>
                      <a:r>
                        <a:rPr lang="en-US" sz="1800" dirty="0"/>
                        <a:t>Position</a:t>
                      </a:r>
                      <a:r>
                        <a:rPr lang="en-US" sz="1800" baseline="0" dirty="0"/>
                        <a:t> Requisition</a:t>
                      </a:r>
                      <a:endParaRPr lang="en-US" sz="1800" dirty="0"/>
                    </a:p>
                  </a:txBody>
                  <a:tcPr/>
                </a:tc>
                <a:tc>
                  <a:txBody>
                    <a:bodyPr/>
                    <a:lstStyle/>
                    <a:p>
                      <a:r>
                        <a:rPr lang="en-US" sz="1800" dirty="0"/>
                        <a:t>1 hour</a:t>
                      </a:r>
                    </a:p>
                  </a:txBody>
                  <a:tcPr/>
                </a:tc>
                <a:tc>
                  <a:txBody>
                    <a:bodyPr/>
                    <a:lstStyle/>
                    <a:p>
                      <a:pPr algn="r"/>
                      <a:r>
                        <a:rPr lang="en-US" sz="1800"/>
                        <a:t>$25</a:t>
                      </a:r>
                    </a:p>
                  </a:txBody>
                  <a:tcPr/>
                </a:tc>
                <a:extLst>
                  <a:ext uri="{0D108BD9-81ED-4DB2-BD59-A6C34878D82A}">
                    <a16:rowId xmlns:a16="http://schemas.microsoft.com/office/drawing/2014/main" val="10001"/>
                  </a:ext>
                </a:extLst>
              </a:tr>
              <a:tr h="413610">
                <a:tc>
                  <a:txBody>
                    <a:bodyPr/>
                    <a:lstStyle/>
                    <a:p>
                      <a:r>
                        <a:rPr lang="en-US" sz="1800"/>
                        <a:t>Advertising</a:t>
                      </a:r>
                    </a:p>
                  </a:txBody>
                  <a:tcPr/>
                </a:tc>
                <a:tc>
                  <a:txBody>
                    <a:bodyPr/>
                    <a:lstStyle/>
                    <a:p>
                      <a:r>
                        <a:rPr lang="en-US" sz="1800" dirty="0"/>
                        <a:t>0.5</a:t>
                      </a:r>
                      <a:r>
                        <a:rPr lang="en-US" sz="1800" baseline="0" dirty="0"/>
                        <a:t> hours </a:t>
                      </a:r>
                      <a:r>
                        <a:rPr lang="en-US" sz="1800" dirty="0"/>
                        <a:t>(+3 websites)</a:t>
                      </a:r>
                    </a:p>
                  </a:txBody>
                  <a:tcPr/>
                </a:tc>
                <a:tc>
                  <a:txBody>
                    <a:bodyPr/>
                    <a:lstStyle/>
                    <a:p>
                      <a:pPr algn="r"/>
                      <a:r>
                        <a:rPr lang="en-US" sz="1800"/>
                        <a:t>$175</a:t>
                      </a:r>
                    </a:p>
                  </a:txBody>
                  <a:tcPr/>
                </a:tc>
                <a:extLst>
                  <a:ext uri="{0D108BD9-81ED-4DB2-BD59-A6C34878D82A}">
                    <a16:rowId xmlns:a16="http://schemas.microsoft.com/office/drawing/2014/main" val="10002"/>
                  </a:ext>
                </a:extLst>
              </a:tr>
              <a:tr h="413610">
                <a:tc>
                  <a:txBody>
                    <a:bodyPr/>
                    <a:lstStyle/>
                    <a:p>
                      <a:r>
                        <a:rPr lang="en-US" sz="1800"/>
                        <a:t>Review </a:t>
                      </a:r>
                      <a:r>
                        <a:rPr lang="en-US" sz="1800" baseline="0"/>
                        <a:t>Resumes</a:t>
                      </a:r>
                      <a:endParaRPr lang="en-US" sz="1800"/>
                    </a:p>
                  </a:txBody>
                  <a:tcPr/>
                </a:tc>
                <a:tc>
                  <a:txBody>
                    <a:bodyPr/>
                    <a:lstStyle/>
                    <a:p>
                      <a:r>
                        <a:rPr lang="en-US" sz="1800"/>
                        <a:t>2 hours</a:t>
                      </a:r>
                    </a:p>
                  </a:txBody>
                  <a:tcPr/>
                </a:tc>
                <a:tc>
                  <a:txBody>
                    <a:bodyPr/>
                    <a:lstStyle/>
                    <a:p>
                      <a:pPr algn="r"/>
                      <a:r>
                        <a:rPr lang="en-US" sz="1800"/>
                        <a:t>$50</a:t>
                      </a:r>
                    </a:p>
                  </a:txBody>
                  <a:tcPr/>
                </a:tc>
                <a:extLst>
                  <a:ext uri="{0D108BD9-81ED-4DB2-BD59-A6C34878D82A}">
                    <a16:rowId xmlns:a16="http://schemas.microsoft.com/office/drawing/2014/main" val="10003"/>
                  </a:ext>
                </a:extLst>
              </a:tr>
              <a:tr h="713901">
                <a:tc>
                  <a:txBody>
                    <a:bodyPr/>
                    <a:lstStyle/>
                    <a:p>
                      <a:r>
                        <a:rPr lang="en-US" sz="1800"/>
                        <a:t>Prescreen</a:t>
                      </a:r>
                      <a:r>
                        <a:rPr lang="en-US" sz="1800" baseline="0"/>
                        <a:t> &amp; Interview Candidates</a:t>
                      </a:r>
                      <a:endParaRPr lang="en-US" sz="1800"/>
                    </a:p>
                  </a:txBody>
                  <a:tcPr/>
                </a:tc>
                <a:tc>
                  <a:txBody>
                    <a:bodyPr/>
                    <a:lstStyle/>
                    <a:p>
                      <a:r>
                        <a:rPr lang="en-US" sz="1800"/>
                        <a:t>20</a:t>
                      </a:r>
                      <a:r>
                        <a:rPr lang="en-US" sz="1800" baseline="0"/>
                        <a:t> hours (1-2 people)</a:t>
                      </a:r>
                      <a:endParaRPr lang="en-US" sz="1800"/>
                    </a:p>
                  </a:txBody>
                  <a:tcPr/>
                </a:tc>
                <a:tc>
                  <a:txBody>
                    <a:bodyPr/>
                    <a:lstStyle/>
                    <a:p>
                      <a:pPr algn="r"/>
                      <a:r>
                        <a:rPr lang="en-US" sz="1800"/>
                        <a:t>$600</a:t>
                      </a:r>
                    </a:p>
                  </a:txBody>
                  <a:tcPr/>
                </a:tc>
                <a:extLst>
                  <a:ext uri="{0D108BD9-81ED-4DB2-BD59-A6C34878D82A}">
                    <a16:rowId xmlns:a16="http://schemas.microsoft.com/office/drawing/2014/main" val="10004"/>
                  </a:ext>
                </a:extLst>
              </a:tr>
              <a:tr h="413610">
                <a:tc>
                  <a:txBody>
                    <a:bodyPr/>
                    <a:lstStyle/>
                    <a:p>
                      <a:r>
                        <a:rPr lang="en-US" sz="1800"/>
                        <a:t>Hiring </a:t>
                      </a:r>
                      <a:r>
                        <a:rPr lang="en-US" sz="1800" err="1"/>
                        <a:t>Req</a:t>
                      </a:r>
                      <a:endParaRPr lang="en-US" sz="1800"/>
                    </a:p>
                  </a:txBody>
                  <a:tcPr/>
                </a:tc>
                <a:tc>
                  <a:txBody>
                    <a:bodyPr/>
                    <a:lstStyle/>
                    <a:p>
                      <a:r>
                        <a:rPr lang="en-US" sz="1800"/>
                        <a:t>1 hour</a:t>
                      </a:r>
                    </a:p>
                  </a:txBody>
                  <a:tcPr/>
                </a:tc>
                <a:tc>
                  <a:txBody>
                    <a:bodyPr/>
                    <a:lstStyle/>
                    <a:p>
                      <a:pPr algn="r"/>
                      <a:r>
                        <a:rPr lang="en-US" sz="1800"/>
                        <a:t>$25</a:t>
                      </a:r>
                    </a:p>
                  </a:txBody>
                  <a:tcPr/>
                </a:tc>
                <a:extLst>
                  <a:ext uri="{0D108BD9-81ED-4DB2-BD59-A6C34878D82A}">
                    <a16:rowId xmlns:a16="http://schemas.microsoft.com/office/drawing/2014/main" val="10005"/>
                  </a:ext>
                </a:extLst>
              </a:tr>
              <a:tr h="413610">
                <a:tc>
                  <a:txBody>
                    <a:bodyPr/>
                    <a:lstStyle/>
                    <a:p>
                      <a:r>
                        <a:rPr lang="en-US" sz="1800"/>
                        <a:t>Reference Checks</a:t>
                      </a:r>
                    </a:p>
                  </a:txBody>
                  <a:tcPr/>
                </a:tc>
                <a:tc>
                  <a:txBody>
                    <a:bodyPr/>
                    <a:lstStyle/>
                    <a:p>
                      <a:r>
                        <a:rPr lang="en-US" sz="1800"/>
                        <a:t>2</a:t>
                      </a:r>
                      <a:r>
                        <a:rPr lang="en-US" sz="1800" baseline="0"/>
                        <a:t> hours</a:t>
                      </a:r>
                      <a:endParaRPr lang="en-US" sz="1800"/>
                    </a:p>
                  </a:txBody>
                  <a:tcPr/>
                </a:tc>
                <a:tc>
                  <a:txBody>
                    <a:bodyPr/>
                    <a:lstStyle/>
                    <a:p>
                      <a:pPr algn="r"/>
                      <a:r>
                        <a:rPr lang="en-US" sz="1800"/>
                        <a:t>$50</a:t>
                      </a:r>
                    </a:p>
                  </a:txBody>
                  <a:tcPr/>
                </a:tc>
                <a:extLst>
                  <a:ext uri="{0D108BD9-81ED-4DB2-BD59-A6C34878D82A}">
                    <a16:rowId xmlns:a16="http://schemas.microsoft.com/office/drawing/2014/main" val="10006"/>
                  </a:ext>
                </a:extLst>
              </a:tr>
              <a:tr h="413610">
                <a:tc>
                  <a:txBody>
                    <a:bodyPr/>
                    <a:lstStyle/>
                    <a:p>
                      <a:r>
                        <a:rPr lang="en-US" sz="1800"/>
                        <a:t>Background Check &amp; Drug Test</a:t>
                      </a:r>
                    </a:p>
                  </a:txBody>
                  <a:tcPr/>
                </a:tc>
                <a:tc>
                  <a:txBody>
                    <a:bodyPr/>
                    <a:lstStyle/>
                    <a:p>
                      <a:endParaRPr lang="en-US" sz="1800"/>
                    </a:p>
                  </a:txBody>
                  <a:tcPr/>
                </a:tc>
                <a:tc>
                  <a:txBody>
                    <a:bodyPr/>
                    <a:lstStyle/>
                    <a:p>
                      <a:pPr algn="r"/>
                      <a:r>
                        <a:rPr lang="en-US" sz="1800"/>
                        <a:t>$100</a:t>
                      </a:r>
                    </a:p>
                  </a:txBody>
                  <a:tcPr/>
                </a:tc>
                <a:extLst>
                  <a:ext uri="{0D108BD9-81ED-4DB2-BD59-A6C34878D82A}">
                    <a16:rowId xmlns:a16="http://schemas.microsoft.com/office/drawing/2014/main" val="10007"/>
                  </a:ext>
                </a:extLst>
              </a:tr>
              <a:tr h="854559">
                <a:tc>
                  <a:txBody>
                    <a:bodyPr/>
                    <a:lstStyle/>
                    <a:p>
                      <a:r>
                        <a:rPr lang="en-US" sz="1800"/>
                        <a:t>Employee Training</a:t>
                      </a:r>
                    </a:p>
                  </a:txBody>
                  <a:tcPr/>
                </a:tc>
                <a:tc>
                  <a:txBody>
                    <a:bodyPr/>
                    <a:lstStyle/>
                    <a:p>
                      <a:r>
                        <a:rPr lang="en-US" sz="1800"/>
                        <a:t>40 hours (employee</a:t>
                      </a:r>
                      <a:r>
                        <a:rPr lang="en-US" sz="1800" baseline="0"/>
                        <a:t> time)</a:t>
                      </a:r>
                      <a:br>
                        <a:rPr lang="en-US" sz="1800" baseline="0"/>
                      </a:br>
                      <a:r>
                        <a:rPr lang="en-US" sz="1800" baseline="0"/>
                        <a:t>15 hours (trainer time)</a:t>
                      </a:r>
                      <a:endParaRPr lang="en-US" sz="1800"/>
                    </a:p>
                  </a:txBody>
                  <a:tcPr/>
                </a:tc>
                <a:tc>
                  <a:txBody>
                    <a:bodyPr/>
                    <a:lstStyle/>
                    <a:p>
                      <a:pPr algn="r"/>
                      <a:r>
                        <a:rPr lang="en-US" sz="1800"/>
                        <a:t>$1375</a:t>
                      </a:r>
                    </a:p>
                  </a:txBody>
                  <a:tcPr/>
                </a:tc>
                <a:extLst>
                  <a:ext uri="{0D108BD9-81ED-4DB2-BD59-A6C34878D82A}">
                    <a16:rowId xmlns:a16="http://schemas.microsoft.com/office/drawing/2014/main" val="10008"/>
                  </a:ext>
                </a:extLst>
              </a:tr>
              <a:tr h="0">
                <a:tc>
                  <a:txBody>
                    <a:bodyPr/>
                    <a:lstStyle/>
                    <a:p>
                      <a:r>
                        <a:rPr lang="en-US" sz="1800" dirty="0"/>
                        <a:t>TOTAL COST</a:t>
                      </a:r>
                      <a:endParaRPr lang="en-US" sz="1800" b="1" dirty="0"/>
                    </a:p>
                  </a:txBody>
                  <a:tcPr/>
                </a:tc>
                <a:tc>
                  <a:txBody>
                    <a:bodyPr/>
                    <a:lstStyle/>
                    <a:p>
                      <a:endParaRPr lang="en-US" sz="1800"/>
                    </a:p>
                  </a:txBody>
                  <a:tcPr/>
                </a:tc>
                <a:tc>
                  <a:txBody>
                    <a:bodyPr/>
                    <a:lstStyle/>
                    <a:p>
                      <a:pPr algn="r"/>
                      <a:r>
                        <a:rPr lang="en-US" sz="1800" dirty="0"/>
                        <a:t>$2400</a:t>
                      </a:r>
                      <a:endParaRPr lang="en-US" sz="1800" b="1" dirty="0"/>
                    </a:p>
                  </a:txBody>
                  <a:tcPr/>
                </a:tc>
                <a:extLst>
                  <a:ext uri="{0D108BD9-81ED-4DB2-BD59-A6C34878D82A}">
                    <a16:rowId xmlns:a16="http://schemas.microsoft.com/office/drawing/2014/main" val="10009"/>
                  </a:ext>
                </a:extLst>
              </a:tr>
            </a:tbl>
          </a:graphicData>
        </a:graphic>
      </p:graphicFrame>
      <p:sp>
        <p:nvSpPr>
          <p:cNvPr id="3" name="Footer Placeholder 2">
            <a:extLst>
              <a:ext uri="{FF2B5EF4-FFF2-40B4-BE49-F238E27FC236}">
                <a16:creationId xmlns:a16="http://schemas.microsoft.com/office/drawing/2014/main" id="{605CE4A4-FF68-4690-BE91-D923A1CDF382}"/>
              </a:ext>
            </a:extLst>
          </p:cNvPr>
          <p:cNvSpPr>
            <a:spLocks noGrp="1"/>
          </p:cNvSpPr>
          <p:nvPr>
            <p:ph type="ftr" sz="quarter" idx="11"/>
          </p:nvPr>
        </p:nvSpPr>
        <p:spPr/>
        <p:txBody>
          <a:bodyPr/>
          <a:lstStyle/>
          <a:p>
            <a:r>
              <a:rPr lang="en-US"/>
              <a:t>© TBD Solutions, LLC</a:t>
            </a:r>
          </a:p>
        </p:txBody>
      </p:sp>
    </p:spTree>
    <p:extLst>
      <p:ext uri="{BB962C8B-B14F-4D97-AF65-F5344CB8AC3E}">
        <p14:creationId xmlns:p14="http://schemas.microsoft.com/office/powerpoint/2010/main" val="12697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91" y="-471798"/>
            <a:ext cx="9692640" cy="1325562"/>
          </a:xfrm>
        </p:spPr>
        <p:txBody>
          <a:bodyPr/>
          <a:lstStyle/>
          <a:p>
            <a:r>
              <a:rPr lang="en-US" dirty="0"/>
              <a:t>Effective Interviewing: Three Interviews</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7</a:t>
            </a:fld>
            <a:endParaRPr lang="en-US"/>
          </a:p>
        </p:txBody>
      </p:sp>
      <p:sp>
        <p:nvSpPr>
          <p:cNvPr id="5" name="Footer Placeholder 4">
            <a:extLst>
              <a:ext uri="{FF2B5EF4-FFF2-40B4-BE49-F238E27FC236}">
                <a16:creationId xmlns:a16="http://schemas.microsoft.com/office/drawing/2014/main" id="{3D1CF6E5-E365-4AF5-A060-8DAEA59163BE}"/>
              </a:ext>
            </a:extLst>
          </p:cNvPr>
          <p:cNvSpPr>
            <a:spLocks noGrp="1"/>
          </p:cNvSpPr>
          <p:nvPr>
            <p:ph type="ftr" sz="quarter" idx="11"/>
          </p:nvPr>
        </p:nvSpPr>
        <p:spPr/>
        <p:txBody>
          <a:bodyPr/>
          <a:lstStyle/>
          <a:p>
            <a:r>
              <a:rPr lang="en-US"/>
              <a:t>© TBD Solutions, LLC</a:t>
            </a:r>
          </a:p>
        </p:txBody>
      </p:sp>
      <p:sp>
        <p:nvSpPr>
          <p:cNvPr id="9" name="Oval 8">
            <a:extLst>
              <a:ext uri="{FF2B5EF4-FFF2-40B4-BE49-F238E27FC236}">
                <a16:creationId xmlns:a16="http://schemas.microsoft.com/office/drawing/2014/main" id="{DB496AF6-ECB7-4BBD-BA5D-65FCA21AFCC0}"/>
              </a:ext>
            </a:extLst>
          </p:cNvPr>
          <p:cNvSpPr/>
          <p:nvPr/>
        </p:nvSpPr>
        <p:spPr>
          <a:xfrm>
            <a:off x="6928784" y="1562724"/>
            <a:ext cx="2706534" cy="270703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A3D72D1D-C5FE-48AF-908A-189B0C048C30}"/>
              </a:ext>
            </a:extLst>
          </p:cNvPr>
          <p:cNvGrpSpPr/>
          <p:nvPr/>
        </p:nvGrpSpPr>
        <p:grpSpPr>
          <a:xfrm>
            <a:off x="7018650" y="1652974"/>
            <a:ext cx="2526803" cy="2526534"/>
            <a:chOff x="6319116" y="2062788"/>
            <a:chExt cx="2526803" cy="2526534"/>
          </a:xfrm>
        </p:grpSpPr>
        <p:sp>
          <p:nvSpPr>
            <p:cNvPr id="29" name="Oval 28">
              <a:extLst>
                <a:ext uri="{FF2B5EF4-FFF2-40B4-BE49-F238E27FC236}">
                  <a16:creationId xmlns:a16="http://schemas.microsoft.com/office/drawing/2014/main" id="{721DD4B9-AEC6-4948-B624-E653416F69B0}"/>
                </a:ext>
              </a:extLst>
            </p:cNvPr>
            <p:cNvSpPr/>
            <p:nvPr/>
          </p:nvSpPr>
          <p:spPr>
            <a:xfrm>
              <a:off x="6319116" y="2062788"/>
              <a:ext cx="2526803" cy="2526534"/>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Oval 5">
              <a:extLst>
                <a:ext uri="{FF2B5EF4-FFF2-40B4-BE49-F238E27FC236}">
                  <a16:creationId xmlns:a16="http://schemas.microsoft.com/office/drawing/2014/main" id="{ABD894D0-AAEA-4088-ADD7-707F66DA73DD}"/>
                </a:ext>
              </a:extLst>
            </p:cNvPr>
            <p:cNvSpPr txBox="1"/>
            <p:nvPr/>
          </p:nvSpPr>
          <p:spPr>
            <a:xfrm>
              <a:off x="6680339" y="2423790"/>
              <a:ext cx="1804356" cy="180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Second In-Person Interview</a:t>
              </a:r>
            </a:p>
          </p:txBody>
        </p:sp>
      </p:grpSp>
      <p:grpSp>
        <p:nvGrpSpPr>
          <p:cNvPr id="12" name="Group 11">
            <a:extLst>
              <a:ext uri="{FF2B5EF4-FFF2-40B4-BE49-F238E27FC236}">
                <a16:creationId xmlns:a16="http://schemas.microsoft.com/office/drawing/2014/main" id="{CF9835F3-9E8E-4890-BCF4-DB3CF2B6878B}"/>
              </a:ext>
            </a:extLst>
          </p:cNvPr>
          <p:cNvGrpSpPr/>
          <p:nvPr/>
        </p:nvGrpSpPr>
        <p:grpSpPr>
          <a:xfrm>
            <a:off x="7018650" y="4319634"/>
            <a:ext cx="3437315" cy="1483905"/>
            <a:chOff x="6319116" y="4729448"/>
            <a:chExt cx="3437315" cy="1483905"/>
          </a:xfrm>
        </p:grpSpPr>
        <p:sp>
          <p:nvSpPr>
            <p:cNvPr id="27" name="Rectangle 26">
              <a:extLst>
                <a:ext uri="{FF2B5EF4-FFF2-40B4-BE49-F238E27FC236}">
                  <a16:creationId xmlns:a16="http://schemas.microsoft.com/office/drawing/2014/main" id="{6CC07CA7-D2B6-4BFF-881C-8C8F13FDE37E}"/>
                </a:ext>
              </a:extLst>
            </p:cNvPr>
            <p:cNvSpPr/>
            <p:nvPr/>
          </p:nvSpPr>
          <p:spPr>
            <a:xfrm>
              <a:off x="6319116" y="4729448"/>
              <a:ext cx="2526803" cy="1483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CD820393-5FB9-4047-88FD-F7A1CB3A4684}"/>
                </a:ext>
              </a:extLst>
            </p:cNvPr>
            <p:cNvSpPr txBox="1"/>
            <p:nvPr/>
          </p:nvSpPr>
          <p:spPr>
            <a:xfrm>
              <a:off x="6319116" y="4729448"/>
              <a:ext cx="3437315" cy="1483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1" algn="l" defTabSz="844550">
                <a:lnSpc>
                  <a:spcPct val="90000"/>
                </a:lnSpc>
                <a:spcBef>
                  <a:spcPct val="0"/>
                </a:spcBef>
                <a:spcAft>
                  <a:spcPct val="15000"/>
                </a:spcAft>
              </a:pPr>
              <a:r>
                <a:rPr lang="en-US" sz="2500" kern="1200" dirty="0"/>
                <a:t>2-3 Interviewees</a:t>
              </a:r>
            </a:p>
            <a:p>
              <a:pPr marL="0" lvl="1" algn="l" defTabSz="844550">
                <a:lnSpc>
                  <a:spcPct val="90000"/>
                </a:lnSpc>
                <a:spcBef>
                  <a:spcPct val="0"/>
                </a:spcBef>
                <a:spcAft>
                  <a:spcPct val="15000"/>
                </a:spcAft>
              </a:pPr>
              <a:r>
                <a:rPr lang="en-US" sz="2500" kern="1200" dirty="0"/>
                <a:t>Involve Peers in Panel</a:t>
              </a:r>
            </a:p>
          </p:txBody>
        </p:sp>
      </p:grpSp>
      <p:sp>
        <p:nvSpPr>
          <p:cNvPr id="13" name="Teardrop 12">
            <a:extLst>
              <a:ext uri="{FF2B5EF4-FFF2-40B4-BE49-F238E27FC236}">
                <a16:creationId xmlns:a16="http://schemas.microsoft.com/office/drawing/2014/main" id="{711FEB0F-16AF-462C-9DD5-AC6E61C70DC0}"/>
              </a:ext>
            </a:extLst>
          </p:cNvPr>
          <p:cNvSpPr/>
          <p:nvPr/>
        </p:nvSpPr>
        <p:spPr>
          <a:xfrm rot="2700000">
            <a:off x="4134763" y="1565996"/>
            <a:ext cx="2700015" cy="270001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08A8C3EF-4E3A-4B83-9923-70D95785D16F}"/>
              </a:ext>
            </a:extLst>
          </p:cNvPr>
          <p:cNvGrpSpPr/>
          <p:nvPr/>
        </p:nvGrpSpPr>
        <p:grpSpPr>
          <a:xfrm>
            <a:off x="4221369" y="1652974"/>
            <a:ext cx="2526803" cy="2526534"/>
            <a:chOff x="3521835" y="2062788"/>
            <a:chExt cx="2526803" cy="2526534"/>
          </a:xfrm>
        </p:grpSpPr>
        <p:sp>
          <p:nvSpPr>
            <p:cNvPr id="25" name="Oval 24">
              <a:extLst>
                <a:ext uri="{FF2B5EF4-FFF2-40B4-BE49-F238E27FC236}">
                  <a16:creationId xmlns:a16="http://schemas.microsoft.com/office/drawing/2014/main" id="{838E8960-DD3D-4A43-8981-71752FBE24D2}"/>
                </a:ext>
              </a:extLst>
            </p:cNvPr>
            <p:cNvSpPr/>
            <p:nvPr/>
          </p:nvSpPr>
          <p:spPr>
            <a:xfrm>
              <a:off x="3521835" y="2062788"/>
              <a:ext cx="2526803" cy="2526534"/>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Oval 10">
              <a:extLst>
                <a:ext uri="{FF2B5EF4-FFF2-40B4-BE49-F238E27FC236}">
                  <a16:creationId xmlns:a16="http://schemas.microsoft.com/office/drawing/2014/main" id="{F49DC93D-574D-4DA7-BAE2-86CADB606E16}"/>
                </a:ext>
              </a:extLst>
            </p:cNvPr>
            <p:cNvSpPr txBox="1"/>
            <p:nvPr/>
          </p:nvSpPr>
          <p:spPr>
            <a:xfrm>
              <a:off x="3883058" y="2423790"/>
              <a:ext cx="1804356" cy="180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First In-Person Interview</a:t>
              </a:r>
            </a:p>
          </p:txBody>
        </p:sp>
      </p:grpSp>
      <p:grpSp>
        <p:nvGrpSpPr>
          <p:cNvPr id="15" name="Group 14">
            <a:extLst>
              <a:ext uri="{FF2B5EF4-FFF2-40B4-BE49-F238E27FC236}">
                <a16:creationId xmlns:a16="http://schemas.microsoft.com/office/drawing/2014/main" id="{ECA691A5-54C4-491B-89B6-5A4E0CFF8D02}"/>
              </a:ext>
            </a:extLst>
          </p:cNvPr>
          <p:cNvGrpSpPr/>
          <p:nvPr/>
        </p:nvGrpSpPr>
        <p:grpSpPr>
          <a:xfrm>
            <a:off x="4221369" y="4319634"/>
            <a:ext cx="2807127" cy="1483905"/>
            <a:chOff x="3521835" y="4729448"/>
            <a:chExt cx="2807127" cy="1483905"/>
          </a:xfrm>
        </p:grpSpPr>
        <p:sp>
          <p:nvSpPr>
            <p:cNvPr id="23" name="Rectangle 22">
              <a:extLst>
                <a:ext uri="{FF2B5EF4-FFF2-40B4-BE49-F238E27FC236}">
                  <a16:creationId xmlns:a16="http://schemas.microsoft.com/office/drawing/2014/main" id="{936DED8D-EB70-4921-A9C4-552B7586ED1B}"/>
                </a:ext>
              </a:extLst>
            </p:cNvPr>
            <p:cNvSpPr/>
            <p:nvPr/>
          </p:nvSpPr>
          <p:spPr>
            <a:xfrm>
              <a:off x="3521835" y="4729448"/>
              <a:ext cx="2526803" cy="1483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FF976737-FF62-4AFC-A4C0-5EB548FDC967}"/>
                </a:ext>
              </a:extLst>
            </p:cNvPr>
            <p:cNvSpPr txBox="1"/>
            <p:nvPr/>
          </p:nvSpPr>
          <p:spPr>
            <a:xfrm>
              <a:off x="3521835" y="4729448"/>
              <a:ext cx="2807127" cy="1483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1" algn="ctr" defTabSz="844550">
                <a:lnSpc>
                  <a:spcPct val="90000"/>
                </a:lnSpc>
                <a:spcBef>
                  <a:spcPct val="0"/>
                </a:spcBef>
                <a:spcAft>
                  <a:spcPct val="15000"/>
                </a:spcAft>
              </a:pPr>
              <a:r>
                <a:rPr lang="en-US" sz="2500" kern="1200" dirty="0"/>
                <a:t>45 minutes</a:t>
              </a:r>
            </a:p>
          </p:txBody>
        </p:sp>
      </p:grpSp>
      <p:sp>
        <p:nvSpPr>
          <p:cNvPr id="16" name="Teardrop 15">
            <a:extLst>
              <a:ext uri="{FF2B5EF4-FFF2-40B4-BE49-F238E27FC236}">
                <a16:creationId xmlns:a16="http://schemas.microsoft.com/office/drawing/2014/main" id="{5236A8B9-B984-47AD-9C81-505895909337}"/>
              </a:ext>
            </a:extLst>
          </p:cNvPr>
          <p:cNvSpPr/>
          <p:nvPr/>
        </p:nvSpPr>
        <p:spPr>
          <a:xfrm rot="2700000">
            <a:off x="1337482" y="1565996"/>
            <a:ext cx="2700015" cy="270001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69A59417-E9D3-4245-BB13-F2DFA775C6E5}"/>
              </a:ext>
            </a:extLst>
          </p:cNvPr>
          <p:cNvGrpSpPr/>
          <p:nvPr/>
        </p:nvGrpSpPr>
        <p:grpSpPr>
          <a:xfrm>
            <a:off x="1424088" y="1652974"/>
            <a:ext cx="2526803" cy="2526534"/>
            <a:chOff x="724554" y="2062788"/>
            <a:chExt cx="2526803" cy="2526534"/>
          </a:xfrm>
        </p:grpSpPr>
        <p:sp>
          <p:nvSpPr>
            <p:cNvPr id="21" name="Oval 20">
              <a:extLst>
                <a:ext uri="{FF2B5EF4-FFF2-40B4-BE49-F238E27FC236}">
                  <a16:creationId xmlns:a16="http://schemas.microsoft.com/office/drawing/2014/main" id="{80B1C29B-97A1-4D39-BCDA-4EBE5614EA76}"/>
                </a:ext>
              </a:extLst>
            </p:cNvPr>
            <p:cNvSpPr/>
            <p:nvPr/>
          </p:nvSpPr>
          <p:spPr>
            <a:xfrm>
              <a:off x="724554" y="2062788"/>
              <a:ext cx="2526803" cy="2526534"/>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Oval 15">
              <a:extLst>
                <a:ext uri="{FF2B5EF4-FFF2-40B4-BE49-F238E27FC236}">
                  <a16:creationId xmlns:a16="http://schemas.microsoft.com/office/drawing/2014/main" id="{DCDB3C8F-484F-4FBE-8435-FF84107453D3}"/>
                </a:ext>
              </a:extLst>
            </p:cNvPr>
            <p:cNvSpPr txBox="1"/>
            <p:nvPr/>
          </p:nvSpPr>
          <p:spPr>
            <a:xfrm>
              <a:off x="1085778" y="2423790"/>
              <a:ext cx="1804356" cy="180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Pre-Screen</a:t>
              </a:r>
            </a:p>
          </p:txBody>
        </p:sp>
      </p:grpSp>
      <p:grpSp>
        <p:nvGrpSpPr>
          <p:cNvPr id="18" name="Group 17">
            <a:extLst>
              <a:ext uri="{FF2B5EF4-FFF2-40B4-BE49-F238E27FC236}">
                <a16:creationId xmlns:a16="http://schemas.microsoft.com/office/drawing/2014/main" id="{D6D43C81-7966-49BD-9A44-1D93A7A5F90D}"/>
              </a:ext>
            </a:extLst>
          </p:cNvPr>
          <p:cNvGrpSpPr/>
          <p:nvPr/>
        </p:nvGrpSpPr>
        <p:grpSpPr>
          <a:xfrm>
            <a:off x="1143764" y="4286990"/>
            <a:ext cx="3588164" cy="2287557"/>
            <a:chOff x="444230" y="4727329"/>
            <a:chExt cx="3588164" cy="1637811"/>
          </a:xfrm>
        </p:grpSpPr>
        <p:sp>
          <p:nvSpPr>
            <p:cNvPr id="19" name="Rectangle 18">
              <a:extLst>
                <a:ext uri="{FF2B5EF4-FFF2-40B4-BE49-F238E27FC236}">
                  <a16:creationId xmlns:a16="http://schemas.microsoft.com/office/drawing/2014/main" id="{F7E0711B-4533-4E55-8977-C88FC064CB07}"/>
                </a:ext>
              </a:extLst>
            </p:cNvPr>
            <p:cNvSpPr/>
            <p:nvPr/>
          </p:nvSpPr>
          <p:spPr>
            <a:xfrm>
              <a:off x="724554" y="4804282"/>
              <a:ext cx="2526803" cy="1483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7DC9C882-2281-411B-B30A-D77E91D2C9B4}"/>
                </a:ext>
              </a:extLst>
            </p:cNvPr>
            <p:cNvSpPr txBox="1"/>
            <p:nvPr/>
          </p:nvSpPr>
          <p:spPr>
            <a:xfrm>
              <a:off x="444230" y="4727329"/>
              <a:ext cx="3588164" cy="16378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1" algn="l" defTabSz="844550">
                <a:lnSpc>
                  <a:spcPct val="90000"/>
                </a:lnSpc>
                <a:spcBef>
                  <a:spcPct val="0"/>
                </a:spcBef>
                <a:spcAft>
                  <a:spcPct val="15000"/>
                </a:spcAft>
              </a:pPr>
              <a:r>
                <a:rPr lang="en-US" sz="2500" kern="1200" dirty="0"/>
                <a:t>On the phone/web</a:t>
              </a:r>
            </a:p>
            <a:p>
              <a:pPr marL="0" lvl="1" algn="l" defTabSz="844550">
                <a:lnSpc>
                  <a:spcPct val="90000"/>
                </a:lnSpc>
                <a:spcBef>
                  <a:spcPct val="0"/>
                </a:spcBef>
                <a:spcAft>
                  <a:spcPct val="15000"/>
                </a:spcAft>
              </a:pPr>
              <a:r>
                <a:rPr lang="en-US" sz="2500" kern="1200" dirty="0"/>
                <a:t>1-2 behavior questions</a:t>
              </a:r>
            </a:p>
            <a:p>
              <a:pPr marL="0" lvl="1" algn="l" defTabSz="844550">
                <a:lnSpc>
                  <a:spcPct val="90000"/>
                </a:lnSpc>
                <a:spcBef>
                  <a:spcPct val="0"/>
                </a:spcBef>
                <a:spcAft>
                  <a:spcPct val="15000"/>
                </a:spcAft>
              </a:pPr>
              <a:r>
                <a:rPr lang="en-US" sz="2500" kern="1200" dirty="0"/>
                <a:t>30 minutes Maximum</a:t>
              </a:r>
            </a:p>
          </p:txBody>
        </p:sp>
      </p:grpSp>
      <p:pic>
        <p:nvPicPr>
          <p:cNvPr id="4" name="Graphic 3" descr="Telephone">
            <a:extLst>
              <a:ext uri="{FF2B5EF4-FFF2-40B4-BE49-F238E27FC236}">
                <a16:creationId xmlns:a16="http://schemas.microsoft.com/office/drawing/2014/main" id="{088C14C7-28E5-431A-9788-3432CD1805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666" y="5326377"/>
            <a:ext cx="1691645" cy="1691645"/>
          </a:xfrm>
          <a:prstGeom prst="rect">
            <a:avLst/>
          </a:prstGeom>
        </p:spPr>
      </p:pic>
      <p:grpSp>
        <p:nvGrpSpPr>
          <p:cNvPr id="35" name="Graphic 33" descr="Table and chairs">
            <a:extLst>
              <a:ext uri="{FF2B5EF4-FFF2-40B4-BE49-F238E27FC236}">
                <a16:creationId xmlns:a16="http://schemas.microsoft.com/office/drawing/2014/main" id="{A1C5D116-F0DE-416A-B7A5-3D12242B22BB}"/>
              </a:ext>
            </a:extLst>
          </p:cNvPr>
          <p:cNvGrpSpPr>
            <a:grpSpLocks noChangeAspect="1"/>
          </p:cNvGrpSpPr>
          <p:nvPr/>
        </p:nvGrpSpPr>
        <p:grpSpPr>
          <a:xfrm>
            <a:off x="4567949" y="5301682"/>
            <a:ext cx="2085227" cy="1391869"/>
            <a:chOff x="5351906" y="5673779"/>
            <a:chExt cx="770573" cy="514350"/>
          </a:xfrm>
          <a:solidFill>
            <a:schemeClr val="tx1">
              <a:lumMod val="75000"/>
            </a:schemeClr>
          </a:solidFill>
        </p:grpSpPr>
        <p:sp>
          <p:nvSpPr>
            <p:cNvPr id="37" name="Freeform: Shape 36">
              <a:extLst>
                <a:ext uri="{FF2B5EF4-FFF2-40B4-BE49-F238E27FC236}">
                  <a16:creationId xmlns:a16="http://schemas.microsoft.com/office/drawing/2014/main" id="{42C8AD06-C66B-4BCC-BE0A-3CC11F3E631C}"/>
                </a:ext>
              </a:extLst>
            </p:cNvPr>
            <p:cNvSpPr/>
            <p:nvPr/>
          </p:nvSpPr>
          <p:spPr>
            <a:xfrm>
              <a:off x="5351906" y="5673779"/>
              <a:ext cx="295275" cy="514350"/>
            </a:xfrm>
            <a:custGeom>
              <a:avLst/>
              <a:gdLst>
                <a:gd name="connsiteX0" fmla="*/ 265271 w 295275"/>
                <a:gd name="connsiteY0" fmla="*/ 292894 h 514350"/>
                <a:gd name="connsiteX1" fmla="*/ 90011 w 295275"/>
                <a:gd name="connsiteY1" fmla="*/ 292894 h 514350"/>
                <a:gd name="connsiteX2" fmla="*/ 64294 w 295275"/>
                <a:gd name="connsiteY2" fmla="*/ 32861 h 514350"/>
                <a:gd name="connsiteX3" fmla="*/ 64294 w 295275"/>
                <a:gd name="connsiteY3" fmla="*/ 32861 h 514350"/>
                <a:gd name="connsiteX4" fmla="*/ 35719 w 295275"/>
                <a:gd name="connsiteY4" fmla="*/ 7144 h 514350"/>
                <a:gd name="connsiteX5" fmla="*/ 7144 w 295275"/>
                <a:gd name="connsiteY5" fmla="*/ 35719 h 514350"/>
                <a:gd name="connsiteX6" fmla="*/ 7144 w 295275"/>
                <a:gd name="connsiteY6" fmla="*/ 38576 h 514350"/>
                <a:gd name="connsiteX7" fmla="*/ 7144 w 295275"/>
                <a:gd name="connsiteY7" fmla="*/ 38576 h 514350"/>
                <a:gd name="connsiteX8" fmla="*/ 35719 w 295275"/>
                <a:gd name="connsiteY8" fmla="*/ 320516 h 514350"/>
                <a:gd name="connsiteX9" fmla="*/ 8096 w 295275"/>
                <a:gd name="connsiteY9" fmla="*/ 511969 h 514350"/>
                <a:gd name="connsiteX10" fmla="*/ 66199 w 295275"/>
                <a:gd name="connsiteY10" fmla="*/ 511969 h 514350"/>
                <a:gd name="connsiteX11" fmla="*/ 75724 w 295275"/>
                <a:gd name="connsiteY11" fmla="*/ 445294 h 514350"/>
                <a:gd name="connsiteX12" fmla="*/ 207169 w 295275"/>
                <a:gd name="connsiteY12" fmla="*/ 445294 h 514350"/>
                <a:gd name="connsiteX13" fmla="*/ 207169 w 295275"/>
                <a:gd name="connsiteY13" fmla="*/ 511969 h 514350"/>
                <a:gd name="connsiteX14" fmla="*/ 264319 w 295275"/>
                <a:gd name="connsiteY14" fmla="*/ 511969 h 514350"/>
                <a:gd name="connsiteX15" fmla="*/ 264319 w 295275"/>
                <a:gd name="connsiteY15" fmla="*/ 350044 h 514350"/>
                <a:gd name="connsiteX16" fmla="*/ 265271 w 295275"/>
                <a:gd name="connsiteY16" fmla="*/ 350044 h 514350"/>
                <a:gd name="connsiteX17" fmla="*/ 293846 w 295275"/>
                <a:gd name="connsiteY17" fmla="*/ 321469 h 514350"/>
                <a:gd name="connsiteX18" fmla="*/ 265271 w 295275"/>
                <a:gd name="connsiteY18" fmla="*/ 292894 h 514350"/>
                <a:gd name="connsiteX19" fmla="*/ 207169 w 295275"/>
                <a:gd name="connsiteY19" fmla="*/ 407194 h 514350"/>
                <a:gd name="connsiteX20" fmla="*/ 80486 w 295275"/>
                <a:gd name="connsiteY20" fmla="*/ 407194 h 514350"/>
                <a:gd name="connsiteX21" fmla="*/ 89059 w 295275"/>
                <a:gd name="connsiteY21" fmla="*/ 350044 h 514350"/>
                <a:gd name="connsiteX22" fmla="*/ 207169 w 295275"/>
                <a:gd name="connsiteY22" fmla="*/ 350044 h 514350"/>
                <a:gd name="connsiteX23" fmla="*/ 207169 w 295275"/>
                <a:gd name="connsiteY23"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514350">
                  <a:moveTo>
                    <a:pt x="265271" y="292894"/>
                  </a:moveTo>
                  <a:lnTo>
                    <a:pt x="90011" y="292894"/>
                  </a:lnTo>
                  <a:lnTo>
                    <a:pt x="64294" y="32861"/>
                  </a:lnTo>
                  <a:lnTo>
                    <a:pt x="64294" y="32861"/>
                  </a:lnTo>
                  <a:cubicBezTo>
                    <a:pt x="62389" y="18574"/>
                    <a:pt x="50959" y="7144"/>
                    <a:pt x="35719" y="7144"/>
                  </a:cubicBezTo>
                  <a:cubicBezTo>
                    <a:pt x="19526" y="7144"/>
                    <a:pt x="7144" y="19526"/>
                    <a:pt x="7144" y="35719"/>
                  </a:cubicBezTo>
                  <a:cubicBezTo>
                    <a:pt x="7144" y="36671"/>
                    <a:pt x="7144" y="37624"/>
                    <a:pt x="7144" y="38576"/>
                  </a:cubicBezTo>
                  <a:lnTo>
                    <a:pt x="7144" y="38576"/>
                  </a:lnTo>
                  <a:lnTo>
                    <a:pt x="35719" y="320516"/>
                  </a:lnTo>
                  <a:lnTo>
                    <a:pt x="8096" y="511969"/>
                  </a:lnTo>
                  <a:lnTo>
                    <a:pt x="66199" y="511969"/>
                  </a:lnTo>
                  <a:lnTo>
                    <a:pt x="75724" y="445294"/>
                  </a:lnTo>
                  <a:lnTo>
                    <a:pt x="207169" y="445294"/>
                  </a:lnTo>
                  <a:lnTo>
                    <a:pt x="207169" y="511969"/>
                  </a:lnTo>
                  <a:lnTo>
                    <a:pt x="264319" y="511969"/>
                  </a:lnTo>
                  <a:lnTo>
                    <a:pt x="264319" y="350044"/>
                  </a:lnTo>
                  <a:lnTo>
                    <a:pt x="265271" y="350044"/>
                  </a:lnTo>
                  <a:cubicBezTo>
                    <a:pt x="281464" y="350044"/>
                    <a:pt x="293846" y="337661"/>
                    <a:pt x="293846" y="321469"/>
                  </a:cubicBezTo>
                  <a:cubicBezTo>
                    <a:pt x="293846" y="305276"/>
                    <a:pt x="280511" y="292894"/>
                    <a:pt x="265271" y="292894"/>
                  </a:cubicBezTo>
                  <a:close/>
                  <a:moveTo>
                    <a:pt x="207169" y="407194"/>
                  </a:moveTo>
                  <a:lnTo>
                    <a:pt x="80486" y="407194"/>
                  </a:lnTo>
                  <a:lnTo>
                    <a:pt x="89059" y="350044"/>
                  </a:lnTo>
                  <a:lnTo>
                    <a:pt x="207169" y="350044"/>
                  </a:lnTo>
                  <a:lnTo>
                    <a:pt x="207169" y="407194"/>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6784402-11CB-40B6-9B99-08EC888DF17B}"/>
                </a:ext>
              </a:extLst>
            </p:cNvPr>
            <p:cNvSpPr/>
            <p:nvPr/>
          </p:nvSpPr>
          <p:spPr>
            <a:xfrm>
              <a:off x="5827204" y="5673779"/>
              <a:ext cx="295275" cy="514350"/>
            </a:xfrm>
            <a:custGeom>
              <a:avLst/>
              <a:gdLst>
                <a:gd name="connsiteX0" fmla="*/ 293846 w 295275"/>
                <a:gd name="connsiteY0" fmla="*/ 38576 h 514350"/>
                <a:gd name="connsiteX1" fmla="*/ 293846 w 295275"/>
                <a:gd name="connsiteY1" fmla="*/ 35719 h 514350"/>
                <a:gd name="connsiteX2" fmla="*/ 265271 w 295275"/>
                <a:gd name="connsiteY2" fmla="*/ 7144 h 514350"/>
                <a:gd name="connsiteX3" fmla="*/ 236696 w 295275"/>
                <a:gd name="connsiteY3" fmla="*/ 32861 h 514350"/>
                <a:gd name="connsiteX4" fmla="*/ 236696 w 295275"/>
                <a:gd name="connsiteY4" fmla="*/ 32861 h 514350"/>
                <a:gd name="connsiteX5" fmla="*/ 210979 w 295275"/>
                <a:gd name="connsiteY5" fmla="*/ 292894 h 514350"/>
                <a:gd name="connsiteX6" fmla="*/ 35719 w 295275"/>
                <a:gd name="connsiteY6" fmla="*/ 292894 h 514350"/>
                <a:gd name="connsiteX7" fmla="*/ 7144 w 295275"/>
                <a:gd name="connsiteY7" fmla="*/ 321469 h 514350"/>
                <a:gd name="connsiteX8" fmla="*/ 35719 w 295275"/>
                <a:gd name="connsiteY8" fmla="*/ 350044 h 514350"/>
                <a:gd name="connsiteX9" fmla="*/ 36671 w 295275"/>
                <a:gd name="connsiteY9" fmla="*/ 350044 h 514350"/>
                <a:gd name="connsiteX10" fmla="*/ 36671 w 295275"/>
                <a:gd name="connsiteY10" fmla="*/ 511969 h 514350"/>
                <a:gd name="connsiteX11" fmla="*/ 93821 w 295275"/>
                <a:gd name="connsiteY11" fmla="*/ 511969 h 514350"/>
                <a:gd name="connsiteX12" fmla="*/ 93821 w 295275"/>
                <a:gd name="connsiteY12" fmla="*/ 445294 h 514350"/>
                <a:gd name="connsiteX13" fmla="*/ 225266 w 295275"/>
                <a:gd name="connsiteY13" fmla="*/ 445294 h 514350"/>
                <a:gd name="connsiteX14" fmla="*/ 234791 w 295275"/>
                <a:gd name="connsiteY14" fmla="*/ 511969 h 514350"/>
                <a:gd name="connsiteX15" fmla="*/ 292894 w 295275"/>
                <a:gd name="connsiteY15" fmla="*/ 511969 h 514350"/>
                <a:gd name="connsiteX16" fmla="*/ 265271 w 295275"/>
                <a:gd name="connsiteY16" fmla="*/ 320516 h 514350"/>
                <a:gd name="connsiteX17" fmla="*/ 293846 w 295275"/>
                <a:gd name="connsiteY17" fmla="*/ 38576 h 514350"/>
                <a:gd name="connsiteX18" fmla="*/ 293846 w 295275"/>
                <a:gd name="connsiteY18" fmla="*/ 38576 h 514350"/>
                <a:gd name="connsiteX19" fmla="*/ 93821 w 295275"/>
                <a:gd name="connsiteY19" fmla="*/ 407194 h 514350"/>
                <a:gd name="connsiteX20" fmla="*/ 93821 w 295275"/>
                <a:gd name="connsiteY20" fmla="*/ 350044 h 514350"/>
                <a:gd name="connsiteX21" fmla="*/ 211931 w 295275"/>
                <a:gd name="connsiteY21" fmla="*/ 350044 h 514350"/>
                <a:gd name="connsiteX22" fmla="*/ 220504 w 295275"/>
                <a:gd name="connsiteY22" fmla="*/ 407194 h 514350"/>
                <a:gd name="connsiteX23" fmla="*/ 93821 w 295275"/>
                <a:gd name="connsiteY23"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514350">
                  <a:moveTo>
                    <a:pt x="293846" y="38576"/>
                  </a:moveTo>
                  <a:cubicBezTo>
                    <a:pt x="293846" y="37624"/>
                    <a:pt x="293846" y="36671"/>
                    <a:pt x="293846" y="35719"/>
                  </a:cubicBezTo>
                  <a:cubicBezTo>
                    <a:pt x="293846" y="19526"/>
                    <a:pt x="281464" y="7144"/>
                    <a:pt x="265271" y="7144"/>
                  </a:cubicBezTo>
                  <a:cubicBezTo>
                    <a:pt x="250984" y="7144"/>
                    <a:pt x="238601" y="18574"/>
                    <a:pt x="236696" y="32861"/>
                  </a:cubicBezTo>
                  <a:lnTo>
                    <a:pt x="236696" y="32861"/>
                  </a:lnTo>
                  <a:lnTo>
                    <a:pt x="210979" y="292894"/>
                  </a:lnTo>
                  <a:lnTo>
                    <a:pt x="35719" y="292894"/>
                  </a:lnTo>
                  <a:cubicBezTo>
                    <a:pt x="19526" y="292894"/>
                    <a:pt x="7144" y="305276"/>
                    <a:pt x="7144" y="321469"/>
                  </a:cubicBezTo>
                  <a:cubicBezTo>
                    <a:pt x="7144" y="337661"/>
                    <a:pt x="19526" y="350044"/>
                    <a:pt x="35719" y="350044"/>
                  </a:cubicBezTo>
                  <a:lnTo>
                    <a:pt x="36671" y="350044"/>
                  </a:lnTo>
                  <a:lnTo>
                    <a:pt x="36671" y="511969"/>
                  </a:lnTo>
                  <a:lnTo>
                    <a:pt x="93821" y="511969"/>
                  </a:lnTo>
                  <a:lnTo>
                    <a:pt x="93821" y="445294"/>
                  </a:lnTo>
                  <a:lnTo>
                    <a:pt x="225266" y="445294"/>
                  </a:lnTo>
                  <a:lnTo>
                    <a:pt x="234791" y="511969"/>
                  </a:lnTo>
                  <a:lnTo>
                    <a:pt x="292894" y="511969"/>
                  </a:lnTo>
                  <a:lnTo>
                    <a:pt x="265271" y="320516"/>
                  </a:lnTo>
                  <a:lnTo>
                    <a:pt x="293846" y="38576"/>
                  </a:lnTo>
                  <a:lnTo>
                    <a:pt x="293846" y="38576"/>
                  </a:lnTo>
                  <a:close/>
                  <a:moveTo>
                    <a:pt x="93821" y="407194"/>
                  </a:moveTo>
                  <a:lnTo>
                    <a:pt x="93821" y="350044"/>
                  </a:lnTo>
                  <a:lnTo>
                    <a:pt x="211931" y="350044"/>
                  </a:lnTo>
                  <a:lnTo>
                    <a:pt x="220504" y="407194"/>
                  </a:lnTo>
                  <a:lnTo>
                    <a:pt x="93821" y="407194"/>
                  </a:lnTo>
                  <a:close/>
                </a:path>
              </a:pathLst>
            </a:custGeom>
            <a:grpFill/>
            <a:ln w="9525" cap="flat">
              <a:noFill/>
              <a:prstDash val="solid"/>
              <a:miter/>
            </a:ln>
          </p:spPr>
          <p:txBody>
            <a:bodyPr rtlCol="0" anchor="ctr"/>
            <a:lstStyle/>
            <a:p>
              <a:endParaRPr lang="en-US"/>
            </a:p>
          </p:txBody>
        </p:sp>
      </p:grpSp>
      <p:pic>
        <p:nvPicPr>
          <p:cNvPr id="40" name="Graphic 39" descr="Meeting">
            <a:extLst>
              <a:ext uri="{FF2B5EF4-FFF2-40B4-BE49-F238E27FC236}">
                <a16:creationId xmlns:a16="http://schemas.microsoft.com/office/drawing/2014/main" id="{1EA0882D-2F60-4188-9634-2F9F39C17F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35327" y="4875078"/>
            <a:ext cx="2241210" cy="2241210"/>
          </a:xfrm>
          <a:prstGeom prst="rect">
            <a:avLst/>
          </a:prstGeom>
        </p:spPr>
      </p:pic>
    </p:spTree>
    <p:extLst>
      <p:ext uri="{BB962C8B-B14F-4D97-AF65-F5344CB8AC3E}">
        <p14:creationId xmlns:p14="http://schemas.microsoft.com/office/powerpoint/2010/main" val="9718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17"/>
                                        </p:tgtEl>
                                        <p:attrNameLst>
                                          <p:attrName>style.opacity</p:attrName>
                                        </p:attrNameLst>
                                      </p:cBhvr>
                                      <p:to>
                                        <p:strVal val="0.5"/>
                                      </p:to>
                                    </p:set>
                                    <p:animEffect filter="image" prLst="opacity: 0.5">
                                      <p:cBhvr rctx="IE">
                                        <p:cTn id="23" dur="indefinite"/>
                                        <p:tgtEl>
                                          <p:spTgt spid="17"/>
                                        </p:tgtEl>
                                      </p:cBhvr>
                                    </p:animEffect>
                                  </p:childTnLst>
                                </p:cTn>
                              </p:par>
                              <p:par>
                                <p:cTn id="24" presetID="9" presetClass="emph" presetSubtype="0" nodeType="withEffect">
                                  <p:stCondLst>
                                    <p:cond delay="0"/>
                                  </p:stCondLst>
                                  <p:childTnLst>
                                    <p:set>
                                      <p:cBhvr>
                                        <p:cTn id="25" dur="indefinite"/>
                                        <p:tgtEl>
                                          <p:spTgt spid="18"/>
                                        </p:tgtEl>
                                        <p:attrNameLst>
                                          <p:attrName>style.opacity</p:attrName>
                                        </p:attrNameLst>
                                      </p:cBhvr>
                                      <p:to>
                                        <p:strVal val="0.5"/>
                                      </p:to>
                                    </p:set>
                                    <p:animEffect filter="image" prLst="opacity: 0.5">
                                      <p:cBhvr rctx="IE">
                                        <p:cTn id="26" dur="indefinite"/>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9" presetClass="emph" presetSubtype="0" nodeType="withEffect">
                                  <p:stCondLst>
                                    <p:cond delay="0"/>
                                  </p:stCondLst>
                                  <p:childTnLst>
                                    <p:set>
                                      <p:cBhvr>
                                        <p:cTn id="38" dur="indefinite"/>
                                        <p:tgtEl>
                                          <p:spTgt spid="14"/>
                                        </p:tgtEl>
                                        <p:attrNameLst>
                                          <p:attrName>style.opacity</p:attrName>
                                        </p:attrNameLst>
                                      </p:cBhvr>
                                      <p:to>
                                        <p:strVal val="0.5"/>
                                      </p:to>
                                    </p:set>
                                    <p:animEffect filter="image" prLst="opacity: 0.5">
                                      <p:cBhvr rctx="IE">
                                        <p:cTn id="39" dur="indefinite"/>
                                        <p:tgtEl>
                                          <p:spTgt spid="14"/>
                                        </p:tgtEl>
                                      </p:cBhvr>
                                    </p:animEffect>
                                  </p:childTnLst>
                                </p:cTn>
                              </p:par>
                              <p:par>
                                <p:cTn id="40" presetID="9" presetClass="emph" presetSubtype="0" nodeType="withEffect">
                                  <p:stCondLst>
                                    <p:cond delay="0"/>
                                  </p:stCondLst>
                                  <p:childTnLst>
                                    <p:set>
                                      <p:cBhvr>
                                        <p:cTn id="41" dur="indefinite"/>
                                        <p:tgtEl>
                                          <p:spTgt spid="13"/>
                                        </p:tgtEl>
                                        <p:attrNameLst>
                                          <p:attrName>style.opacity</p:attrName>
                                        </p:attrNameLst>
                                      </p:cBhvr>
                                      <p:to>
                                        <p:strVal val="0.5"/>
                                      </p:to>
                                    </p:set>
                                    <p:animEffect filter="image" prLst="opacity: 0.5">
                                      <p:cBhvr rctx="IE">
                                        <p:cTn id="42" dur="indefinite"/>
                                        <p:tgtEl>
                                          <p:spTgt spid="13"/>
                                        </p:tgtEl>
                                      </p:cBhvr>
                                    </p:animEffect>
                                  </p:childTnLst>
                                </p:cTn>
                              </p:par>
                              <p:par>
                                <p:cTn id="43" presetID="9" presetClass="emph" presetSubtype="0" nodeType="withEffect">
                                  <p:stCondLst>
                                    <p:cond delay="0"/>
                                  </p:stCondLst>
                                  <p:childTnLst>
                                    <p:set>
                                      <p:cBhvr>
                                        <p:cTn id="44" dur="indefinite"/>
                                        <p:tgtEl>
                                          <p:spTgt spid="15"/>
                                        </p:tgtEl>
                                        <p:attrNameLst>
                                          <p:attrName>style.opacity</p:attrName>
                                        </p:attrNameLst>
                                      </p:cBhvr>
                                      <p:to>
                                        <p:strVal val="0.5"/>
                                      </p:to>
                                    </p:set>
                                    <p:animEffect filter="image" prLst="opacity: 0.5">
                                      <p:cBhvr rctx="IE">
                                        <p:cTn id="45" dur="indefinite"/>
                                        <p:tgtEl>
                                          <p:spTgt spid="15"/>
                                        </p:tgtEl>
                                      </p:cBhvr>
                                    </p:animEffect>
                                  </p:childTnLst>
                                </p:cTn>
                              </p:par>
                              <p:par>
                                <p:cTn id="46" presetID="1"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0CAE-8A04-4954-B66C-6278C18AC876}"/>
              </a:ext>
            </a:extLst>
          </p:cNvPr>
          <p:cNvSpPr>
            <a:spLocks noGrp="1"/>
          </p:cNvSpPr>
          <p:nvPr>
            <p:ph type="title"/>
          </p:nvPr>
        </p:nvSpPr>
        <p:spPr>
          <a:xfrm>
            <a:off x="-1" y="-678180"/>
            <a:ext cx="10559705" cy="1356360"/>
          </a:xfrm>
        </p:spPr>
        <p:txBody>
          <a:bodyPr/>
          <a:lstStyle/>
          <a:p>
            <a:r>
              <a:rPr lang="en-US" dirty="0"/>
              <a:t>Effective Interviewing: Preparing to Interview</a:t>
            </a:r>
          </a:p>
        </p:txBody>
      </p:sp>
      <p:sp>
        <p:nvSpPr>
          <p:cNvPr id="4" name="Footer Placeholder 3">
            <a:extLst>
              <a:ext uri="{FF2B5EF4-FFF2-40B4-BE49-F238E27FC236}">
                <a16:creationId xmlns:a16="http://schemas.microsoft.com/office/drawing/2014/main" id="{79440C99-E79A-443A-BC75-9ECC968B9749}"/>
              </a:ext>
            </a:extLst>
          </p:cNvPr>
          <p:cNvSpPr>
            <a:spLocks noGrp="1"/>
          </p:cNvSpPr>
          <p:nvPr>
            <p:ph type="ftr" sz="quarter" idx="11"/>
          </p:nvPr>
        </p:nvSpPr>
        <p:spPr/>
        <p:txBody>
          <a:bodyPr/>
          <a:lstStyle/>
          <a:p>
            <a:r>
              <a:rPr lang="en-US"/>
              <a:t>© TBD Solutions, LLC</a:t>
            </a:r>
            <a:endParaRPr lang="en-US" dirty="0"/>
          </a:p>
        </p:txBody>
      </p:sp>
      <p:sp>
        <p:nvSpPr>
          <p:cNvPr id="5" name="Slide Number Placeholder 4">
            <a:extLst>
              <a:ext uri="{FF2B5EF4-FFF2-40B4-BE49-F238E27FC236}">
                <a16:creationId xmlns:a16="http://schemas.microsoft.com/office/drawing/2014/main" id="{AEF9DE77-9C24-4153-8936-1F3AFD0755C8}"/>
              </a:ext>
            </a:extLst>
          </p:cNvPr>
          <p:cNvSpPr>
            <a:spLocks noGrp="1"/>
          </p:cNvSpPr>
          <p:nvPr>
            <p:ph type="sldNum" sz="quarter" idx="12"/>
          </p:nvPr>
        </p:nvSpPr>
        <p:spPr/>
        <p:txBody>
          <a:bodyPr>
            <a:normAutofit lnSpcReduction="10000"/>
          </a:bodyPr>
          <a:lstStyle/>
          <a:p>
            <a:fld id="{C7DD959D-790D-4421-9A18-F8439D76B9F4}" type="slidenum">
              <a:rPr lang="en-US" smtClean="0"/>
              <a:t>8</a:t>
            </a:fld>
            <a:endParaRPr lang="en-US"/>
          </a:p>
        </p:txBody>
      </p:sp>
      <p:sp>
        <p:nvSpPr>
          <p:cNvPr id="15" name="Freeform: Shape 14">
            <a:extLst>
              <a:ext uri="{FF2B5EF4-FFF2-40B4-BE49-F238E27FC236}">
                <a16:creationId xmlns:a16="http://schemas.microsoft.com/office/drawing/2014/main" id="{5B545F01-A1C4-4711-A771-8B98D64957C1}"/>
              </a:ext>
            </a:extLst>
          </p:cNvPr>
          <p:cNvSpPr>
            <a:spLocks noChangeAspect="1"/>
          </p:cNvSpPr>
          <p:nvPr/>
        </p:nvSpPr>
        <p:spPr>
          <a:xfrm>
            <a:off x="4107566" y="1086369"/>
            <a:ext cx="3035409" cy="4952459"/>
          </a:xfrm>
          <a:custGeom>
            <a:avLst/>
            <a:gdLst>
              <a:gd name="connsiteX0" fmla="*/ 1333049 w 2666097"/>
              <a:gd name="connsiteY0" fmla="*/ 0 h 4349903"/>
              <a:gd name="connsiteX1" fmla="*/ 1435865 w 2666097"/>
              <a:gd name="connsiteY1" fmla="*/ 57171 h 4349903"/>
              <a:gd name="connsiteX2" fmla="*/ 2666097 w 2666097"/>
              <a:gd name="connsiteY2" fmla="*/ 2174951 h 4349903"/>
              <a:gd name="connsiteX3" fmla="*/ 1435865 w 2666097"/>
              <a:gd name="connsiteY3" fmla="*/ 4292732 h 4349903"/>
              <a:gd name="connsiteX4" fmla="*/ 1333049 w 2666097"/>
              <a:gd name="connsiteY4" fmla="*/ 4349903 h 4349903"/>
              <a:gd name="connsiteX5" fmla="*/ 1230233 w 2666097"/>
              <a:gd name="connsiteY5" fmla="*/ 4292732 h 4349903"/>
              <a:gd name="connsiteX6" fmla="*/ 0 w 2666097"/>
              <a:gd name="connsiteY6" fmla="*/ 2174951 h 4349903"/>
              <a:gd name="connsiteX7" fmla="*/ 1230233 w 2666097"/>
              <a:gd name="connsiteY7" fmla="*/ 57171 h 434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097" h="4349903">
                <a:moveTo>
                  <a:pt x="1333049" y="0"/>
                </a:moveTo>
                <a:lnTo>
                  <a:pt x="1435865" y="57171"/>
                </a:lnTo>
                <a:cubicBezTo>
                  <a:pt x="2178099" y="516135"/>
                  <a:pt x="2666097" y="1293382"/>
                  <a:pt x="2666097" y="2174951"/>
                </a:cubicBezTo>
                <a:cubicBezTo>
                  <a:pt x="2666097" y="3056521"/>
                  <a:pt x="2178099" y="3833767"/>
                  <a:pt x="1435865" y="4292732"/>
                </a:cubicBezTo>
                <a:lnTo>
                  <a:pt x="1333049" y="4349903"/>
                </a:lnTo>
                <a:lnTo>
                  <a:pt x="1230233" y="4292732"/>
                </a:lnTo>
                <a:cubicBezTo>
                  <a:pt x="487999" y="3833767"/>
                  <a:pt x="0" y="3056521"/>
                  <a:pt x="0" y="2174951"/>
                </a:cubicBezTo>
                <a:cubicBezTo>
                  <a:pt x="0" y="1293382"/>
                  <a:pt x="487999" y="516135"/>
                  <a:pt x="1230233" y="57171"/>
                </a:cubicBez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4" name="Group 33">
            <a:extLst>
              <a:ext uri="{FF2B5EF4-FFF2-40B4-BE49-F238E27FC236}">
                <a16:creationId xmlns:a16="http://schemas.microsoft.com/office/drawing/2014/main" id="{E65A7BCD-4371-48F9-8019-A829028952FE}"/>
              </a:ext>
            </a:extLst>
          </p:cNvPr>
          <p:cNvGrpSpPr/>
          <p:nvPr/>
        </p:nvGrpSpPr>
        <p:grpSpPr>
          <a:xfrm>
            <a:off x="5842156" y="631549"/>
            <a:ext cx="4836009" cy="5815468"/>
            <a:chOff x="5842156" y="631549"/>
            <a:chExt cx="4836009" cy="5815468"/>
          </a:xfrm>
        </p:grpSpPr>
        <p:sp>
          <p:nvSpPr>
            <p:cNvPr id="13" name="Freeform: Shape 12">
              <a:extLst>
                <a:ext uri="{FF2B5EF4-FFF2-40B4-BE49-F238E27FC236}">
                  <a16:creationId xmlns:a16="http://schemas.microsoft.com/office/drawing/2014/main" id="{6641BAB1-84A8-46D3-B2D8-69B5B41577B0}"/>
                </a:ext>
              </a:extLst>
            </p:cNvPr>
            <p:cNvSpPr>
              <a:spLocks noChangeAspect="1"/>
            </p:cNvSpPr>
            <p:nvPr/>
          </p:nvSpPr>
          <p:spPr>
            <a:xfrm rot="10800000">
              <a:off x="5842156" y="631549"/>
              <a:ext cx="4836009" cy="5815468"/>
            </a:xfrm>
            <a:custGeom>
              <a:avLst/>
              <a:gdLst>
                <a:gd name="connsiteX0" fmla="*/ 2790335 w 4247622"/>
                <a:gd name="connsiteY0" fmla="*/ 0 h 5107912"/>
                <a:gd name="connsiteX1" fmla="*/ 4120374 w 4247622"/>
                <a:gd name="connsiteY1" fmla="*/ 308249 h 5107912"/>
                <a:gd name="connsiteX2" fmla="*/ 4247622 w 4247622"/>
                <a:gd name="connsiteY2" fmla="*/ 379005 h 5107912"/>
                <a:gd name="connsiteX3" fmla="*/ 4144806 w 4247622"/>
                <a:gd name="connsiteY3" fmla="*/ 436176 h 5107912"/>
                <a:gd name="connsiteX4" fmla="*/ 2914573 w 4247622"/>
                <a:gd name="connsiteY4" fmla="*/ 2553956 h 5107912"/>
                <a:gd name="connsiteX5" fmla="*/ 4144806 w 4247622"/>
                <a:gd name="connsiteY5" fmla="*/ 4671737 h 5107912"/>
                <a:gd name="connsiteX6" fmla="*/ 4247622 w 4247622"/>
                <a:gd name="connsiteY6" fmla="*/ 4728908 h 5107912"/>
                <a:gd name="connsiteX7" fmla="*/ 4120374 w 4247622"/>
                <a:gd name="connsiteY7" fmla="*/ 4799664 h 5107912"/>
                <a:gd name="connsiteX8" fmla="*/ 2790335 w 4247622"/>
                <a:gd name="connsiteY8" fmla="*/ 5107912 h 5107912"/>
                <a:gd name="connsiteX9" fmla="*/ 0 w 4247622"/>
                <a:gd name="connsiteY9" fmla="*/ 2553956 h 5107912"/>
                <a:gd name="connsiteX10" fmla="*/ 2790335 w 4247622"/>
                <a:gd name="connsiteY10" fmla="*/ 0 h 510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7622" h="5107912">
                  <a:moveTo>
                    <a:pt x="2790335" y="0"/>
                  </a:moveTo>
                  <a:cubicBezTo>
                    <a:pt x="3271916" y="0"/>
                    <a:pt x="3725003" y="111665"/>
                    <a:pt x="4120374" y="308249"/>
                  </a:cubicBezTo>
                  <a:lnTo>
                    <a:pt x="4247622" y="379005"/>
                  </a:lnTo>
                  <a:lnTo>
                    <a:pt x="4144806" y="436176"/>
                  </a:lnTo>
                  <a:cubicBezTo>
                    <a:pt x="3402572" y="895140"/>
                    <a:pt x="2914573" y="1672387"/>
                    <a:pt x="2914573" y="2553956"/>
                  </a:cubicBezTo>
                  <a:cubicBezTo>
                    <a:pt x="2914573" y="3435526"/>
                    <a:pt x="3402572" y="4212772"/>
                    <a:pt x="4144806" y="4671737"/>
                  </a:cubicBezTo>
                  <a:lnTo>
                    <a:pt x="4247622" y="4728908"/>
                  </a:lnTo>
                  <a:lnTo>
                    <a:pt x="4120374" y="4799664"/>
                  </a:lnTo>
                  <a:cubicBezTo>
                    <a:pt x="3725003" y="4996248"/>
                    <a:pt x="3271916" y="5107912"/>
                    <a:pt x="2790335" y="5107912"/>
                  </a:cubicBezTo>
                  <a:cubicBezTo>
                    <a:pt x="1249276" y="5107912"/>
                    <a:pt x="0" y="3964467"/>
                    <a:pt x="0" y="2553956"/>
                  </a:cubicBezTo>
                  <a:cubicBezTo>
                    <a:pt x="0" y="1143445"/>
                    <a:pt x="1249276" y="0"/>
                    <a:pt x="2790335" y="0"/>
                  </a:cubicBezTo>
                  <a:close/>
                </a:path>
              </a:pathLst>
            </a:custGeom>
            <a:solidFill>
              <a:schemeClr val="tx1">
                <a:lumMod val="20000"/>
                <a:lumOff val="8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a:extLst>
                <a:ext uri="{FF2B5EF4-FFF2-40B4-BE49-F238E27FC236}">
                  <a16:creationId xmlns:a16="http://schemas.microsoft.com/office/drawing/2014/main" id="{89866FBA-815C-4585-9F00-602A12EE36A7}"/>
                </a:ext>
              </a:extLst>
            </p:cNvPr>
            <p:cNvSpPr txBox="1">
              <a:spLocks noChangeAspect="1"/>
            </p:cNvSpPr>
            <p:nvPr/>
          </p:nvSpPr>
          <p:spPr>
            <a:xfrm>
              <a:off x="6781054" y="631549"/>
              <a:ext cx="1957557" cy="1015663"/>
            </a:xfrm>
            <a:prstGeom prst="rect">
              <a:avLst/>
            </a:prstGeom>
            <a:noFill/>
          </p:spPr>
          <p:txBody>
            <a:bodyPr wrap="square" rtlCol="0">
              <a:spAutoFit/>
            </a:bodyPr>
            <a:lstStyle/>
            <a:p>
              <a:r>
                <a:rPr lang="en-US" sz="6000" dirty="0">
                  <a:solidFill>
                    <a:schemeClr val="tx1">
                      <a:lumMod val="75000"/>
                    </a:schemeClr>
                  </a:solidFill>
                </a:rPr>
                <a:t>YOU</a:t>
              </a:r>
            </a:p>
          </p:txBody>
        </p:sp>
      </p:grpSp>
      <p:grpSp>
        <p:nvGrpSpPr>
          <p:cNvPr id="33" name="Group 32">
            <a:extLst>
              <a:ext uri="{FF2B5EF4-FFF2-40B4-BE49-F238E27FC236}">
                <a16:creationId xmlns:a16="http://schemas.microsoft.com/office/drawing/2014/main" id="{F2ED504D-4BD0-436A-AD22-364C91B3E24A}"/>
              </a:ext>
            </a:extLst>
          </p:cNvPr>
          <p:cNvGrpSpPr/>
          <p:nvPr/>
        </p:nvGrpSpPr>
        <p:grpSpPr>
          <a:xfrm>
            <a:off x="599669" y="631549"/>
            <a:ext cx="4844686" cy="5815468"/>
            <a:chOff x="599669" y="631549"/>
            <a:chExt cx="4844686" cy="5815468"/>
          </a:xfrm>
        </p:grpSpPr>
        <p:sp>
          <p:nvSpPr>
            <p:cNvPr id="12" name="Freeform: Shape 11">
              <a:extLst>
                <a:ext uri="{FF2B5EF4-FFF2-40B4-BE49-F238E27FC236}">
                  <a16:creationId xmlns:a16="http://schemas.microsoft.com/office/drawing/2014/main" id="{5BACB53C-0BA8-4716-9356-5BA9A9D5F647}"/>
                </a:ext>
              </a:extLst>
            </p:cNvPr>
            <p:cNvSpPr>
              <a:spLocks noChangeAspect="1"/>
            </p:cNvSpPr>
            <p:nvPr/>
          </p:nvSpPr>
          <p:spPr>
            <a:xfrm>
              <a:off x="599669" y="631549"/>
              <a:ext cx="4836009" cy="5815468"/>
            </a:xfrm>
            <a:custGeom>
              <a:avLst/>
              <a:gdLst>
                <a:gd name="connsiteX0" fmla="*/ 2790335 w 4247622"/>
                <a:gd name="connsiteY0" fmla="*/ 0 h 5107912"/>
                <a:gd name="connsiteX1" fmla="*/ 4120374 w 4247622"/>
                <a:gd name="connsiteY1" fmla="*/ 308249 h 5107912"/>
                <a:gd name="connsiteX2" fmla="*/ 4247622 w 4247622"/>
                <a:gd name="connsiteY2" fmla="*/ 379005 h 5107912"/>
                <a:gd name="connsiteX3" fmla="*/ 4144806 w 4247622"/>
                <a:gd name="connsiteY3" fmla="*/ 436176 h 5107912"/>
                <a:gd name="connsiteX4" fmla="*/ 2914573 w 4247622"/>
                <a:gd name="connsiteY4" fmla="*/ 2553956 h 5107912"/>
                <a:gd name="connsiteX5" fmla="*/ 4144806 w 4247622"/>
                <a:gd name="connsiteY5" fmla="*/ 4671737 h 5107912"/>
                <a:gd name="connsiteX6" fmla="*/ 4247622 w 4247622"/>
                <a:gd name="connsiteY6" fmla="*/ 4728908 h 5107912"/>
                <a:gd name="connsiteX7" fmla="*/ 4120374 w 4247622"/>
                <a:gd name="connsiteY7" fmla="*/ 4799664 h 5107912"/>
                <a:gd name="connsiteX8" fmla="*/ 2790335 w 4247622"/>
                <a:gd name="connsiteY8" fmla="*/ 5107912 h 5107912"/>
                <a:gd name="connsiteX9" fmla="*/ 0 w 4247622"/>
                <a:gd name="connsiteY9" fmla="*/ 2553956 h 5107912"/>
                <a:gd name="connsiteX10" fmla="*/ 2790335 w 4247622"/>
                <a:gd name="connsiteY10" fmla="*/ 0 h 510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7622" h="5107912">
                  <a:moveTo>
                    <a:pt x="2790335" y="0"/>
                  </a:moveTo>
                  <a:cubicBezTo>
                    <a:pt x="3271916" y="0"/>
                    <a:pt x="3725003" y="111665"/>
                    <a:pt x="4120374" y="308249"/>
                  </a:cubicBezTo>
                  <a:lnTo>
                    <a:pt x="4247622" y="379005"/>
                  </a:lnTo>
                  <a:lnTo>
                    <a:pt x="4144806" y="436176"/>
                  </a:lnTo>
                  <a:cubicBezTo>
                    <a:pt x="3402572" y="895140"/>
                    <a:pt x="2914573" y="1672387"/>
                    <a:pt x="2914573" y="2553956"/>
                  </a:cubicBezTo>
                  <a:cubicBezTo>
                    <a:pt x="2914573" y="3435526"/>
                    <a:pt x="3402572" y="4212772"/>
                    <a:pt x="4144806" y="4671737"/>
                  </a:cubicBezTo>
                  <a:lnTo>
                    <a:pt x="4247622" y="4728908"/>
                  </a:lnTo>
                  <a:lnTo>
                    <a:pt x="4120374" y="4799664"/>
                  </a:lnTo>
                  <a:cubicBezTo>
                    <a:pt x="3725003" y="4996248"/>
                    <a:pt x="3271916" y="5107912"/>
                    <a:pt x="2790335" y="5107912"/>
                  </a:cubicBezTo>
                  <a:cubicBezTo>
                    <a:pt x="1249276" y="5107912"/>
                    <a:pt x="0" y="3964467"/>
                    <a:pt x="0" y="2553956"/>
                  </a:cubicBezTo>
                  <a:cubicBezTo>
                    <a:pt x="0" y="1143445"/>
                    <a:pt x="1249276" y="0"/>
                    <a:pt x="2790335" y="0"/>
                  </a:cubicBezTo>
                  <a:close/>
                </a:path>
              </a:pathLst>
            </a:custGeom>
            <a:solidFill>
              <a:schemeClr val="tx1">
                <a:lumMod val="75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18" name="TextBox 17">
              <a:extLst>
                <a:ext uri="{FF2B5EF4-FFF2-40B4-BE49-F238E27FC236}">
                  <a16:creationId xmlns:a16="http://schemas.microsoft.com/office/drawing/2014/main" id="{B64D06C4-8D1A-4320-8908-2B03A8FC1488}"/>
                </a:ext>
              </a:extLst>
            </p:cNvPr>
            <p:cNvSpPr txBox="1">
              <a:spLocks noChangeAspect="1"/>
            </p:cNvSpPr>
            <p:nvPr/>
          </p:nvSpPr>
          <p:spPr>
            <a:xfrm>
              <a:off x="3187659" y="644375"/>
              <a:ext cx="2256696" cy="1015663"/>
            </a:xfrm>
            <a:prstGeom prst="rect">
              <a:avLst/>
            </a:prstGeom>
            <a:noFill/>
          </p:spPr>
          <p:txBody>
            <a:bodyPr wrap="square" rtlCol="0">
              <a:spAutoFit/>
            </a:bodyPr>
            <a:lstStyle/>
            <a:p>
              <a:r>
                <a:rPr lang="en-US" sz="6000" dirty="0">
                  <a:solidFill>
                    <a:schemeClr val="accent6">
                      <a:lumMod val="20000"/>
                      <a:lumOff val="80000"/>
                    </a:schemeClr>
                  </a:solidFill>
                </a:rPr>
                <a:t>HR</a:t>
              </a:r>
            </a:p>
          </p:txBody>
        </p:sp>
      </p:grpSp>
      <p:sp>
        <p:nvSpPr>
          <p:cNvPr id="20" name="TextBox 19">
            <a:extLst>
              <a:ext uri="{FF2B5EF4-FFF2-40B4-BE49-F238E27FC236}">
                <a16:creationId xmlns:a16="http://schemas.microsoft.com/office/drawing/2014/main" id="{0154CA05-916E-4FF5-8062-4A9508B86BED}"/>
              </a:ext>
            </a:extLst>
          </p:cNvPr>
          <p:cNvSpPr txBox="1"/>
          <p:nvPr/>
        </p:nvSpPr>
        <p:spPr>
          <a:xfrm>
            <a:off x="4226200" y="1647212"/>
            <a:ext cx="2839121" cy="861774"/>
          </a:xfrm>
          <a:prstGeom prst="rect">
            <a:avLst/>
          </a:prstGeom>
          <a:noFill/>
        </p:spPr>
        <p:txBody>
          <a:bodyPr wrap="square" rtlCol="0">
            <a:spAutoFit/>
          </a:bodyPr>
          <a:lstStyle/>
          <a:p>
            <a:pPr algn="ctr"/>
            <a:r>
              <a:rPr lang="en-US" sz="2500" dirty="0"/>
              <a:t>Review Job Description</a:t>
            </a:r>
          </a:p>
        </p:txBody>
      </p:sp>
      <p:sp>
        <p:nvSpPr>
          <p:cNvPr id="21" name="TextBox 20">
            <a:extLst>
              <a:ext uri="{FF2B5EF4-FFF2-40B4-BE49-F238E27FC236}">
                <a16:creationId xmlns:a16="http://schemas.microsoft.com/office/drawing/2014/main" id="{C572BA79-1C35-49C7-8EE1-0E63E84D5909}"/>
              </a:ext>
            </a:extLst>
          </p:cNvPr>
          <p:cNvSpPr txBox="1"/>
          <p:nvPr/>
        </p:nvSpPr>
        <p:spPr>
          <a:xfrm>
            <a:off x="4776999" y="2760333"/>
            <a:ext cx="1696542" cy="861774"/>
          </a:xfrm>
          <a:prstGeom prst="rect">
            <a:avLst/>
          </a:prstGeom>
          <a:noFill/>
        </p:spPr>
        <p:txBody>
          <a:bodyPr wrap="square" rtlCol="0">
            <a:spAutoFit/>
          </a:bodyPr>
          <a:lstStyle/>
          <a:p>
            <a:pPr algn="ctr"/>
            <a:r>
              <a:rPr lang="en-US" sz="2500" dirty="0"/>
              <a:t>Develop Job Posting</a:t>
            </a:r>
          </a:p>
        </p:txBody>
      </p:sp>
      <p:sp>
        <p:nvSpPr>
          <p:cNvPr id="22" name="TextBox 21">
            <a:extLst>
              <a:ext uri="{FF2B5EF4-FFF2-40B4-BE49-F238E27FC236}">
                <a16:creationId xmlns:a16="http://schemas.microsoft.com/office/drawing/2014/main" id="{FB015DCF-79CE-4102-AAE6-D471EB0EDA48}"/>
              </a:ext>
            </a:extLst>
          </p:cNvPr>
          <p:cNvSpPr txBox="1"/>
          <p:nvPr/>
        </p:nvSpPr>
        <p:spPr>
          <a:xfrm>
            <a:off x="1455327" y="1755796"/>
            <a:ext cx="2839121" cy="523220"/>
          </a:xfrm>
          <a:prstGeom prst="rect">
            <a:avLst/>
          </a:prstGeom>
          <a:noFill/>
        </p:spPr>
        <p:txBody>
          <a:bodyPr wrap="square" rtlCol="0">
            <a:spAutoFit/>
          </a:bodyPr>
          <a:lstStyle/>
          <a:p>
            <a:pPr lvl="0" defTabSz="914400">
              <a:defRPr/>
            </a:pPr>
            <a:r>
              <a:rPr lang="en-US" sz="2800" dirty="0">
                <a:solidFill>
                  <a:schemeClr val="tx1">
                    <a:lumMod val="20000"/>
                    <a:lumOff val="80000"/>
                  </a:schemeClr>
                </a:solidFill>
              </a:rPr>
              <a:t>Advertisement</a:t>
            </a:r>
          </a:p>
        </p:txBody>
      </p:sp>
      <p:sp>
        <p:nvSpPr>
          <p:cNvPr id="23" name="TextBox 22">
            <a:extLst>
              <a:ext uri="{FF2B5EF4-FFF2-40B4-BE49-F238E27FC236}">
                <a16:creationId xmlns:a16="http://schemas.microsoft.com/office/drawing/2014/main" id="{8EDBB368-0039-4487-A9DF-4D07B56FA4B7}"/>
              </a:ext>
            </a:extLst>
          </p:cNvPr>
          <p:cNvSpPr txBox="1"/>
          <p:nvPr/>
        </p:nvSpPr>
        <p:spPr>
          <a:xfrm>
            <a:off x="1048565" y="2391167"/>
            <a:ext cx="2839121" cy="523220"/>
          </a:xfrm>
          <a:prstGeom prst="rect">
            <a:avLst/>
          </a:prstGeom>
          <a:noFill/>
        </p:spPr>
        <p:txBody>
          <a:bodyPr wrap="square" rtlCol="0">
            <a:spAutoFit/>
          </a:bodyPr>
          <a:lstStyle/>
          <a:p>
            <a:pPr lvl="0" defTabSz="914400">
              <a:defRPr/>
            </a:pPr>
            <a:r>
              <a:rPr lang="en-US" sz="2800" dirty="0">
                <a:solidFill>
                  <a:schemeClr val="tx1">
                    <a:lumMod val="20000"/>
                    <a:lumOff val="80000"/>
                  </a:schemeClr>
                </a:solidFill>
              </a:rPr>
              <a:t>Get Applicants</a:t>
            </a:r>
          </a:p>
        </p:txBody>
      </p:sp>
      <p:sp>
        <p:nvSpPr>
          <p:cNvPr id="24" name="TextBox 23">
            <a:extLst>
              <a:ext uri="{FF2B5EF4-FFF2-40B4-BE49-F238E27FC236}">
                <a16:creationId xmlns:a16="http://schemas.microsoft.com/office/drawing/2014/main" id="{D63DCBA9-53FC-4A34-B1FF-E9589A1027C1}"/>
              </a:ext>
            </a:extLst>
          </p:cNvPr>
          <p:cNvSpPr txBox="1"/>
          <p:nvPr/>
        </p:nvSpPr>
        <p:spPr>
          <a:xfrm>
            <a:off x="1641306" y="3103709"/>
            <a:ext cx="2839121" cy="523220"/>
          </a:xfrm>
          <a:prstGeom prst="rect">
            <a:avLst/>
          </a:prstGeom>
          <a:noFill/>
        </p:spPr>
        <p:txBody>
          <a:bodyPr wrap="square" rtlCol="0">
            <a:spAutoFit/>
          </a:bodyPr>
          <a:lstStyle/>
          <a:p>
            <a:pPr lvl="0" defTabSz="914400">
              <a:defRPr/>
            </a:pPr>
            <a:r>
              <a:rPr lang="en-US" sz="2800" dirty="0">
                <a:solidFill>
                  <a:schemeClr val="tx1">
                    <a:lumMod val="20000"/>
                    <a:lumOff val="80000"/>
                  </a:schemeClr>
                </a:solidFill>
              </a:rPr>
              <a:t>Screens</a:t>
            </a:r>
          </a:p>
        </p:txBody>
      </p:sp>
      <p:grpSp>
        <p:nvGrpSpPr>
          <p:cNvPr id="35" name="Group 34">
            <a:extLst>
              <a:ext uri="{FF2B5EF4-FFF2-40B4-BE49-F238E27FC236}">
                <a16:creationId xmlns:a16="http://schemas.microsoft.com/office/drawing/2014/main" id="{EF4607F8-4D2B-4B65-AF4B-5A6164DEB5BC}"/>
              </a:ext>
            </a:extLst>
          </p:cNvPr>
          <p:cNvGrpSpPr/>
          <p:nvPr/>
        </p:nvGrpSpPr>
        <p:grpSpPr>
          <a:xfrm>
            <a:off x="7261609" y="1533451"/>
            <a:ext cx="3895082" cy="3218868"/>
            <a:chOff x="732215" y="1500385"/>
            <a:chExt cx="3895082" cy="3218868"/>
          </a:xfrm>
        </p:grpSpPr>
        <p:sp>
          <p:nvSpPr>
            <p:cNvPr id="25" name="TextBox 24">
              <a:extLst>
                <a:ext uri="{FF2B5EF4-FFF2-40B4-BE49-F238E27FC236}">
                  <a16:creationId xmlns:a16="http://schemas.microsoft.com/office/drawing/2014/main" id="{C5677149-01A5-4B86-AC5C-086E70BFBF45}"/>
                </a:ext>
              </a:extLst>
            </p:cNvPr>
            <p:cNvSpPr txBox="1"/>
            <p:nvPr/>
          </p:nvSpPr>
          <p:spPr>
            <a:xfrm>
              <a:off x="732215" y="1500385"/>
              <a:ext cx="2839121" cy="523220"/>
            </a:xfrm>
            <a:prstGeom prst="rect">
              <a:avLst/>
            </a:prstGeom>
            <a:noFill/>
          </p:spPr>
          <p:txBody>
            <a:bodyPr wrap="square" rtlCol="0">
              <a:spAutoFit/>
            </a:bodyPr>
            <a:lstStyle/>
            <a:p>
              <a:pPr lvl="0" defTabSz="914400">
                <a:defRPr/>
              </a:pPr>
              <a:r>
                <a:rPr lang="en-US" sz="2800" dirty="0">
                  <a:solidFill>
                    <a:schemeClr val="tx1">
                      <a:lumMod val="75000"/>
                    </a:schemeClr>
                  </a:solidFill>
                </a:rPr>
                <a:t>Review Resumes</a:t>
              </a:r>
            </a:p>
          </p:txBody>
        </p:sp>
        <p:sp>
          <p:nvSpPr>
            <p:cNvPr id="26" name="TextBox 25">
              <a:extLst>
                <a:ext uri="{FF2B5EF4-FFF2-40B4-BE49-F238E27FC236}">
                  <a16:creationId xmlns:a16="http://schemas.microsoft.com/office/drawing/2014/main" id="{1812B336-3204-4ABF-85EE-54A07F42FED1}"/>
                </a:ext>
              </a:extLst>
            </p:cNvPr>
            <p:cNvSpPr txBox="1"/>
            <p:nvPr/>
          </p:nvSpPr>
          <p:spPr>
            <a:xfrm>
              <a:off x="1191190" y="2022169"/>
              <a:ext cx="2839121" cy="523220"/>
            </a:xfrm>
            <a:prstGeom prst="rect">
              <a:avLst/>
            </a:prstGeom>
            <a:noFill/>
          </p:spPr>
          <p:txBody>
            <a:bodyPr wrap="square" rtlCol="0">
              <a:spAutoFit/>
            </a:bodyPr>
            <a:lstStyle/>
            <a:p>
              <a:pPr lvl="0" defTabSz="914400">
                <a:defRPr/>
              </a:pPr>
              <a:r>
                <a:rPr lang="en-US" sz="2800" dirty="0">
                  <a:solidFill>
                    <a:schemeClr val="tx1">
                      <a:lumMod val="75000"/>
                    </a:schemeClr>
                  </a:solidFill>
                </a:rPr>
                <a:t>Score Resumes</a:t>
              </a:r>
            </a:p>
          </p:txBody>
        </p:sp>
        <p:sp>
          <p:nvSpPr>
            <p:cNvPr id="27" name="TextBox 26">
              <a:extLst>
                <a:ext uri="{FF2B5EF4-FFF2-40B4-BE49-F238E27FC236}">
                  <a16:creationId xmlns:a16="http://schemas.microsoft.com/office/drawing/2014/main" id="{7A9BB223-0CB9-464E-93E2-B0374E2475BB}"/>
                </a:ext>
              </a:extLst>
            </p:cNvPr>
            <p:cNvSpPr txBox="1"/>
            <p:nvPr/>
          </p:nvSpPr>
          <p:spPr>
            <a:xfrm>
              <a:off x="1408264" y="2600496"/>
              <a:ext cx="2839121" cy="523220"/>
            </a:xfrm>
            <a:prstGeom prst="rect">
              <a:avLst/>
            </a:prstGeom>
            <a:noFill/>
          </p:spPr>
          <p:txBody>
            <a:bodyPr wrap="square" rtlCol="0">
              <a:spAutoFit/>
            </a:bodyPr>
            <a:lstStyle/>
            <a:p>
              <a:pPr lvl="0" defTabSz="914400">
                <a:defRPr/>
              </a:pPr>
              <a:r>
                <a:rPr lang="en-US" sz="2800" dirty="0">
                  <a:solidFill>
                    <a:schemeClr val="tx1">
                      <a:lumMod val="75000"/>
                    </a:schemeClr>
                  </a:solidFill>
                </a:rPr>
                <a:t>Interview Round 1</a:t>
              </a:r>
            </a:p>
          </p:txBody>
        </p:sp>
        <p:sp>
          <p:nvSpPr>
            <p:cNvPr id="28" name="TextBox 27">
              <a:extLst>
                <a:ext uri="{FF2B5EF4-FFF2-40B4-BE49-F238E27FC236}">
                  <a16:creationId xmlns:a16="http://schemas.microsoft.com/office/drawing/2014/main" id="{15B83206-FF08-403F-BA54-749E6625341B}"/>
                </a:ext>
              </a:extLst>
            </p:cNvPr>
            <p:cNvSpPr txBox="1"/>
            <p:nvPr/>
          </p:nvSpPr>
          <p:spPr>
            <a:xfrm>
              <a:off x="1249106" y="3179002"/>
              <a:ext cx="3378191" cy="954107"/>
            </a:xfrm>
            <a:prstGeom prst="rect">
              <a:avLst/>
            </a:prstGeom>
            <a:noFill/>
          </p:spPr>
          <p:txBody>
            <a:bodyPr wrap="square" rtlCol="0">
              <a:spAutoFit/>
            </a:bodyPr>
            <a:lstStyle/>
            <a:p>
              <a:pPr lvl="0" defTabSz="914400">
                <a:defRPr/>
              </a:pPr>
              <a:r>
                <a:rPr lang="en-US" sz="2800" dirty="0">
                  <a:solidFill>
                    <a:schemeClr val="tx1">
                      <a:lumMod val="75000"/>
                    </a:schemeClr>
                  </a:solidFill>
                </a:rPr>
                <a:t>Check Finalist References</a:t>
              </a:r>
            </a:p>
          </p:txBody>
        </p:sp>
        <p:sp>
          <p:nvSpPr>
            <p:cNvPr id="29" name="TextBox 28">
              <a:extLst>
                <a:ext uri="{FF2B5EF4-FFF2-40B4-BE49-F238E27FC236}">
                  <a16:creationId xmlns:a16="http://schemas.microsoft.com/office/drawing/2014/main" id="{6E8115DC-5A7E-4BB6-B4DE-4D135838B512}"/>
                </a:ext>
              </a:extLst>
            </p:cNvPr>
            <p:cNvSpPr txBox="1"/>
            <p:nvPr/>
          </p:nvSpPr>
          <p:spPr>
            <a:xfrm>
              <a:off x="871181" y="4196033"/>
              <a:ext cx="2839121" cy="523220"/>
            </a:xfrm>
            <a:prstGeom prst="rect">
              <a:avLst/>
            </a:prstGeom>
            <a:noFill/>
          </p:spPr>
          <p:txBody>
            <a:bodyPr wrap="square" rtlCol="0">
              <a:spAutoFit/>
            </a:bodyPr>
            <a:lstStyle/>
            <a:p>
              <a:pPr lvl="0" defTabSz="914400">
                <a:defRPr/>
              </a:pPr>
              <a:r>
                <a:rPr lang="en-US" sz="2800" dirty="0">
                  <a:solidFill>
                    <a:schemeClr val="tx1">
                      <a:lumMod val="75000"/>
                    </a:schemeClr>
                  </a:solidFill>
                </a:rPr>
                <a:t>Interview Round 2</a:t>
              </a:r>
            </a:p>
          </p:txBody>
        </p:sp>
      </p:grpSp>
      <p:sp>
        <p:nvSpPr>
          <p:cNvPr id="30" name="Rectangle 29">
            <a:extLst>
              <a:ext uri="{FF2B5EF4-FFF2-40B4-BE49-F238E27FC236}">
                <a16:creationId xmlns:a16="http://schemas.microsoft.com/office/drawing/2014/main" id="{CAA0B27C-F6BE-4344-B6DA-9BB4EC629E90}"/>
              </a:ext>
            </a:extLst>
          </p:cNvPr>
          <p:cNvSpPr/>
          <p:nvPr/>
        </p:nvSpPr>
        <p:spPr>
          <a:xfrm>
            <a:off x="4685175" y="1589857"/>
            <a:ext cx="1957557" cy="3734692"/>
          </a:xfrm>
          <a:prstGeom prst="rect">
            <a:avLst/>
          </a:prstGeom>
          <a:noFill/>
          <a:ln w="412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3200" dirty="0"/>
              <a:t>Step 1</a:t>
            </a:r>
          </a:p>
        </p:txBody>
      </p:sp>
      <p:sp>
        <p:nvSpPr>
          <p:cNvPr id="31" name="Rectangle 30">
            <a:extLst>
              <a:ext uri="{FF2B5EF4-FFF2-40B4-BE49-F238E27FC236}">
                <a16:creationId xmlns:a16="http://schemas.microsoft.com/office/drawing/2014/main" id="{981A15B2-5A22-40C4-998E-874BFEA3AABA}"/>
              </a:ext>
            </a:extLst>
          </p:cNvPr>
          <p:cNvSpPr/>
          <p:nvPr/>
        </p:nvSpPr>
        <p:spPr>
          <a:xfrm>
            <a:off x="6901235" y="1589858"/>
            <a:ext cx="3675725" cy="3734692"/>
          </a:xfrm>
          <a:prstGeom prst="rect">
            <a:avLst/>
          </a:prstGeom>
          <a:noFill/>
          <a:ln w="412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3200" dirty="0">
                <a:solidFill>
                  <a:schemeClr val="tx2">
                    <a:lumMod val="50000"/>
                  </a:schemeClr>
                </a:solidFill>
              </a:rPr>
              <a:t>Step 3</a:t>
            </a:r>
          </a:p>
        </p:txBody>
      </p:sp>
      <p:sp>
        <p:nvSpPr>
          <p:cNvPr id="32" name="Rectangle 31">
            <a:extLst>
              <a:ext uri="{FF2B5EF4-FFF2-40B4-BE49-F238E27FC236}">
                <a16:creationId xmlns:a16="http://schemas.microsoft.com/office/drawing/2014/main" id="{5638920F-113E-41B8-897B-C76BFBF26416}"/>
              </a:ext>
            </a:extLst>
          </p:cNvPr>
          <p:cNvSpPr/>
          <p:nvPr/>
        </p:nvSpPr>
        <p:spPr>
          <a:xfrm>
            <a:off x="821598" y="1589858"/>
            <a:ext cx="3326948" cy="3734692"/>
          </a:xfrm>
          <a:prstGeom prst="rect">
            <a:avLst/>
          </a:prstGeom>
          <a:noFill/>
          <a:ln w="412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3200" dirty="0">
                <a:solidFill>
                  <a:schemeClr val="accent6">
                    <a:lumMod val="20000"/>
                    <a:lumOff val="80000"/>
                  </a:schemeClr>
                </a:solidFill>
              </a:rPr>
              <a:t>Step 2</a:t>
            </a:r>
          </a:p>
        </p:txBody>
      </p:sp>
    </p:spTree>
    <p:extLst>
      <p:ext uri="{BB962C8B-B14F-4D97-AF65-F5344CB8AC3E}">
        <p14:creationId xmlns:p14="http://schemas.microsoft.com/office/powerpoint/2010/main" val="165549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1" grpId="0"/>
      <p:bldP spid="22" grpId="0"/>
      <p:bldP spid="23" grpId="0"/>
      <p:bldP spid="24" grpId="0"/>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0491" y="-471798"/>
            <a:ext cx="9692640" cy="1325562"/>
          </a:xfrm>
        </p:spPr>
        <p:txBody>
          <a:bodyPr/>
          <a:lstStyle/>
          <a:p>
            <a:r>
              <a:rPr lang="en-US" dirty="0"/>
              <a:t>Effective Interviewing: Three Interviews</a:t>
            </a:r>
          </a:p>
        </p:txBody>
      </p:sp>
      <p:sp>
        <p:nvSpPr>
          <p:cNvPr id="10" name="Slide Number Placeholder 9"/>
          <p:cNvSpPr>
            <a:spLocks noGrp="1"/>
          </p:cNvSpPr>
          <p:nvPr>
            <p:ph type="sldNum" sz="quarter" idx="12"/>
          </p:nvPr>
        </p:nvSpPr>
        <p:spPr/>
        <p:txBody>
          <a:bodyPr>
            <a:normAutofit lnSpcReduction="10000"/>
          </a:bodyPr>
          <a:lstStyle/>
          <a:p>
            <a:fld id="{C7DD959D-790D-4421-9A18-F8439D76B9F4}" type="slidenum">
              <a:rPr lang="en-US" smtClean="0"/>
              <a:t>9</a:t>
            </a:fld>
            <a:endParaRPr lang="en-US"/>
          </a:p>
        </p:txBody>
      </p:sp>
      <p:sp>
        <p:nvSpPr>
          <p:cNvPr id="6" name="TextBox 5"/>
          <p:cNvSpPr txBox="1"/>
          <p:nvPr/>
        </p:nvSpPr>
        <p:spPr>
          <a:xfrm>
            <a:off x="468302" y="853764"/>
            <a:ext cx="5196348" cy="3970318"/>
          </a:xfrm>
          <a:prstGeom prst="rect">
            <a:avLst/>
          </a:prstGeom>
          <a:noFill/>
        </p:spPr>
        <p:txBody>
          <a:bodyPr wrap="square" rtlCol="0">
            <a:spAutoFit/>
          </a:bodyPr>
          <a:lstStyle/>
          <a:p>
            <a:r>
              <a:rPr lang="en-US" sz="2800" dirty="0"/>
              <a:t>1. Prescreen</a:t>
            </a:r>
          </a:p>
          <a:p>
            <a:pPr marL="914400" lvl="1" indent="-457200">
              <a:buFont typeface="Arial" charset="0"/>
              <a:buChar char="•"/>
            </a:pPr>
            <a:r>
              <a:rPr lang="en-US" sz="2800" i="1" dirty="0"/>
              <a:t>“Tell me about yourself”</a:t>
            </a:r>
            <a:endParaRPr lang="en-US" sz="2800" dirty="0"/>
          </a:p>
          <a:p>
            <a:pPr marL="914400" lvl="1" indent="-457200">
              <a:buFont typeface="Arial" charset="0"/>
              <a:buChar char="•"/>
            </a:pPr>
            <a:r>
              <a:rPr lang="en-US" sz="2800" dirty="0"/>
              <a:t>Ask 1-2 behavioral based interview questions</a:t>
            </a:r>
          </a:p>
          <a:p>
            <a:pPr marL="914400" lvl="1" indent="-457200">
              <a:buFont typeface="Arial" charset="0"/>
              <a:buChar char="•"/>
            </a:pPr>
            <a:r>
              <a:rPr lang="en-US" sz="2800" dirty="0"/>
              <a:t>30 minutes max</a:t>
            </a:r>
          </a:p>
          <a:p>
            <a:pPr marL="914400" lvl="1" indent="-457200">
              <a:buFont typeface="Arial" charset="0"/>
              <a:buChar char="•"/>
            </a:pPr>
            <a:r>
              <a:rPr lang="en-US" sz="2800" dirty="0"/>
              <a:t>No need to share a decision</a:t>
            </a:r>
          </a:p>
          <a:p>
            <a:pPr marL="914400" lvl="1" indent="-457200">
              <a:buFont typeface="Arial" charset="0"/>
              <a:buChar char="•"/>
            </a:pPr>
            <a:r>
              <a:rPr lang="en-US" sz="2800" dirty="0"/>
              <a:t>Not In person</a:t>
            </a:r>
          </a:p>
          <a:p>
            <a:pPr marL="914400" lvl="1" indent="-457200">
              <a:buFont typeface="Arial" charset="0"/>
              <a:buChar char="•"/>
            </a:pPr>
            <a:endParaRPr lang="en-US" sz="2800" dirty="0"/>
          </a:p>
          <a:p>
            <a:pPr marL="914400" lvl="1" indent="-457200">
              <a:buFont typeface="Arial" charset="0"/>
              <a:buChar char="•"/>
            </a:pPr>
            <a:endParaRPr lang="en-US" sz="2800" dirty="0"/>
          </a:p>
        </p:txBody>
      </p:sp>
      <p:sp>
        <p:nvSpPr>
          <p:cNvPr id="4" name="TextBox 3">
            <a:extLst>
              <a:ext uri="{FF2B5EF4-FFF2-40B4-BE49-F238E27FC236}">
                <a16:creationId xmlns:a16="http://schemas.microsoft.com/office/drawing/2014/main" id="{AEE1D252-022B-4430-9E8B-BFECE99151C9}"/>
              </a:ext>
            </a:extLst>
          </p:cNvPr>
          <p:cNvSpPr txBox="1"/>
          <p:nvPr/>
        </p:nvSpPr>
        <p:spPr>
          <a:xfrm>
            <a:off x="468302" y="4796155"/>
            <a:ext cx="4900111" cy="1969770"/>
          </a:xfrm>
          <a:prstGeom prst="rect">
            <a:avLst/>
          </a:prstGeom>
          <a:noFill/>
        </p:spPr>
        <p:txBody>
          <a:bodyPr wrap="square" rtlCol="0">
            <a:spAutoFit/>
          </a:bodyPr>
          <a:lstStyle/>
          <a:p>
            <a:pPr lvl="1"/>
            <a:r>
              <a:rPr lang="en-US" sz="2600" i="1" dirty="0"/>
              <a:t>“Thank you for your time. If we decide to move forward in the interview process, we will contact you to schedule an interview.”</a:t>
            </a:r>
          </a:p>
          <a:p>
            <a:endParaRPr lang="en-US" dirty="0"/>
          </a:p>
        </p:txBody>
      </p:sp>
      <p:sp>
        <p:nvSpPr>
          <p:cNvPr id="5" name="Footer Placeholder 4">
            <a:extLst>
              <a:ext uri="{FF2B5EF4-FFF2-40B4-BE49-F238E27FC236}">
                <a16:creationId xmlns:a16="http://schemas.microsoft.com/office/drawing/2014/main" id="{3D1CF6E5-E365-4AF5-A060-8DAEA59163BE}"/>
              </a:ext>
            </a:extLst>
          </p:cNvPr>
          <p:cNvSpPr>
            <a:spLocks noGrp="1"/>
          </p:cNvSpPr>
          <p:nvPr>
            <p:ph type="ftr" sz="quarter" idx="11"/>
          </p:nvPr>
        </p:nvSpPr>
        <p:spPr/>
        <p:txBody>
          <a:bodyPr/>
          <a:lstStyle/>
          <a:p>
            <a:r>
              <a:rPr lang="en-US"/>
              <a:t>© TBD Solutions, LLC</a:t>
            </a:r>
          </a:p>
        </p:txBody>
      </p:sp>
      <p:sp>
        <p:nvSpPr>
          <p:cNvPr id="8" name="TextBox 7">
            <a:extLst>
              <a:ext uri="{FF2B5EF4-FFF2-40B4-BE49-F238E27FC236}">
                <a16:creationId xmlns:a16="http://schemas.microsoft.com/office/drawing/2014/main" id="{45A3395E-5FF2-43A4-BAAA-3394EF3B7923}"/>
              </a:ext>
            </a:extLst>
          </p:cNvPr>
          <p:cNvSpPr txBox="1"/>
          <p:nvPr/>
        </p:nvSpPr>
        <p:spPr>
          <a:xfrm>
            <a:off x="5547678" y="910709"/>
            <a:ext cx="6019800" cy="5109091"/>
          </a:xfrm>
          <a:prstGeom prst="rect">
            <a:avLst/>
          </a:prstGeom>
          <a:noFill/>
        </p:spPr>
        <p:txBody>
          <a:bodyPr wrap="square" rtlCol="0">
            <a:spAutoFit/>
          </a:bodyPr>
          <a:lstStyle/>
          <a:p>
            <a:r>
              <a:rPr lang="en-US" sz="2800" dirty="0"/>
              <a:t>2. First In-Person Interview</a:t>
            </a:r>
          </a:p>
          <a:p>
            <a:pPr marL="914400" lvl="1" indent="-457200">
              <a:buFont typeface="Arial" charset="0"/>
              <a:buChar char="•"/>
            </a:pPr>
            <a:r>
              <a:rPr lang="en-US" sz="2800" dirty="0"/>
              <a:t>Job description and writing prompt upon </a:t>
            </a:r>
            <a:br>
              <a:rPr lang="en-US" sz="2800" dirty="0"/>
            </a:br>
            <a:r>
              <a:rPr lang="en-US" sz="2800" dirty="0"/>
              <a:t>arrival prior to interview</a:t>
            </a:r>
          </a:p>
          <a:p>
            <a:pPr marL="914400" lvl="1" indent="-457200">
              <a:buFont typeface="Arial" charset="0"/>
              <a:buChar char="•"/>
            </a:pPr>
            <a:r>
              <a:rPr lang="en-US" sz="2800" dirty="0"/>
              <a:t>Schedule with flexibility</a:t>
            </a:r>
          </a:p>
          <a:p>
            <a:pPr marL="1371600" lvl="2" indent="-457200">
              <a:buFont typeface="Arial" charset="0"/>
              <a:buChar char="•"/>
            </a:pPr>
            <a:r>
              <a:rPr lang="en-US" sz="2800" dirty="0"/>
              <a:t>45-minute interviews </a:t>
            </a:r>
          </a:p>
          <a:p>
            <a:pPr marL="9525" lvl="1"/>
            <a:r>
              <a:rPr lang="en-US" sz="2800" dirty="0"/>
              <a:t>3. Second In-Person Interview</a:t>
            </a:r>
          </a:p>
          <a:p>
            <a:pPr marL="915988" lvl="1" indent="-452438">
              <a:buFont typeface="Arial" charset="0"/>
              <a:buChar char="•"/>
            </a:pPr>
            <a:r>
              <a:rPr lang="en-US" sz="2800" dirty="0"/>
              <a:t>2-4 interviewees</a:t>
            </a:r>
          </a:p>
          <a:p>
            <a:pPr marL="915988" lvl="1" indent="-452438">
              <a:buFont typeface="Arial" charset="0"/>
              <a:buChar char="•"/>
            </a:pPr>
            <a:r>
              <a:rPr lang="en-US" sz="2800" dirty="0"/>
              <a:t>Involve peers or people who would benefit from interview experience</a:t>
            </a:r>
          </a:p>
          <a:p>
            <a:endParaRPr lang="en-US" dirty="0"/>
          </a:p>
        </p:txBody>
      </p:sp>
    </p:spTree>
    <p:extLst>
      <p:ext uri="{BB962C8B-B14F-4D97-AF65-F5344CB8AC3E}">
        <p14:creationId xmlns:p14="http://schemas.microsoft.com/office/powerpoint/2010/main" val="16875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5"/>
                                      </p:to>
                                    </p:set>
                                    <p:animEffect filter="image" prLst="opacity: 0.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5"/>
                                      </p:to>
                                    </p:set>
                                    <p:animEffect filter="image" prLst="opacity: 0.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5"/>
                                      </p:to>
                                    </p:set>
                                    <p:animEffect filter="image" prLst="opacity: 0.5">
                                      <p:cBhvr rctx="IE">
                                        <p:cTn id="13" dur="indefinite"/>
                                        <p:tgtEl>
                                          <p:spTgt spid="6">
                                            <p:txEl>
                                              <p:pRg st="2" end="2"/>
                                            </p:txEl>
                                          </p:spTgt>
                                        </p:tgtEl>
                                      </p:cBhvr>
                                    </p:animEffect>
                                  </p:childTnLst>
                                </p:cTn>
                              </p:par>
                              <p:par>
                                <p:cTn id="14" presetID="9" presetClass="emph" presetSubtype="0" nodeType="withEffect">
                                  <p:stCondLst>
                                    <p:cond delay="0"/>
                                  </p:stCondLst>
                                  <p:childTnLst>
                                    <p:set>
                                      <p:cBhvr>
                                        <p:cTn id="15" dur="indefinite"/>
                                        <p:tgtEl>
                                          <p:spTgt spid="6">
                                            <p:txEl>
                                              <p:pRg st="3" end="3"/>
                                            </p:txEl>
                                          </p:spTgt>
                                        </p:tgtEl>
                                        <p:attrNameLst>
                                          <p:attrName>style.opacity</p:attrName>
                                        </p:attrNameLst>
                                      </p:cBhvr>
                                      <p:to>
                                        <p:strVal val="0.5"/>
                                      </p:to>
                                    </p:set>
                                    <p:animEffect filter="image" prLst="opacity: 0.5">
                                      <p:cBhvr rctx="IE">
                                        <p:cTn id="16" dur="indefinite"/>
                                        <p:tgtEl>
                                          <p:spTgt spid="6">
                                            <p:txEl>
                                              <p:pRg st="3" end="3"/>
                                            </p:txEl>
                                          </p:spTgt>
                                        </p:tgtEl>
                                      </p:cBhvr>
                                    </p:animEffect>
                                  </p:childTnLst>
                                </p:cTn>
                              </p:par>
                              <p:par>
                                <p:cTn id="17" presetID="9" presetClass="emph" presetSubtype="0" nodeType="withEffect">
                                  <p:stCondLst>
                                    <p:cond delay="0"/>
                                  </p:stCondLst>
                                  <p:childTnLst>
                                    <p:set>
                                      <p:cBhvr>
                                        <p:cTn id="18" dur="indefinite"/>
                                        <p:tgtEl>
                                          <p:spTgt spid="6">
                                            <p:txEl>
                                              <p:pRg st="4" end="4"/>
                                            </p:txEl>
                                          </p:spTgt>
                                        </p:tgtEl>
                                        <p:attrNameLst>
                                          <p:attrName>style.opacity</p:attrName>
                                        </p:attrNameLst>
                                      </p:cBhvr>
                                      <p:to>
                                        <p:strVal val="0.5"/>
                                      </p:to>
                                    </p:set>
                                    <p:animEffect filter="image" prLst="opacity: 0.5">
                                      <p:cBhvr rctx="IE">
                                        <p:cTn id="19" dur="indefinite"/>
                                        <p:tgtEl>
                                          <p:spTgt spid="6">
                                            <p:txEl>
                                              <p:pRg st="4" end="4"/>
                                            </p:txEl>
                                          </p:spTgt>
                                        </p:tgtEl>
                                      </p:cBhvr>
                                    </p:animEffect>
                                  </p:childTnLst>
                                </p:cTn>
                              </p:par>
                              <p:par>
                                <p:cTn id="20" presetID="9" presetClass="emph" presetSubtype="0" nodeType="withEffect">
                                  <p:stCondLst>
                                    <p:cond delay="0"/>
                                  </p:stCondLst>
                                  <p:childTnLst>
                                    <p:set>
                                      <p:cBhvr>
                                        <p:cTn id="21" dur="indefinite"/>
                                        <p:tgtEl>
                                          <p:spTgt spid="6">
                                            <p:txEl>
                                              <p:pRg st="5" end="5"/>
                                            </p:txEl>
                                          </p:spTgt>
                                        </p:tgtEl>
                                        <p:attrNameLst>
                                          <p:attrName>style.opacity</p:attrName>
                                        </p:attrNameLst>
                                      </p:cBhvr>
                                      <p:to>
                                        <p:strVal val="0.5"/>
                                      </p:to>
                                    </p:set>
                                    <p:animEffect filter="image" prLst="opacity: 0.5">
                                      <p:cBhvr rctx="IE">
                                        <p:cTn id="22" dur="indefinite"/>
                                        <p:tgtEl>
                                          <p:spTgt spid="6">
                                            <p:txEl>
                                              <p:pRg st="5" end="5"/>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8">
                                            <p:txEl>
                                              <p:pRg st="0" end="0"/>
                                            </p:txEl>
                                          </p:spTgt>
                                        </p:tgtEl>
                                        <p:attrNameLst>
                                          <p:attrName>style.opacity</p:attrName>
                                        </p:attrNameLst>
                                      </p:cBhvr>
                                      <p:to>
                                        <p:strVal val="0.5"/>
                                      </p:to>
                                    </p:set>
                                    <p:animEffect filter="image" prLst="opacity: 0.5">
                                      <p:cBhvr rctx="IE">
                                        <p:cTn id="29" dur="indefinite"/>
                                        <p:tgtEl>
                                          <p:spTgt spid="8">
                                            <p:txEl>
                                              <p:pRg st="0" end="0"/>
                                            </p:txEl>
                                          </p:spTgt>
                                        </p:tgtEl>
                                      </p:cBhvr>
                                    </p:animEffect>
                                  </p:childTnLst>
                                </p:cTn>
                              </p:par>
                              <p:par>
                                <p:cTn id="30" presetID="9" presetClass="emph" presetSubtype="0" nodeType="withEffect">
                                  <p:stCondLst>
                                    <p:cond delay="0"/>
                                  </p:stCondLst>
                                  <p:childTnLst>
                                    <p:set>
                                      <p:cBhvr>
                                        <p:cTn id="31" dur="indefinite"/>
                                        <p:tgtEl>
                                          <p:spTgt spid="8">
                                            <p:txEl>
                                              <p:pRg st="1" end="1"/>
                                            </p:txEl>
                                          </p:spTgt>
                                        </p:tgtEl>
                                        <p:attrNameLst>
                                          <p:attrName>style.opacity</p:attrName>
                                        </p:attrNameLst>
                                      </p:cBhvr>
                                      <p:to>
                                        <p:strVal val="0.5"/>
                                      </p:to>
                                    </p:set>
                                    <p:animEffect filter="image" prLst="opacity: 0.5">
                                      <p:cBhvr rctx="IE">
                                        <p:cTn id="32" dur="indefinite"/>
                                        <p:tgtEl>
                                          <p:spTgt spid="8">
                                            <p:txEl>
                                              <p:pRg st="1" end="1"/>
                                            </p:txEl>
                                          </p:spTgt>
                                        </p:tgtEl>
                                      </p:cBhvr>
                                    </p:animEffect>
                                  </p:childTnLst>
                                </p:cTn>
                              </p:par>
                              <p:par>
                                <p:cTn id="33" presetID="9" presetClass="emph" presetSubtype="0" nodeType="withEffect">
                                  <p:stCondLst>
                                    <p:cond delay="0"/>
                                  </p:stCondLst>
                                  <p:childTnLst>
                                    <p:set>
                                      <p:cBhvr>
                                        <p:cTn id="34" dur="indefinite"/>
                                        <p:tgtEl>
                                          <p:spTgt spid="8">
                                            <p:txEl>
                                              <p:pRg st="2" end="2"/>
                                            </p:txEl>
                                          </p:spTgt>
                                        </p:tgtEl>
                                        <p:attrNameLst>
                                          <p:attrName>style.opacity</p:attrName>
                                        </p:attrNameLst>
                                      </p:cBhvr>
                                      <p:to>
                                        <p:strVal val="0.5"/>
                                      </p:to>
                                    </p:set>
                                    <p:animEffect filter="image" prLst="opacity: 0.5">
                                      <p:cBhvr rctx="IE">
                                        <p:cTn id="35" dur="indefinite"/>
                                        <p:tgtEl>
                                          <p:spTgt spid="8">
                                            <p:txEl>
                                              <p:pRg st="2" end="2"/>
                                            </p:txEl>
                                          </p:spTgt>
                                        </p:tgtEl>
                                      </p:cBhvr>
                                    </p:animEffect>
                                  </p:childTnLst>
                                </p:cTn>
                              </p:par>
                              <p:par>
                                <p:cTn id="36" presetID="9" presetClass="emph" presetSubtype="0" nodeType="withEffect">
                                  <p:stCondLst>
                                    <p:cond delay="0"/>
                                  </p:stCondLst>
                                  <p:childTnLst>
                                    <p:set>
                                      <p:cBhvr>
                                        <p:cTn id="37" dur="indefinite"/>
                                        <p:tgtEl>
                                          <p:spTgt spid="8">
                                            <p:txEl>
                                              <p:pRg st="3" end="3"/>
                                            </p:txEl>
                                          </p:spTgt>
                                        </p:tgtEl>
                                        <p:attrNameLst>
                                          <p:attrName>style.opacity</p:attrName>
                                        </p:attrNameLst>
                                      </p:cBhvr>
                                      <p:to>
                                        <p:strVal val="0.5"/>
                                      </p:to>
                                    </p:set>
                                    <p:animEffect filter="image" prLst="opacity: 0.5">
                                      <p:cBhvr rctx="IE">
                                        <p:cTn id="38" dur="indefinite"/>
                                        <p:tgtEl>
                                          <p:spTgt spid="8">
                                            <p:txEl>
                                              <p:pRg st="3" end="3"/>
                                            </p:txEl>
                                          </p:spTgt>
                                        </p:tgtEl>
                                      </p:cBhvr>
                                    </p:animEffect>
                                  </p:childTnLst>
                                </p:cTn>
                              </p:par>
                              <p:par>
                                <p:cTn id="39" presetID="1" presetClass="entr" presetSubtype="0" fill="hold"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iew">
  <a:themeElements>
    <a:clrScheme name="Custom 5">
      <a:dk1>
        <a:srgbClr val="325569"/>
      </a:dk1>
      <a:lt1>
        <a:srgbClr val="EBD6CC"/>
      </a:lt1>
      <a:dk2>
        <a:srgbClr val="325569"/>
      </a:dk2>
      <a:lt2>
        <a:srgbClr val="EBD6CC"/>
      </a:lt2>
      <a:accent1>
        <a:srgbClr val="C17A5A"/>
      </a:accent1>
      <a:accent2>
        <a:srgbClr val="CD9981"/>
      </a:accent2>
      <a:accent3>
        <a:srgbClr val="7DA9C1"/>
      </a:accent3>
      <a:accent4>
        <a:srgbClr val="CDB756"/>
      </a:accent4>
      <a:accent5>
        <a:srgbClr val="E29C36"/>
      </a:accent5>
      <a:accent6>
        <a:srgbClr val="8EC0C1"/>
      </a:accent6>
      <a:hlink>
        <a:srgbClr val="6D9D9B"/>
      </a:hlink>
      <a:folHlink>
        <a:srgbClr val="6D8583"/>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1_View">
  <a:themeElements>
    <a:clrScheme name="Custom 5">
      <a:dk1>
        <a:srgbClr val="325569"/>
      </a:dk1>
      <a:lt1>
        <a:srgbClr val="EBD6CC"/>
      </a:lt1>
      <a:dk2>
        <a:srgbClr val="325569"/>
      </a:dk2>
      <a:lt2>
        <a:srgbClr val="EBD6CC"/>
      </a:lt2>
      <a:accent1>
        <a:srgbClr val="C17A5A"/>
      </a:accent1>
      <a:accent2>
        <a:srgbClr val="CD9981"/>
      </a:accent2>
      <a:accent3>
        <a:srgbClr val="7DA9C1"/>
      </a:accent3>
      <a:accent4>
        <a:srgbClr val="CDB756"/>
      </a:accent4>
      <a:accent5>
        <a:srgbClr val="E29C36"/>
      </a:accent5>
      <a:accent6>
        <a:srgbClr val="8EC0C1"/>
      </a:accent6>
      <a:hlink>
        <a:srgbClr val="6D9D9B"/>
      </a:hlink>
      <a:folHlink>
        <a:srgbClr val="6D8583"/>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F1E1D57C39934DAC1E4ECA4B017730" ma:contentTypeVersion="12" ma:contentTypeDescription="Create a new document." ma:contentTypeScope="" ma:versionID="6e3a0a259db0b843ad83e0b72d203488">
  <xsd:schema xmlns:xsd="http://www.w3.org/2001/XMLSchema" xmlns:xs="http://www.w3.org/2001/XMLSchema" xmlns:p="http://schemas.microsoft.com/office/2006/metadata/properties" xmlns:ns2="830d71eb-dc6b-47f1-872d-4f7a17e3cb4f" xmlns:ns3="cb6c213e-f851-4773-99dc-004f6e3f18e7" targetNamespace="http://schemas.microsoft.com/office/2006/metadata/properties" ma:root="true" ma:fieldsID="7990c70f44770efc944eb8c5170c366b" ns2:_="" ns3:_="">
    <xsd:import namespace="830d71eb-dc6b-47f1-872d-4f7a17e3cb4f"/>
    <xsd:import namespace="cb6c213e-f851-4773-99dc-004f6e3f18e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0d71eb-dc6b-47f1-872d-4f7a17e3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b6c213e-f851-4773-99dc-004f6e3f18e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887A52-A871-4997-B6E2-53BE36287D73}">
  <ds:schemaRefs>
    <ds:schemaRef ds:uri="http://purl.org/dc/terms/"/>
    <ds:schemaRef ds:uri="http://purl.org/dc/elements/1.1/"/>
    <ds:schemaRef ds:uri="http://schemas.microsoft.com/office/2006/documentManagement/types"/>
    <ds:schemaRef ds:uri="cb6c213e-f851-4773-99dc-004f6e3f18e7"/>
    <ds:schemaRef ds:uri="830d71eb-dc6b-47f1-872d-4f7a17e3cb4f"/>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14AB4EF-2A71-4A26-9EFA-623EF2320CC5}">
  <ds:schemaRefs>
    <ds:schemaRef ds:uri="http://schemas.microsoft.com/sharepoint/v3/contenttype/forms"/>
  </ds:schemaRefs>
</ds:datastoreItem>
</file>

<file path=customXml/itemProps3.xml><?xml version="1.0" encoding="utf-8"?>
<ds:datastoreItem xmlns:ds="http://schemas.openxmlformats.org/officeDocument/2006/customXml" ds:itemID="{5EB7220D-98CE-4A90-972F-F80E05AF9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0d71eb-dc6b-47f1-872d-4f7a17e3cb4f"/>
    <ds:schemaRef ds:uri="cb6c213e-f851-4773-99dc-004f6e3f1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2350</TotalTime>
  <Words>3492</Words>
  <Application>Microsoft Office PowerPoint</Application>
  <PresentationFormat>Widescreen</PresentationFormat>
  <Paragraphs>594</Paragraphs>
  <Slides>37</Slides>
  <Notes>29</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Corbel</vt:lpstr>
      <vt:lpstr>Courier New</vt:lpstr>
      <vt:lpstr>Tw Cen MT</vt:lpstr>
      <vt:lpstr>Wingdings 2</vt:lpstr>
      <vt:lpstr>View</vt:lpstr>
      <vt:lpstr>1_View</vt:lpstr>
      <vt:lpstr>Ringing the Bell:  The Power of Effective Interviewing in Crisis Centers</vt:lpstr>
      <vt:lpstr>Building Your Team</vt:lpstr>
      <vt:lpstr>The Importance of Hiring</vt:lpstr>
      <vt:lpstr>Effective Interviewing</vt:lpstr>
      <vt:lpstr>Effective Interviewing: Ringing the Bell</vt:lpstr>
      <vt:lpstr>The Importance of Hiring:  Cost of Hiring</vt:lpstr>
      <vt:lpstr>Effective Interviewing: Three Interviews</vt:lpstr>
      <vt:lpstr>Effective Interviewing: Preparing to Interview</vt:lpstr>
      <vt:lpstr>Effective Interviewing: Three Interviews</vt:lpstr>
      <vt:lpstr>Effective Interviewing: Preparing to Interview</vt:lpstr>
      <vt:lpstr>Effective Interviewing: Preparing to Interview</vt:lpstr>
      <vt:lpstr>Effective Interviewing: Preparing to Interview</vt:lpstr>
      <vt:lpstr>Developing Interview Questions and Scenarios</vt:lpstr>
      <vt:lpstr>Behavioral Based Interviews</vt:lpstr>
      <vt:lpstr>Behavioral Based Interviews</vt:lpstr>
      <vt:lpstr>Developing Interview Questions</vt:lpstr>
      <vt:lpstr>Effective Interviewing</vt:lpstr>
      <vt:lpstr>Effective Interviewing</vt:lpstr>
      <vt:lpstr>Effective Interview</vt:lpstr>
      <vt:lpstr>Effective Interview: Forms</vt:lpstr>
      <vt:lpstr>Effective Interview: Forms</vt:lpstr>
      <vt:lpstr>PowerPoint Presentation</vt:lpstr>
      <vt:lpstr>Where Traditional Interviews Fail</vt:lpstr>
      <vt:lpstr>New Interviewing Tools</vt:lpstr>
      <vt:lpstr>Alternative Tools – Let’s Practice!</vt:lpstr>
      <vt:lpstr>Interviewing Tips: It’s Go Time</vt:lpstr>
      <vt:lpstr>Effective Interviewing: It’s Go Time</vt:lpstr>
      <vt:lpstr>Effective Interviewing: During the Interview</vt:lpstr>
      <vt:lpstr>Effective Interviewing: Wrapping Up Interview</vt:lpstr>
      <vt:lpstr>Effective Interviewing: Wrapping Up Interview</vt:lpstr>
      <vt:lpstr>Effective Interviewing: Post Interview</vt:lpstr>
      <vt:lpstr>Effective Interviewing: Post Interview</vt:lpstr>
      <vt:lpstr>Effective Interviewing: Final Reminders</vt:lpstr>
      <vt:lpstr>Lessons Learned</vt:lpstr>
      <vt:lpstr>The Essential Manager Toolbox</vt:lpstr>
      <vt:lpstr>Parking Lot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Interviewing</dc:title>
  <dc:creator>Travis Atkinson</dc:creator>
  <cp:lastModifiedBy>Remi Romanowski</cp:lastModifiedBy>
  <cp:revision>36</cp:revision>
  <dcterms:modified xsi:type="dcterms:W3CDTF">2018-10-15T18:52:37Z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0x010100CFF1E1D57C39934DAC1E4ECA4B017730</vt:lpwstr>
  </property>
</Properties>
</file>