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63" r:id="rId5"/>
    <p:sldId id="262" r:id="rId6"/>
    <p:sldId id="264" r:id="rId7"/>
    <p:sldId id="265" r:id="rId8"/>
    <p:sldId id="258" r:id="rId9"/>
    <p:sldId id="267" r:id="rId10"/>
    <p:sldId id="268" r:id="rId11"/>
    <p:sldId id="269" r:id="rId12"/>
    <p:sldId id="270" r:id="rId13"/>
    <p:sldId id="271" r:id="rId14"/>
    <p:sldId id="275" r:id="rId15"/>
    <p:sldId id="272"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70773-C118-4832-BFD2-C108C70B1D8F}" type="datetimeFigureOut">
              <a:rPr lang="en-US" smtClean="0"/>
              <a:pPr/>
              <a:t>10/8/2018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74C15E-9BB1-493F-AD3E-63D5B7DEA0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Meryl will speak about loneliness and the associated risks </a:t>
            </a:r>
          </a:p>
          <a:p>
            <a:endParaRPr lang="en-US" dirty="0"/>
          </a:p>
        </p:txBody>
      </p:sp>
      <p:sp>
        <p:nvSpPr>
          <p:cNvPr id="4" name="Slide Number Placeholder 3"/>
          <p:cNvSpPr>
            <a:spLocks noGrp="1"/>
          </p:cNvSpPr>
          <p:nvPr>
            <p:ph type="sldNum" sz="quarter" idx="10"/>
          </p:nvPr>
        </p:nvSpPr>
        <p:spPr/>
        <p:txBody>
          <a:bodyPr/>
          <a:lstStyle/>
          <a:p>
            <a:fld id="{1051C31C-1E26-48A2-8713-73CBDF7415A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0BF981-ED1A-418A-9764-403D69A5CE0E}"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BF981-ED1A-418A-9764-403D69A5CE0E}"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BF981-ED1A-418A-9764-403D69A5CE0E}"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10/8/2018</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BF981-ED1A-418A-9764-403D69A5CE0E}"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BF981-ED1A-418A-9764-403D69A5CE0E}"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0BF981-ED1A-418A-9764-403D69A5CE0E}"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0BF981-ED1A-418A-9764-403D69A5CE0E}"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0BF981-ED1A-418A-9764-403D69A5CE0E}"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BF981-ED1A-418A-9764-403D69A5CE0E}"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BF981-ED1A-418A-9764-403D69A5CE0E}"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BF981-ED1A-418A-9764-403D69A5CE0E}"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DAEB2-674D-49E5-972D-7EEC7225F8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BF981-ED1A-418A-9764-403D69A5CE0E}" type="datetimeFigureOut">
              <a:rPr lang="en-US" smtClean="0"/>
              <a:pPr/>
              <a:t>10/8/2018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DAEB2-674D-49E5-972D-7EEC7225F8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HuS5NuXRb5Y"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s://youtu.be/PKY-smJ6aBQ"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youtu.be/Pm12mTIUJs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hyperlink" Target="https://youtu.be/53XyCbIJGK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200400" cy="2590800"/>
          </a:xfrm>
          <a:ln w="57150">
            <a:solidFill>
              <a:schemeClr val="tx1"/>
            </a:solidFill>
          </a:ln>
        </p:spPr>
        <p:txBody>
          <a:bodyPr>
            <a:normAutofit/>
          </a:bodyPr>
          <a:lstStyle/>
          <a:p>
            <a:r>
              <a:rPr lang="en-US" dirty="0" smtClean="0">
                <a:latin typeface="Aharoni" pitchFamily="2" charset="-79"/>
                <a:cs typeface="Aharoni" pitchFamily="2" charset="-79"/>
              </a:rPr>
              <a:t>The Lethality of Loneliness </a:t>
            </a:r>
            <a:endParaRPr lang="en-US" dirty="0">
              <a:latin typeface="Aharoni" pitchFamily="2" charset="-79"/>
              <a:cs typeface="Aharoni" pitchFamily="2" charset="-79"/>
            </a:endParaRPr>
          </a:p>
        </p:txBody>
      </p:sp>
      <p:pic>
        <p:nvPicPr>
          <p:cNvPr id="7" name="Content Placeholder 3" descr="lonely kids-on-phones.jpg"/>
          <p:cNvPicPr>
            <a:picLocks noGrp="1" noChangeAspect="1"/>
          </p:cNvPicPr>
          <p:nvPr>
            <p:ph idx="1"/>
          </p:nvPr>
        </p:nvPicPr>
        <p:blipFill>
          <a:blip r:embed="rId3" cstate="print"/>
          <a:stretch>
            <a:fillRect/>
          </a:stretch>
        </p:blipFill>
        <p:spPr>
          <a:xfrm>
            <a:off x="4267200" y="1524000"/>
            <a:ext cx="4569509" cy="2913062"/>
          </a:xfrm>
        </p:spPr>
      </p:pic>
      <p:pic>
        <p:nvPicPr>
          <p:cNvPr id="6" name="Picture 5" descr="elderly man 2.jpg"/>
          <p:cNvPicPr>
            <a:picLocks noChangeAspect="1"/>
          </p:cNvPicPr>
          <p:nvPr/>
        </p:nvPicPr>
        <p:blipFill>
          <a:blip r:embed="rId4" cstate="print"/>
          <a:stretch>
            <a:fillRect/>
          </a:stretch>
        </p:blipFill>
        <p:spPr>
          <a:xfrm>
            <a:off x="228600" y="3733800"/>
            <a:ext cx="4724400" cy="2696576"/>
          </a:xfrm>
          <a:prstGeom prst="rect">
            <a:avLst/>
          </a:prstGeom>
        </p:spPr>
      </p:pic>
      <p:pic>
        <p:nvPicPr>
          <p:cNvPr id="10" name="Picture 9" descr="Black_Red_Outline.png"/>
          <p:cNvPicPr>
            <a:picLocks noChangeAspect="1"/>
          </p:cNvPicPr>
          <p:nvPr/>
        </p:nvPicPr>
        <p:blipFill>
          <a:blip r:embed="rId5" cstate="print"/>
          <a:stretch>
            <a:fillRect/>
          </a:stretch>
        </p:blipFill>
        <p:spPr>
          <a:xfrm>
            <a:off x="5334000" y="228600"/>
            <a:ext cx="3551151" cy="1371599"/>
          </a:xfrm>
          <a:prstGeom prst="rect">
            <a:avLst/>
          </a:prstGeom>
        </p:spPr>
      </p:pic>
      <p:sp>
        <p:nvSpPr>
          <p:cNvPr id="11" name="Rectangle 10"/>
          <p:cNvSpPr/>
          <p:nvPr/>
        </p:nvSpPr>
        <p:spPr>
          <a:xfrm>
            <a:off x="5486400" y="5334000"/>
            <a:ext cx="3200400" cy="923330"/>
          </a:xfrm>
          <a:prstGeom prst="rect">
            <a:avLst/>
          </a:prstGeom>
        </p:spPr>
        <p:txBody>
          <a:bodyPr wrap="square">
            <a:spAutoFit/>
          </a:bodyPr>
          <a:lstStyle/>
          <a:p>
            <a:pPr>
              <a:buNone/>
            </a:pPr>
            <a:r>
              <a:rPr lang="en-US" dirty="0"/>
              <a:t>Meryl Cassidy</a:t>
            </a:r>
            <a:r>
              <a:rPr lang="en-US" dirty="0" smtClean="0"/>
              <a:t>, ACSW</a:t>
            </a:r>
            <a:r>
              <a:rPr lang="en-US" dirty="0"/>
              <a:t>, LMSW</a:t>
            </a:r>
          </a:p>
          <a:p>
            <a:pPr>
              <a:buNone/>
            </a:pPr>
            <a:r>
              <a:rPr lang="en-US" dirty="0"/>
              <a:t>Executive Director</a:t>
            </a:r>
          </a:p>
          <a:p>
            <a:pPr>
              <a:buNone/>
            </a:pPr>
            <a:r>
              <a:rPr lang="en-US" dirty="0"/>
              <a:t>Response </a:t>
            </a:r>
            <a:r>
              <a:rPr lang="en-US" dirty="0" smtClean="0"/>
              <a:t>Crisis Center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315200" cy="1046440"/>
          </a:xfrm>
          <a:prstGeom prst="rect">
            <a:avLst/>
          </a:prstGeom>
          <a:noFill/>
        </p:spPr>
        <p:txBody>
          <a:bodyPr wrap="square" rtlCol="0">
            <a:spAutoFit/>
          </a:bodyPr>
          <a:lstStyle/>
          <a:p>
            <a:endParaRPr lang="en-US" dirty="0" smtClean="0"/>
          </a:p>
          <a:p>
            <a:pPr algn="ctr"/>
            <a:r>
              <a:rPr lang="en-US" sz="4400" dirty="0" smtClean="0">
                <a:latin typeface="Bauhaus 93" pitchFamily="82" charset="0"/>
              </a:rPr>
              <a:t>Musical Interlude</a:t>
            </a:r>
            <a:endParaRPr lang="en-US" sz="4400" dirty="0">
              <a:latin typeface="Bauhaus 93" pitchFamily="82" charset="0"/>
            </a:endParaRPr>
          </a:p>
        </p:txBody>
      </p:sp>
      <p:sp>
        <p:nvSpPr>
          <p:cNvPr id="30722" name="AutoShape 2" descr="Image result for eleanor rig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4" name="Picture 4" descr="Image result for eleanor rigby"/>
          <p:cNvPicPr>
            <a:picLocks noChangeAspect="1" noChangeArrowheads="1"/>
          </p:cNvPicPr>
          <p:nvPr/>
        </p:nvPicPr>
        <p:blipFill>
          <a:blip r:embed="rId2"/>
          <a:srcRect/>
          <a:stretch>
            <a:fillRect/>
          </a:stretch>
        </p:blipFill>
        <p:spPr bwMode="auto">
          <a:xfrm>
            <a:off x="1672392" y="2464909"/>
            <a:ext cx="5261808" cy="3050067"/>
          </a:xfrm>
          <a:prstGeom prst="rect">
            <a:avLst/>
          </a:prstGeom>
          <a:noFill/>
        </p:spPr>
      </p:pic>
      <p:sp>
        <p:nvSpPr>
          <p:cNvPr id="5" name="Rectangle 4"/>
          <p:cNvSpPr/>
          <p:nvPr/>
        </p:nvSpPr>
        <p:spPr>
          <a:xfrm>
            <a:off x="304800" y="5867400"/>
            <a:ext cx="3192284" cy="369332"/>
          </a:xfrm>
          <a:prstGeom prst="rect">
            <a:avLst/>
          </a:prstGeom>
        </p:spPr>
        <p:txBody>
          <a:bodyPr wrap="none">
            <a:spAutoFit/>
          </a:bodyPr>
          <a:lstStyle/>
          <a:p>
            <a:r>
              <a:rPr lang="en-US" dirty="0" smtClean="0">
                <a:solidFill>
                  <a:schemeClr val="tx2">
                    <a:lumMod val="75000"/>
                  </a:schemeClr>
                </a:solidFill>
                <a:hlinkClick r:id="rId3"/>
              </a:rPr>
              <a:t>https://youtu.be/HuS5NuXRb5Y</a:t>
            </a:r>
            <a:endParaRPr lang="en-US" dirty="0">
              <a:solidFill>
                <a:schemeClr val="tx2">
                  <a:lumMod val="75000"/>
                </a:schemeClr>
              </a:solidFill>
            </a:endParaRPr>
          </a:p>
        </p:txBody>
      </p:sp>
      <p:pic>
        <p:nvPicPr>
          <p:cNvPr id="30725" name="Picture 5" descr="C:\Users\Lorraine\AppData\Local\Microsoft\Windows\Temporary Internet Files\Content.IE5\UJBSO61Y\Solsleutel[1].png"/>
          <p:cNvPicPr>
            <a:picLocks noChangeAspect="1" noChangeArrowheads="1"/>
          </p:cNvPicPr>
          <p:nvPr/>
        </p:nvPicPr>
        <p:blipFill>
          <a:blip r:embed="rId4"/>
          <a:srcRect/>
          <a:stretch>
            <a:fillRect/>
          </a:stretch>
        </p:blipFill>
        <p:spPr bwMode="auto">
          <a:xfrm>
            <a:off x="4424171" y="3101339"/>
            <a:ext cx="295657" cy="655321"/>
          </a:xfrm>
          <a:prstGeom prst="rect">
            <a:avLst/>
          </a:prstGeom>
          <a:noFill/>
        </p:spPr>
      </p:pic>
      <p:pic>
        <p:nvPicPr>
          <p:cNvPr id="30726" name="Picture 6" descr="C:\Users\Lorraine\AppData\Local\Microsoft\Windows\Temporary Internet Files\Content.IE5\UJBSO61Y\Solsleutel[1].png"/>
          <p:cNvPicPr>
            <a:picLocks noChangeAspect="1" noChangeArrowheads="1"/>
          </p:cNvPicPr>
          <p:nvPr/>
        </p:nvPicPr>
        <p:blipFill>
          <a:blip r:embed="rId4"/>
          <a:srcRect/>
          <a:stretch>
            <a:fillRect/>
          </a:stretch>
        </p:blipFill>
        <p:spPr bwMode="auto">
          <a:xfrm>
            <a:off x="457200" y="228600"/>
            <a:ext cx="600457" cy="1330908"/>
          </a:xfrm>
          <a:prstGeom prst="rect">
            <a:avLst/>
          </a:prstGeom>
          <a:noFill/>
        </p:spPr>
      </p:pic>
      <p:pic>
        <p:nvPicPr>
          <p:cNvPr id="30727" name="Picture 7" descr="C:\Users\Lorraine\AppData\Local\Microsoft\Windows\Temporary Internet Files\Content.IE5\UJBSO61Y\Solsleutel[1].png"/>
          <p:cNvPicPr>
            <a:picLocks noChangeAspect="1" noChangeArrowheads="1"/>
          </p:cNvPicPr>
          <p:nvPr/>
        </p:nvPicPr>
        <p:blipFill>
          <a:blip r:embed="rId4"/>
          <a:srcRect/>
          <a:stretch>
            <a:fillRect/>
          </a:stretch>
        </p:blipFill>
        <p:spPr bwMode="auto">
          <a:xfrm>
            <a:off x="7391400" y="228600"/>
            <a:ext cx="609600" cy="1351172"/>
          </a:xfrm>
          <a:prstGeom prst="rect">
            <a:avLst/>
          </a:prstGeom>
          <a:noFill/>
        </p:spPr>
      </p:pic>
      <p:pic>
        <p:nvPicPr>
          <p:cNvPr id="9" name="Picture 5" descr="C:\Users\Lorraine\Dropbox\Response_LogoKit\Response_Iconography\Red\28_Icon_logomark.png"/>
          <p:cNvPicPr>
            <a:picLocks noChangeAspect="1" noChangeArrowheads="1"/>
          </p:cNvPicPr>
          <p:nvPr/>
        </p:nvPicPr>
        <p:blipFill>
          <a:blip r:embed="rId5"/>
          <a:srcRect/>
          <a:stretch>
            <a:fillRect/>
          </a:stretch>
        </p:blipFill>
        <p:spPr bwMode="auto">
          <a:xfrm>
            <a:off x="8229600" y="5867400"/>
            <a:ext cx="675515" cy="7970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543800" cy="1200329"/>
          </a:xfrm>
          <a:prstGeom prst="rect">
            <a:avLst/>
          </a:prstGeom>
          <a:noFill/>
        </p:spPr>
        <p:txBody>
          <a:bodyPr wrap="square" rtlCol="0">
            <a:spAutoFit/>
          </a:bodyPr>
          <a:lstStyle/>
          <a:p>
            <a:pPr algn="ctr"/>
            <a:r>
              <a:rPr lang="en-US" sz="3600" dirty="0" smtClean="0">
                <a:latin typeface="Aharoni" pitchFamily="2" charset="-79"/>
                <a:cs typeface="Aharoni" pitchFamily="2" charset="-79"/>
              </a:rPr>
              <a:t>The Impact of Social Media </a:t>
            </a:r>
          </a:p>
          <a:p>
            <a:endParaRPr lang="en-US" dirty="0"/>
          </a:p>
          <a:p>
            <a:endParaRPr lang="en-US" dirty="0" smtClean="0"/>
          </a:p>
        </p:txBody>
      </p:sp>
      <p:pic>
        <p:nvPicPr>
          <p:cNvPr id="29698" name="Picture 2" descr="Alone Together"/>
          <p:cNvPicPr>
            <a:picLocks noChangeAspect="1" noChangeArrowheads="1"/>
          </p:cNvPicPr>
          <p:nvPr/>
        </p:nvPicPr>
        <p:blipFill>
          <a:blip r:embed="rId2"/>
          <a:srcRect/>
          <a:stretch>
            <a:fillRect/>
          </a:stretch>
        </p:blipFill>
        <p:spPr bwMode="auto">
          <a:xfrm>
            <a:off x="2438400" y="914400"/>
            <a:ext cx="4114800" cy="5751443"/>
          </a:xfrm>
          <a:prstGeom prst="rect">
            <a:avLst/>
          </a:prstGeom>
          <a:noFill/>
        </p:spPr>
      </p:pic>
      <p:pic>
        <p:nvPicPr>
          <p:cNvPr id="4" name="Picture 5" descr="C:\Users\Lorraine\Dropbox\Response_LogoKit\Response_Iconography\Red\28_Icon_logomark.png"/>
          <p:cNvPicPr>
            <a:picLocks noChangeAspect="1" noChangeArrowheads="1"/>
          </p:cNvPicPr>
          <p:nvPr/>
        </p:nvPicPr>
        <p:blipFill>
          <a:blip r:embed="rId3"/>
          <a:srcRect/>
          <a:stretch>
            <a:fillRect/>
          </a:stretch>
        </p:blipFill>
        <p:spPr bwMode="auto">
          <a:xfrm>
            <a:off x="381000" y="5867400"/>
            <a:ext cx="675515" cy="7970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667000"/>
            <a:ext cx="3886200" cy="1477328"/>
          </a:xfrm>
          <a:prstGeom prst="rect">
            <a:avLst/>
          </a:prstGeom>
          <a:noFill/>
        </p:spPr>
        <p:txBody>
          <a:bodyPr wrap="square" rtlCol="0">
            <a:spAutoFit/>
          </a:bodyPr>
          <a:lstStyle/>
          <a:p>
            <a:pPr algn="ctr"/>
            <a:r>
              <a:rPr lang="en-US" sz="2400" dirty="0">
                <a:latin typeface="Aharoni" pitchFamily="2" charset="-79"/>
                <a:cs typeface="Aharoni" pitchFamily="2" charset="-79"/>
              </a:rPr>
              <a:t>W</a:t>
            </a:r>
            <a:r>
              <a:rPr lang="en-US" sz="2400" dirty="0" smtClean="0">
                <a:latin typeface="Aharoni" pitchFamily="2" charset="-79"/>
                <a:cs typeface="Aharoni" pitchFamily="2" charset="-79"/>
              </a:rPr>
              <a:t>hy </a:t>
            </a:r>
            <a:r>
              <a:rPr lang="en-US" sz="2400" dirty="0">
                <a:latin typeface="Aharoni" pitchFamily="2" charset="-79"/>
                <a:cs typeface="Aharoni" pitchFamily="2" charset="-79"/>
              </a:rPr>
              <a:t>W</a:t>
            </a:r>
            <a:r>
              <a:rPr lang="en-US" sz="2400" dirty="0" smtClean="0">
                <a:latin typeface="Aharoni" pitchFamily="2" charset="-79"/>
                <a:cs typeface="Aharoni" pitchFamily="2" charset="-79"/>
              </a:rPr>
              <a:t>e </a:t>
            </a:r>
            <a:r>
              <a:rPr lang="en-US" sz="2400" dirty="0">
                <a:latin typeface="Aharoni" pitchFamily="2" charset="-79"/>
                <a:cs typeface="Aharoni" pitchFamily="2" charset="-79"/>
              </a:rPr>
              <a:t>A</a:t>
            </a:r>
            <a:r>
              <a:rPr lang="en-US" sz="2400" dirty="0" smtClean="0">
                <a:latin typeface="Aharoni" pitchFamily="2" charset="-79"/>
                <a:cs typeface="Aharoni" pitchFamily="2" charset="-79"/>
              </a:rPr>
              <a:t>ll </a:t>
            </a:r>
            <a:r>
              <a:rPr lang="en-US" sz="2400" dirty="0">
                <a:latin typeface="Aharoni" pitchFamily="2" charset="-79"/>
                <a:cs typeface="Aharoni" pitchFamily="2" charset="-79"/>
              </a:rPr>
              <a:t>N</a:t>
            </a:r>
            <a:r>
              <a:rPr lang="en-US" sz="2400" dirty="0" smtClean="0">
                <a:latin typeface="Aharoni" pitchFamily="2" charset="-79"/>
                <a:cs typeface="Aharoni" pitchFamily="2" charset="-79"/>
              </a:rPr>
              <a:t>eed to Practice </a:t>
            </a:r>
            <a:r>
              <a:rPr lang="en-US" sz="2400" dirty="0">
                <a:latin typeface="Aharoni" pitchFamily="2" charset="-79"/>
                <a:cs typeface="Aharoni" pitchFamily="2" charset="-79"/>
              </a:rPr>
              <a:t>E</a:t>
            </a:r>
            <a:r>
              <a:rPr lang="en-US" sz="2400" dirty="0" smtClean="0">
                <a:latin typeface="Aharoni" pitchFamily="2" charset="-79"/>
                <a:cs typeface="Aharoni" pitchFamily="2" charset="-79"/>
              </a:rPr>
              <a:t>motional </a:t>
            </a:r>
            <a:r>
              <a:rPr lang="en-US" sz="2400" dirty="0">
                <a:latin typeface="Aharoni" pitchFamily="2" charset="-79"/>
                <a:cs typeface="Aharoni" pitchFamily="2" charset="-79"/>
              </a:rPr>
              <a:t>F</a:t>
            </a:r>
            <a:r>
              <a:rPr lang="en-US" sz="2400" dirty="0" smtClean="0">
                <a:latin typeface="Aharoni" pitchFamily="2" charset="-79"/>
                <a:cs typeface="Aharoni" pitchFamily="2" charset="-79"/>
              </a:rPr>
              <a:t>irst </a:t>
            </a:r>
            <a:r>
              <a:rPr lang="en-US" sz="2400" dirty="0">
                <a:latin typeface="Aharoni" pitchFamily="2" charset="-79"/>
                <a:cs typeface="Aharoni" pitchFamily="2" charset="-79"/>
              </a:rPr>
              <a:t>A</a:t>
            </a:r>
            <a:r>
              <a:rPr lang="en-US" sz="2400" dirty="0" smtClean="0">
                <a:latin typeface="Aharoni" pitchFamily="2" charset="-79"/>
                <a:cs typeface="Aharoni" pitchFamily="2" charset="-79"/>
              </a:rPr>
              <a:t>id </a:t>
            </a:r>
          </a:p>
          <a:p>
            <a:endParaRPr lang="en-US" dirty="0"/>
          </a:p>
        </p:txBody>
      </p:sp>
      <p:pic>
        <p:nvPicPr>
          <p:cNvPr id="28674" name="Picture 2" descr="Related image"/>
          <p:cNvPicPr>
            <a:picLocks noChangeAspect="1" noChangeArrowheads="1"/>
          </p:cNvPicPr>
          <p:nvPr/>
        </p:nvPicPr>
        <p:blipFill>
          <a:blip r:embed="rId2"/>
          <a:srcRect/>
          <a:stretch>
            <a:fillRect/>
          </a:stretch>
        </p:blipFill>
        <p:spPr bwMode="auto">
          <a:xfrm>
            <a:off x="5305425" y="68111"/>
            <a:ext cx="3838575" cy="6789889"/>
          </a:xfrm>
          <a:prstGeom prst="rect">
            <a:avLst/>
          </a:prstGeom>
          <a:noFill/>
        </p:spPr>
      </p:pic>
      <p:sp>
        <p:nvSpPr>
          <p:cNvPr id="4" name="TextBox 3"/>
          <p:cNvSpPr txBox="1"/>
          <p:nvPr/>
        </p:nvSpPr>
        <p:spPr>
          <a:xfrm>
            <a:off x="609600" y="457200"/>
            <a:ext cx="4191000" cy="1569660"/>
          </a:xfrm>
          <a:prstGeom prst="rect">
            <a:avLst/>
          </a:prstGeom>
          <a:noFill/>
        </p:spPr>
        <p:txBody>
          <a:bodyPr wrap="square" rtlCol="0">
            <a:spAutoFit/>
          </a:bodyPr>
          <a:lstStyle/>
          <a:p>
            <a:pPr algn="ctr"/>
            <a:r>
              <a:rPr lang="en-US" sz="3200" dirty="0" smtClean="0">
                <a:latin typeface="Aharoni" pitchFamily="2" charset="-79"/>
                <a:cs typeface="Aharoni" pitchFamily="2" charset="-79"/>
              </a:rPr>
              <a:t>What Can </a:t>
            </a:r>
            <a:r>
              <a:rPr lang="en-US" sz="3200" dirty="0">
                <a:latin typeface="Aharoni" pitchFamily="2" charset="-79"/>
                <a:cs typeface="Aharoni" pitchFamily="2" charset="-79"/>
              </a:rPr>
              <a:t>W</a:t>
            </a:r>
            <a:r>
              <a:rPr lang="en-US" sz="3200" dirty="0" smtClean="0">
                <a:latin typeface="Aharoni" pitchFamily="2" charset="-79"/>
                <a:cs typeface="Aharoni" pitchFamily="2" charset="-79"/>
              </a:rPr>
              <a:t>e </a:t>
            </a:r>
            <a:r>
              <a:rPr lang="en-US" sz="3200" dirty="0">
                <a:latin typeface="Aharoni" pitchFamily="2" charset="-79"/>
                <a:cs typeface="Aharoni" pitchFamily="2" charset="-79"/>
              </a:rPr>
              <a:t>D</a:t>
            </a:r>
            <a:r>
              <a:rPr lang="en-US" sz="3200" dirty="0" smtClean="0">
                <a:latin typeface="Aharoni" pitchFamily="2" charset="-79"/>
                <a:cs typeface="Aharoni" pitchFamily="2" charset="-79"/>
              </a:rPr>
              <a:t>o </a:t>
            </a:r>
            <a:r>
              <a:rPr lang="en-US" sz="3200" dirty="0">
                <a:latin typeface="Aharoni" pitchFamily="2" charset="-79"/>
                <a:cs typeface="Aharoni" pitchFamily="2" charset="-79"/>
              </a:rPr>
              <a:t>A</a:t>
            </a:r>
            <a:r>
              <a:rPr lang="en-US" sz="3200" dirty="0" smtClean="0">
                <a:latin typeface="Aharoni" pitchFamily="2" charset="-79"/>
                <a:cs typeface="Aharoni" pitchFamily="2" charset="-79"/>
              </a:rPr>
              <a:t>t </a:t>
            </a:r>
            <a:r>
              <a:rPr lang="en-US" sz="3200" dirty="0">
                <a:latin typeface="Aharoni" pitchFamily="2" charset="-79"/>
                <a:cs typeface="Aharoni" pitchFamily="2" charset="-79"/>
              </a:rPr>
              <a:t>A</a:t>
            </a:r>
            <a:r>
              <a:rPr lang="en-US" sz="3200" dirty="0" smtClean="0">
                <a:latin typeface="Aharoni" pitchFamily="2" charset="-79"/>
                <a:cs typeface="Aharoni" pitchFamily="2" charset="-79"/>
              </a:rPr>
              <a:t>n </a:t>
            </a:r>
            <a:r>
              <a:rPr lang="en-US" sz="3200" dirty="0">
                <a:latin typeface="Aharoni" pitchFamily="2" charset="-79"/>
                <a:cs typeface="Aharoni" pitchFamily="2" charset="-79"/>
              </a:rPr>
              <a:t>I</a:t>
            </a:r>
            <a:r>
              <a:rPr lang="en-US" sz="3200" dirty="0" smtClean="0">
                <a:latin typeface="Aharoni" pitchFamily="2" charset="-79"/>
                <a:cs typeface="Aharoni" pitchFamily="2" charset="-79"/>
              </a:rPr>
              <a:t>ndividual </a:t>
            </a:r>
            <a:r>
              <a:rPr lang="en-US" sz="3200" dirty="0">
                <a:latin typeface="Aharoni" pitchFamily="2" charset="-79"/>
                <a:cs typeface="Aharoni" pitchFamily="2" charset="-79"/>
              </a:rPr>
              <a:t>L</a:t>
            </a:r>
            <a:r>
              <a:rPr lang="en-US" sz="3200" dirty="0" smtClean="0">
                <a:latin typeface="Aharoni" pitchFamily="2" charset="-79"/>
                <a:cs typeface="Aharoni" pitchFamily="2" charset="-79"/>
              </a:rPr>
              <a:t>evel ??</a:t>
            </a:r>
          </a:p>
        </p:txBody>
      </p:sp>
      <p:pic>
        <p:nvPicPr>
          <p:cNvPr id="5" name="Picture 5" descr="C:\Users\Lorraine\Dropbox\Response_LogoKit\Response_Iconography\Red\28_Icon_logomark.png"/>
          <p:cNvPicPr>
            <a:picLocks noChangeAspect="1" noChangeArrowheads="1"/>
          </p:cNvPicPr>
          <p:nvPr/>
        </p:nvPicPr>
        <p:blipFill>
          <a:blip r:embed="rId3"/>
          <a:srcRect/>
          <a:stretch>
            <a:fillRect/>
          </a:stretch>
        </p:blipFill>
        <p:spPr bwMode="auto">
          <a:xfrm>
            <a:off x="457200" y="5867400"/>
            <a:ext cx="675515" cy="7970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81000"/>
            <a:ext cx="7239000" cy="1200329"/>
          </a:xfrm>
          <a:prstGeom prst="rect">
            <a:avLst/>
          </a:prstGeom>
          <a:noFill/>
        </p:spPr>
        <p:txBody>
          <a:bodyPr wrap="square" rtlCol="0">
            <a:spAutoFit/>
          </a:bodyPr>
          <a:lstStyle/>
          <a:p>
            <a:pPr algn="ctr"/>
            <a:r>
              <a:rPr lang="en-US" sz="3600" dirty="0" smtClean="0">
                <a:latin typeface="Aharoni" pitchFamily="2" charset="-79"/>
                <a:cs typeface="Aharoni" pitchFamily="2" charset="-79"/>
              </a:rPr>
              <a:t>What Can </a:t>
            </a:r>
            <a:r>
              <a:rPr lang="en-US" sz="3600" dirty="0">
                <a:latin typeface="Aharoni" pitchFamily="2" charset="-79"/>
                <a:cs typeface="Aharoni" pitchFamily="2" charset="-79"/>
              </a:rPr>
              <a:t>W</a:t>
            </a:r>
            <a:r>
              <a:rPr lang="en-US" sz="3600" dirty="0" smtClean="0">
                <a:latin typeface="Aharoni" pitchFamily="2" charset="-79"/>
                <a:cs typeface="Aharoni" pitchFamily="2" charset="-79"/>
              </a:rPr>
              <a:t>e </a:t>
            </a:r>
            <a:r>
              <a:rPr lang="en-US" sz="3600" dirty="0">
                <a:latin typeface="Aharoni" pitchFamily="2" charset="-79"/>
                <a:cs typeface="Aharoni" pitchFamily="2" charset="-79"/>
              </a:rPr>
              <a:t>D</a:t>
            </a:r>
            <a:r>
              <a:rPr lang="en-US" sz="3600" dirty="0" smtClean="0">
                <a:latin typeface="Aharoni" pitchFamily="2" charset="-79"/>
                <a:cs typeface="Aharoni" pitchFamily="2" charset="-79"/>
              </a:rPr>
              <a:t>o </a:t>
            </a:r>
            <a:r>
              <a:rPr lang="en-US" sz="3600" dirty="0">
                <a:latin typeface="Aharoni" pitchFamily="2" charset="-79"/>
                <a:cs typeface="Aharoni" pitchFamily="2" charset="-79"/>
              </a:rPr>
              <a:t>O</a:t>
            </a:r>
            <a:r>
              <a:rPr lang="en-US" sz="3600" dirty="0" smtClean="0">
                <a:latin typeface="Aharoni" pitchFamily="2" charset="-79"/>
                <a:cs typeface="Aharoni" pitchFamily="2" charset="-79"/>
              </a:rPr>
              <a:t>n </a:t>
            </a:r>
            <a:r>
              <a:rPr lang="en-US" sz="3600" dirty="0">
                <a:latin typeface="Aharoni" pitchFamily="2" charset="-79"/>
                <a:cs typeface="Aharoni" pitchFamily="2" charset="-79"/>
              </a:rPr>
              <a:t>T</a:t>
            </a:r>
            <a:r>
              <a:rPr lang="en-US" sz="3600" dirty="0" smtClean="0">
                <a:latin typeface="Aharoni" pitchFamily="2" charset="-79"/>
                <a:cs typeface="Aharoni" pitchFamily="2" charset="-79"/>
              </a:rPr>
              <a:t>he </a:t>
            </a:r>
            <a:r>
              <a:rPr lang="en-US" sz="3600" dirty="0">
                <a:latin typeface="Aharoni" pitchFamily="2" charset="-79"/>
                <a:cs typeface="Aharoni" pitchFamily="2" charset="-79"/>
              </a:rPr>
              <a:t>C</a:t>
            </a:r>
            <a:r>
              <a:rPr lang="en-US" sz="3600" dirty="0" smtClean="0">
                <a:latin typeface="Aharoni" pitchFamily="2" charset="-79"/>
                <a:cs typeface="Aharoni" pitchFamily="2" charset="-79"/>
              </a:rPr>
              <a:t>risis Line ? </a:t>
            </a:r>
            <a:endParaRPr lang="en-US" sz="3600" dirty="0">
              <a:latin typeface="Aharoni" pitchFamily="2" charset="-79"/>
              <a:cs typeface="Aharoni" pitchFamily="2" charset="-79"/>
            </a:endParaRPr>
          </a:p>
        </p:txBody>
      </p:sp>
      <p:pic>
        <p:nvPicPr>
          <p:cNvPr id="6" name="Picture 5" descr="huggy.gif"/>
          <p:cNvPicPr>
            <a:picLocks noChangeAspect="1"/>
          </p:cNvPicPr>
          <p:nvPr/>
        </p:nvPicPr>
        <p:blipFill>
          <a:blip r:embed="rId2"/>
          <a:stretch>
            <a:fillRect/>
          </a:stretch>
        </p:blipFill>
        <p:spPr>
          <a:xfrm>
            <a:off x="2590800" y="1981200"/>
            <a:ext cx="4171950" cy="4171950"/>
          </a:xfrm>
          <a:prstGeom prst="rect">
            <a:avLst/>
          </a:prstGeom>
          <a:ln w="76200">
            <a:solidFill>
              <a:schemeClr val="accent2">
                <a:lumMod val="75000"/>
              </a:schemeClr>
            </a:solidFill>
          </a:ln>
        </p:spPr>
      </p:pic>
      <p:sp>
        <p:nvSpPr>
          <p:cNvPr id="7" name="TextBox 6"/>
          <p:cNvSpPr txBox="1"/>
          <p:nvPr/>
        </p:nvSpPr>
        <p:spPr>
          <a:xfrm rot="21261311">
            <a:off x="381000" y="1981200"/>
            <a:ext cx="1447800" cy="1200329"/>
          </a:xfrm>
          <a:prstGeom prst="rect">
            <a:avLst/>
          </a:prstGeom>
          <a:noFill/>
          <a:ln>
            <a:solidFill>
              <a:schemeClr val="accent2">
                <a:lumMod val="75000"/>
              </a:schemeClr>
            </a:solidFill>
          </a:ln>
        </p:spPr>
        <p:txBody>
          <a:bodyPr wrap="square" rtlCol="0">
            <a:spAutoFit/>
          </a:bodyPr>
          <a:lstStyle/>
          <a:p>
            <a:r>
              <a:rPr lang="en-US" sz="1200" b="1" dirty="0" smtClean="0"/>
              <a:t>I am so concerned about you and would like to explore ways to help you stay safe tonight</a:t>
            </a:r>
            <a:endParaRPr lang="en-US" sz="1200" b="1" dirty="0"/>
          </a:p>
        </p:txBody>
      </p:sp>
      <p:sp>
        <p:nvSpPr>
          <p:cNvPr id="8" name="TextBox 7"/>
          <p:cNvSpPr txBox="1"/>
          <p:nvPr/>
        </p:nvSpPr>
        <p:spPr>
          <a:xfrm rot="341698">
            <a:off x="7391400" y="1752600"/>
            <a:ext cx="1066800" cy="2308324"/>
          </a:xfrm>
          <a:prstGeom prst="rect">
            <a:avLst/>
          </a:prstGeom>
          <a:noFill/>
          <a:ln>
            <a:solidFill>
              <a:schemeClr val="accent2">
                <a:lumMod val="75000"/>
              </a:schemeClr>
            </a:solidFill>
          </a:ln>
        </p:spPr>
        <p:txBody>
          <a:bodyPr wrap="square" rtlCol="0">
            <a:spAutoFit/>
          </a:bodyPr>
          <a:lstStyle/>
          <a:p>
            <a:r>
              <a:rPr lang="en-US" sz="1200" b="1" dirty="0" smtClean="0"/>
              <a:t>I’m wondering if there are any people in your life that might help you feel safe?  Anyone who might keep you from wanting to die?</a:t>
            </a:r>
            <a:endParaRPr lang="en-US" sz="1200" b="1" dirty="0"/>
          </a:p>
        </p:txBody>
      </p:sp>
      <p:sp>
        <p:nvSpPr>
          <p:cNvPr id="9" name="TextBox 8"/>
          <p:cNvSpPr txBox="1"/>
          <p:nvPr/>
        </p:nvSpPr>
        <p:spPr>
          <a:xfrm rot="238785">
            <a:off x="457200" y="3505200"/>
            <a:ext cx="1447800" cy="1569660"/>
          </a:xfrm>
          <a:prstGeom prst="rect">
            <a:avLst/>
          </a:prstGeom>
          <a:noFill/>
          <a:ln>
            <a:solidFill>
              <a:schemeClr val="accent2">
                <a:lumMod val="75000"/>
              </a:schemeClr>
            </a:solidFill>
          </a:ln>
        </p:spPr>
        <p:txBody>
          <a:bodyPr wrap="square" rtlCol="0">
            <a:spAutoFit/>
          </a:bodyPr>
          <a:lstStyle/>
          <a:p>
            <a:r>
              <a:rPr lang="en-US" sz="1200" b="1" dirty="0" smtClean="0"/>
              <a:t>I’m wondering if there’s anything you enjoy doing for yourself? Anything that makes you feel calmer? Anything that makes you happy? </a:t>
            </a:r>
            <a:endParaRPr lang="en-US" sz="1200" b="1" dirty="0"/>
          </a:p>
        </p:txBody>
      </p:sp>
      <p:sp>
        <p:nvSpPr>
          <p:cNvPr id="10" name="TextBox 9"/>
          <p:cNvSpPr txBox="1"/>
          <p:nvPr/>
        </p:nvSpPr>
        <p:spPr>
          <a:xfrm rot="21090303">
            <a:off x="7315200" y="4419600"/>
            <a:ext cx="1371600" cy="1384995"/>
          </a:xfrm>
          <a:prstGeom prst="rect">
            <a:avLst/>
          </a:prstGeom>
          <a:noFill/>
          <a:ln>
            <a:solidFill>
              <a:schemeClr val="accent2">
                <a:lumMod val="75000"/>
              </a:schemeClr>
            </a:solidFill>
          </a:ln>
        </p:spPr>
        <p:txBody>
          <a:bodyPr wrap="square" rtlCol="0">
            <a:spAutoFit/>
          </a:bodyPr>
          <a:lstStyle/>
          <a:p>
            <a:r>
              <a:rPr lang="en-US" sz="1200" b="1" dirty="0" smtClean="0"/>
              <a:t>I’m wondering if you’ve thought about the possibility that things could look/feel different tomorrow? </a:t>
            </a:r>
            <a:endParaRPr lang="en-US"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315200" cy="1046440"/>
          </a:xfrm>
          <a:prstGeom prst="rect">
            <a:avLst/>
          </a:prstGeom>
          <a:noFill/>
        </p:spPr>
        <p:txBody>
          <a:bodyPr wrap="square" rtlCol="0">
            <a:spAutoFit/>
          </a:bodyPr>
          <a:lstStyle/>
          <a:p>
            <a:endParaRPr lang="en-US" dirty="0" smtClean="0"/>
          </a:p>
          <a:p>
            <a:pPr algn="ctr"/>
            <a:r>
              <a:rPr lang="en-US" sz="4400" dirty="0" smtClean="0">
                <a:latin typeface="Bauhaus 93" pitchFamily="82" charset="0"/>
              </a:rPr>
              <a:t>Musical Interlude</a:t>
            </a:r>
            <a:endParaRPr lang="en-US" sz="4400" dirty="0">
              <a:latin typeface="Bauhaus 93" pitchFamily="82" charset="0"/>
            </a:endParaRPr>
          </a:p>
        </p:txBody>
      </p:sp>
      <p:sp>
        <p:nvSpPr>
          <p:cNvPr id="30722" name="AutoShape 2" descr="Image result for eleanor rig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C:\Users\Lorraine\AppData\Local\Microsoft\Windows\Temporary Internet Files\Content.IE5\UJBSO61Y\Solsleutel[1].png"/>
          <p:cNvPicPr>
            <a:picLocks noChangeAspect="1" noChangeArrowheads="1"/>
          </p:cNvPicPr>
          <p:nvPr/>
        </p:nvPicPr>
        <p:blipFill>
          <a:blip r:embed="rId2"/>
          <a:srcRect/>
          <a:stretch>
            <a:fillRect/>
          </a:stretch>
        </p:blipFill>
        <p:spPr bwMode="auto">
          <a:xfrm>
            <a:off x="457200" y="228600"/>
            <a:ext cx="600457" cy="1330908"/>
          </a:xfrm>
          <a:prstGeom prst="rect">
            <a:avLst/>
          </a:prstGeom>
          <a:noFill/>
        </p:spPr>
      </p:pic>
      <p:pic>
        <p:nvPicPr>
          <p:cNvPr id="30727" name="Picture 7" descr="C:\Users\Lorraine\AppData\Local\Microsoft\Windows\Temporary Internet Files\Content.IE5\UJBSO61Y\Solsleutel[1].png"/>
          <p:cNvPicPr>
            <a:picLocks noChangeAspect="1" noChangeArrowheads="1"/>
          </p:cNvPicPr>
          <p:nvPr/>
        </p:nvPicPr>
        <p:blipFill>
          <a:blip r:embed="rId2"/>
          <a:srcRect/>
          <a:stretch>
            <a:fillRect/>
          </a:stretch>
        </p:blipFill>
        <p:spPr bwMode="auto">
          <a:xfrm>
            <a:off x="7391400" y="228600"/>
            <a:ext cx="609600" cy="1351172"/>
          </a:xfrm>
          <a:prstGeom prst="rect">
            <a:avLst/>
          </a:prstGeom>
          <a:noFill/>
        </p:spPr>
      </p:pic>
      <p:pic>
        <p:nvPicPr>
          <p:cNvPr id="34818" name="Picture 2"/>
          <p:cNvPicPr>
            <a:picLocks noChangeAspect="1" noChangeArrowheads="1"/>
          </p:cNvPicPr>
          <p:nvPr/>
        </p:nvPicPr>
        <p:blipFill>
          <a:blip r:embed="rId3"/>
          <a:srcRect/>
          <a:stretch>
            <a:fillRect/>
          </a:stretch>
        </p:blipFill>
        <p:spPr bwMode="auto">
          <a:xfrm>
            <a:off x="2438400" y="2123454"/>
            <a:ext cx="4250620" cy="2600946"/>
          </a:xfrm>
          <a:prstGeom prst="rect">
            <a:avLst/>
          </a:prstGeom>
          <a:noFill/>
          <a:ln w="76200">
            <a:solidFill>
              <a:schemeClr val="accent2">
                <a:lumMod val="75000"/>
              </a:schemeClr>
            </a:solidFill>
            <a:miter lim="800000"/>
            <a:headEnd/>
            <a:tailEnd/>
          </a:ln>
          <a:effectLst/>
        </p:spPr>
      </p:pic>
      <p:sp>
        <p:nvSpPr>
          <p:cNvPr id="11" name="TextBox 10"/>
          <p:cNvSpPr txBox="1"/>
          <p:nvPr/>
        </p:nvSpPr>
        <p:spPr>
          <a:xfrm>
            <a:off x="5486400" y="5105400"/>
            <a:ext cx="2438400" cy="369332"/>
          </a:xfrm>
          <a:prstGeom prst="rect">
            <a:avLst/>
          </a:prstGeom>
          <a:noFill/>
        </p:spPr>
        <p:txBody>
          <a:bodyPr wrap="square" rtlCol="0">
            <a:spAutoFit/>
          </a:bodyPr>
          <a:lstStyle/>
          <a:p>
            <a:r>
              <a:rPr lang="en-US" b="1" i="1" dirty="0" smtClean="0"/>
              <a:t>John Donne</a:t>
            </a:r>
            <a:endParaRPr lang="en-US" b="1" i="1" dirty="0"/>
          </a:p>
        </p:txBody>
      </p:sp>
      <p:pic>
        <p:nvPicPr>
          <p:cNvPr id="10" name="Picture 5" descr="C:\Users\Lorraine\Dropbox\Response_LogoKit\Response_Iconography\Red\28_Icon_logomark.png"/>
          <p:cNvPicPr>
            <a:picLocks noChangeAspect="1" noChangeArrowheads="1"/>
          </p:cNvPicPr>
          <p:nvPr/>
        </p:nvPicPr>
        <p:blipFill>
          <a:blip r:embed="rId4"/>
          <a:srcRect/>
          <a:stretch>
            <a:fillRect/>
          </a:stretch>
        </p:blipFill>
        <p:spPr bwMode="auto">
          <a:xfrm>
            <a:off x="228600" y="5867400"/>
            <a:ext cx="675515" cy="797068"/>
          </a:xfrm>
          <a:prstGeom prst="rect">
            <a:avLst/>
          </a:prstGeom>
          <a:noFill/>
        </p:spPr>
      </p:pic>
      <p:sp>
        <p:nvSpPr>
          <p:cNvPr id="13" name="Rectangle 12"/>
          <p:cNvSpPr/>
          <p:nvPr/>
        </p:nvSpPr>
        <p:spPr>
          <a:xfrm>
            <a:off x="5334000" y="5867400"/>
            <a:ext cx="3113738" cy="369332"/>
          </a:xfrm>
          <a:prstGeom prst="rect">
            <a:avLst/>
          </a:prstGeom>
        </p:spPr>
        <p:txBody>
          <a:bodyPr wrap="none">
            <a:spAutoFit/>
          </a:bodyPr>
          <a:lstStyle/>
          <a:p>
            <a:r>
              <a:rPr lang="en-US" dirty="0" smtClean="0">
                <a:hlinkClick r:id="rId5"/>
              </a:rPr>
              <a:t>https://youtu.be/PKY-smJ6aBQ</a:t>
            </a:r>
            <a:endParaRPr lang="en-US" dirty="0">
              <a:hlinkClick r:id="rId5"/>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819400"/>
            <a:ext cx="3200400" cy="1477328"/>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p:cNvSpPr txBox="1"/>
          <p:nvPr/>
        </p:nvSpPr>
        <p:spPr>
          <a:xfrm>
            <a:off x="914400" y="457200"/>
            <a:ext cx="7543800" cy="584775"/>
          </a:xfrm>
          <a:prstGeom prst="rect">
            <a:avLst/>
          </a:prstGeom>
          <a:noFill/>
        </p:spPr>
        <p:txBody>
          <a:bodyPr wrap="square" rtlCol="0">
            <a:spAutoFit/>
          </a:bodyPr>
          <a:lstStyle/>
          <a:p>
            <a:r>
              <a:rPr lang="en-US" sz="3200" dirty="0" smtClean="0">
                <a:latin typeface="Aharoni" pitchFamily="2" charset="-79"/>
                <a:cs typeface="Aharoni" pitchFamily="2" charset="-79"/>
              </a:rPr>
              <a:t>What Can We Do on a Societal Level?</a:t>
            </a:r>
          </a:p>
        </p:txBody>
      </p:sp>
      <p:sp>
        <p:nvSpPr>
          <p:cNvPr id="4" name="TextBox 3"/>
          <p:cNvSpPr txBox="1"/>
          <p:nvPr/>
        </p:nvSpPr>
        <p:spPr>
          <a:xfrm>
            <a:off x="990600" y="1143000"/>
            <a:ext cx="7467600" cy="523220"/>
          </a:xfrm>
          <a:prstGeom prst="rect">
            <a:avLst/>
          </a:prstGeom>
          <a:noFill/>
        </p:spPr>
        <p:txBody>
          <a:bodyPr wrap="square" rtlCol="0">
            <a:spAutoFit/>
          </a:bodyPr>
          <a:lstStyle/>
          <a:p>
            <a:pPr algn="ctr"/>
            <a:r>
              <a:rPr lang="en-US" sz="2800" dirty="0" smtClean="0">
                <a:latin typeface="Aharoni" pitchFamily="2" charset="-79"/>
                <a:cs typeface="Aharoni" pitchFamily="2" charset="-79"/>
              </a:rPr>
              <a:t>The Importance of Social Infrastructure </a:t>
            </a:r>
          </a:p>
        </p:txBody>
      </p:sp>
      <p:sp>
        <p:nvSpPr>
          <p:cNvPr id="5" name="Rectangle 4"/>
          <p:cNvSpPr/>
          <p:nvPr/>
        </p:nvSpPr>
        <p:spPr>
          <a:xfrm>
            <a:off x="457200" y="6019800"/>
            <a:ext cx="3123676" cy="369332"/>
          </a:xfrm>
          <a:prstGeom prst="rect">
            <a:avLst/>
          </a:prstGeom>
        </p:spPr>
        <p:txBody>
          <a:bodyPr wrap="none">
            <a:spAutoFit/>
          </a:bodyPr>
          <a:lstStyle/>
          <a:p>
            <a:r>
              <a:rPr lang="en-US" dirty="0" smtClean="0">
                <a:hlinkClick r:id="rId2"/>
              </a:rPr>
              <a:t>https://youtu.be/Pm12mTIUJss</a:t>
            </a:r>
            <a:endParaRPr lang="en-US" dirty="0"/>
          </a:p>
        </p:txBody>
      </p:sp>
      <p:pic>
        <p:nvPicPr>
          <p:cNvPr id="26626" name="Picture 2" descr="Related image"/>
          <p:cNvPicPr>
            <a:picLocks noChangeAspect="1" noChangeArrowheads="1"/>
          </p:cNvPicPr>
          <p:nvPr/>
        </p:nvPicPr>
        <p:blipFill>
          <a:blip r:embed="rId3" cstate="print"/>
          <a:srcRect/>
          <a:stretch>
            <a:fillRect/>
          </a:stretch>
        </p:blipFill>
        <p:spPr bwMode="auto">
          <a:xfrm>
            <a:off x="1905000" y="1866991"/>
            <a:ext cx="5791200" cy="410152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GETHERNESS.jpg"/>
          <p:cNvPicPr>
            <a:picLocks noChangeAspect="1"/>
          </p:cNvPicPr>
          <p:nvPr/>
        </p:nvPicPr>
        <p:blipFill>
          <a:blip r:embed="rId2" cstate="print"/>
          <a:stretch>
            <a:fillRect/>
          </a:stretch>
        </p:blipFill>
        <p:spPr>
          <a:xfrm>
            <a:off x="228600" y="990600"/>
            <a:ext cx="8686800" cy="3015853"/>
          </a:xfrm>
          <a:prstGeom prst="rect">
            <a:avLst/>
          </a:prstGeom>
          <a:effectLst>
            <a:glow rad="228600">
              <a:schemeClr val="accent1">
                <a:satMod val="175000"/>
                <a:alpha val="40000"/>
              </a:schemeClr>
            </a:glow>
          </a:effectLst>
        </p:spPr>
      </p:pic>
      <p:sp>
        <p:nvSpPr>
          <p:cNvPr id="2" name="Text Placeholder 1"/>
          <p:cNvSpPr>
            <a:spLocks noGrp="1"/>
          </p:cNvSpPr>
          <p:nvPr>
            <p:ph type="body" idx="1"/>
          </p:nvPr>
        </p:nvSpPr>
        <p:spPr>
          <a:xfrm>
            <a:off x="228600" y="3962400"/>
            <a:ext cx="8305800" cy="1828800"/>
          </a:xfrm>
        </p:spPr>
        <p:txBody>
          <a:bodyPr>
            <a:normAutofit fontScale="70000" lnSpcReduction="20000"/>
          </a:bodyPr>
          <a:lstStyle/>
          <a:p>
            <a:pPr>
              <a:buNone/>
            </a:pPr>
            <a:endParaRPr lang="en-US" dirty="0" smtClean="0"/>
          </a:p>
          <a:p>
            <a:pPr>
              <a:buNone/>
            </a:pPr>
            <a:endParaRPr lang="en-US" dirty="0" smtClean="0"/>
          </a:p>
          <a:p>
            <a:pPr>
              <a:buNone/>
            </a:pPr>
            <a:endParaRPr lang="en-US" sz="1800" dirty="0" smtClean="0"/>
          </a:p>
          <a:p>
            <a:pPr>
              <a:buNone/>
            </a:pPr>
            <a:endParaRPr lang="en-US" sz="1800" dirty="0" smtClean="0"/>
          </a:p>
          <a:p>
            <a:pPr>
              <a:buNone/>
            </a:pPr>
            <a:r>
              <a:rPr lang="en-US" sz="1800" dirty="0" smtClean="0"/>
              <a:t>Meryl Cassidy, ACSW, LMSW</a:t>
            </a:r>
          </a:p>
          <a:p>
            <a:pPr>
              <a:buNone/>
            </a:pPr>
            <a:r>
              <a:rPr lang="en-US" sz="1800" dirty="0" smtClean="0"/>
              <a:t>Executive Director</a:t>
            </a:r>
          </a:p>
          <a:p>
            <a:pPr>
              <a:buNone/>
            </a:pPr>
            <a:r>
              <a:rPr lang="en-US" sz="1800" dirty="0" smtClean="0"/>
              <a:t>Response Crisis Center </a:t>
            </a:r>
            <a:endParaRPr lang="en-US" sz="1800" dirty="0"/>
          </a:p>
        </p:txBody>
      </p:sp>
      <p:sp>
        <p:nvSpPr>
          <p:cNvPr id="3" name="Title 2"/>
          <p:cNvSpPr>
            <a:spLocks noGrp="1"/>
          </p:cNvSpPr>
          <p:nvPr>
            <p:ph type="title"/>
          </p:nvPr>
        </p:nvSpPr>
        <p:spPr/>
        <p:txBody>
          <a:bodyPr>
            <a:normAutofit fontScale="90000"/>
          </a:bodyPr>
          <a:lstStyle/>
          <a:p>
            <a:r>
              <a:rPr lang="en-US" dirty="0" smtClean="0"/>
              <a:t>TAKE CARE OF YOURSELF AND OTHERS</a:t>
            </a:r>
            <a:endParaRPr lang="en-US" dirty="0"/>
          </a:p>
        </p:txBody>
      </p:sp>
      <p:pic>
        <p:nvPicPr>
          <p:cNvPr id="6" name="Picture 5" descr="Black_Red_Outline.png"/>
          <p:cNvPicPr>
            <a:picLocks noChangeAspect="1"/>
          </p:cNvPicPr>
          <p:nvPr/>
        </p:nvPicPr>
        <p:blipFill>
          <a:blip r:embed="rId3" cstate="print"/>
          <a:stretch>
            <a:fillRect/>
          </a:stretch>
        </p:blipFill>
        <p:spPr>
          <a:xfrm>
            <a:off x="6776564" y="0"/>
            <a:ext cx="2367435" cy="914400"/>
          </a:xfrm>
          <a:prstGeom prst="rect">
            <a:avLst/>
          </a:prstGeom>
        </p:spPr>
      </p:pic>
      <p:sp>
        <p:nvSpPr>
          <p:cNvPr id="8" name="TextBox 7"/>
          <p:cNvSpPr txBox="1"/>
          <p:nvPr/>
        </p:nvSpPr>
        <p:spPr>
          <a:xfrm>
            <a:off x="381000" y="6248400"/>
            <a:ext cx="3200400" cy="538609"/>
          </a:xfrm>
          <a:prstGeom prst="rect">
            <a:avLst/>
          </a:prstGeom>
          <a:noFill/>
        </p:spPr>
        <p:txBody>
          <a:bodyPr wrap="square" rtlCol="0">
            <a:spAutoFit/>
          </a:bodyPr>
          <a:lstStyle/>
          <a:p>
            <a:endParaRPr lang="en-US" sz="1100" dirty="0" smtClean="0"/>
          </a:p>
          <a:p>
            <a:endParaRPr lang="en-US" dirty="0"/>
          </a:p>
        </p:txBody>
      </p:sp>
      <p:sp>
        <p:nvSpPr>
          <p:cNvPr id="9" name="Rectangle 8"/>
          <p:cNvSpPr/>
          <p:nvPr/>
        </p:nvSpPr>
        <p:spPr>
          <a:xfrm>
            <a:off x="4114800" y="4191000"/>
            <a:ext cx="4572000" cy="1477328"/>
          </a:xfrm>
          <a:prstGeom prst="rect">
            <a:avLst/>
          </a:prstGeom>
        </p:spPr>
        <p:txBody>
          <a:bodyPr>
            <a:spAutoFit/>
          </a:bodyPr>
          <a:lstStyle/>
          <a:p>
            <a:pPr algn="ctr"/>
            <a:r>
              <a:rPr lang="en-US" b="1" i="1" dirty="0" smtClean="0"/>
              <a:t>“As you discover what strength you can draw from your community in this world from which it stands apart, look outward as well as inward.  Build bridges instead of walls. “  </a:t>
            </a:r>
          </a:p>
          <a:p>
            <a:r>
              <a:rPr lang="en-US" dirty="0" smtClean="0"/>
              <a:t>Justice Sonia </a:t>
            </a:r>
            <a:r>
              <a:rPr lang="en-US" dirty="0" err="1" smtClean="0"/>
              <a:t>Satomayor</a:t>
            </a:r>
            <a:endParaRPr lang="en-US" dirty="0"/>
          </a:p>
        </p:txBody>
      </p:sp>
      <p:sp>
        <p:nvSpPr>
          <p:cNvPr id="12" name="Rectangle 11"/>
          <p:cNvSpPr/>
          <p:nvPr/>
        </p:nvSpPr>
        <p:spPr>
          <a:xfrm>
            <a:off x="381000" y="6096000"/>
            <a:ext cx="3044744" cy="369332"/>
          </a:xfrm>
          <a:prstGeom prst="rect">
            <a:avLst/>
          </a:prstGeom>
        </p:spPr>
        <p:txBody>
          <a:bodyPr wrap="none">
            <a:spAutoFit/>
          </a:bodyPr>
          <a:lstStyle/>
          <a:p>
            <a:r>
              <a:rPr lang="en-US" dirty="0" smtClean="0">
                <a:hlinkClick r:id="rId4"/>
              </a:rPr>
              <a:t>https://youtu.be/53XyCbIJGKY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3352800" cy="1200329"/>
          </a:xfrm>
          <a:prstGeom prst="rect">
            <a:avLst/>
          </a:prstGeom>
          <a:noFill/>
        </p:spPr>
        <p:txBody>
          <a:bodyPr wrap="square" rtlCol="0">
            <a:spAutoFit/>
          </a:bodyPr>
          <a:lstStyle/>
          <a:p>
            <a:endParaRPr lang="en-US" dirty="0"/>
          </a:p>
          <a:p>
            <a:r>
              <a:rPr lang="en-US" dirty="0" smtClean="0"/>
              <a:t> </a:t>
            </a:r>
          </a:p>
          <a:p>
            <a:endParaRPr lang="en-US" dirty="0"/>
          </a:p>
          <a:p>
            <a:endParaRPr lang="en-US" dirty="0"/>
          </a:p>
        </p:txBody>
      </p:sp>
      <p:pic>
        <p:nvPicPr>
          <p:cNvPr id="3076" name="Picture 4" descr="Related image"/>
          <p:cNvPicPr>
            <a:picLocks noChangeAspect="1" noChangeArrowheads="1"/>
          </p:cNvPicPr>
          <p:nvPr/>
        </p:nvPicPr>
        <p:blipFill>
          <a:blip r:embed="rId2"/>
          <a:srcRect/>
          <a:stretch>
            <a:fillRect/>
          </a:stretch>
        </p:blipFill>
        <p:spPr bwMode="auto">
          <a:xfrm rot="1676868">
            <a:off x="1982104" y="1150899"/>
            <a:ext cx="6442236" cy="4848982"/>
          </a:xfrm>
          <a:prstGeom prst="rect">
            <a:avLst/>
          </a:prstGeom>
          <a:noFill/>
          <a:ln w="76200">
            <a:solidFill>
              <a:schemeClr val="tx1"/>
            </a:solidFill>
          </a:ln>
        </p:spPr>
      </p:pic>
      <p:sp>
        <p:nvSpPr>
          <p:cNvPr id="5" name="TextBox 4"/>
          <p:cNvSpPr txBox="1"/>
          <p:nvPr/>
        </p:nvSpPr>
        <p:spPr>
          <a:xfrm>
            <a:off x="3048000" y="609600"/>
            <a:ext cx="2079544" cy="461665"/>
          </a:xfrm>
          <a:prstGeom prst="rect">
            <a:avLst/>
          </a:prstGeom>
          <a:noFill/>
        </p:spPr>
        <p:txBody>
          <a:bodyPr wrap="none" rtlCol="0">
            <a:spAutoFit/>
          </a:bodyPr>
          <a:lstStyle/>
          <a:p>
            <a:r>
              <a:rPr lang="en-US" sz="2400" dirty="0" smtClean="0">
                <a:solidFill>
                  <a:schemeClr val="bg1"/>
                </a:solidFill>
              </a:rPr>
              <a:t>Happy Solitude</a:t>
            </a:r>
            <a:endParaRPr lang="en-US" sz="2400" dirty="0">
              <a:solidFill>
                <a:schemeClr val="bg1"/>
              </a:solidFill>
            </a:endParaRPr>
          </a:p>
        </p:txBody>
      </p:sp>
      <p:sp>
        <p:nvSpPr>
          <p:cNvPr id="6" name="TextBox 5"/>
          <p:cNvSpPr txBox="1"/>
          <p:nvPr/>
        </p:nvSpPr>
        <p:spPr>
          <a:xfrm>
            <a:off x="2743200" y="1143000"/>
            <a:ext cx="3581943" cy="461665"/>
          </a:xfrm>
          <a:prstGeom prst="rect">
            <a:avLst/>
          </a:prstGeom>
          <a:noFill/>
        </p:spPr>
        <p:txBody>
          <a:bodyPr wrap="none" rtlCol="0">
            <a:spAutoFit/>
          </a:bodyPr>
          <a:lstStyle/>
          <a:p>
            <a:r>
              <a:rPr lang="en-US" sz="2400" dirty="0" smtClean="0">
                <a:solidFill>
                  <a:schemeClr val="bg1"/>
                </a:solidFill>
              </a:rPr>
              <a:t>Inner Peace and Tranquility</a:t>
            </a:r>
            <a:endParaRPr lang="en-US" sz="2400" dirty="0">
              <a:solidFill>
                <a:schemeClr val="bg1"/>
              </a:solidFill>
            </a:endParaRPr>
          </a:p>
        </p:txBody>
      </p:sp>
      <p:sp>
        <p:nvSpPr>
          <p:cNvPr id="7" name="TextBox 6"/>
          <p:cNvSpPr txBox="1"/>
          <p:nvPr/>
        </p:nvSpPr>
        <p:spPr>
          <a:xfrm>
            <a:off x="3124200" y="1600200"/>
            <a:ext cx="2590800" cy="461665"/>
          </a:xfrm>
          <a:prstGeom prst="rect">
            <a:avLst/>
          </a:prstGeom>
          <a:noFill/>
          <a:effectLst>
            <a:reflection blurRad="6350" stA="50000" endA="300" endPos="55000" dir="5400000" sy="-100000" algn="bl" rotWithShape="0"/>
          </a:effectLst>
        </p:spPr>
        <p:txBody>
          <a:bodyPr wrap="square" rtlCol="0">
            <a:spAutoFit/>
          </a:bodyPr>
          <a:lstStyle/>
          <a:p>
            <a:r>
              <a:rPr lang="en-US" sz="2400" dirty="0" smtClean="0">
                <a:solidFill>
                  <a:schemeClr val="bg1"/>
                </a:solidFill>
              </a:rPr>
              <a:t>Grief and Loss</a:t>
            </a:r>
            <a:endParaRPr lang="en-US" sz="2400" dirty="0">
              <a:solidFill>
                <a:schemeClr val="bg1"/>
              </a:solidFill>
            </a:endParaRPr>
          </a:p>
        </p:txBody>
      </p:sp>
      <p:sp>
        <p:nvSpPr>
          <p:cNvPr id="8" name="TextBox 7"/>
          <p:cNvSpPr txBox="1"/>
          <p:nvPr/>
        </p:nvSpPr>
        <p:spPr>
          <a:xfrm>
            <a:off x="3581400" y="2057400"/>
            <a:ext cx="1594475" cy="461665"/>
          </a:xfrm>
          <a:prstGeom prst="rect">
            <a:avLst/>
          </a:prstGeom>
          <a:noFill/>
          <a:effectLst>
            <a:reflection blurRad="6350" stA="50000" endA="300" endPos="55000" dir="5400000" sy="-100000" algn="bl" rotWithShape="0"/>
          </a:effectLst>
        </p:spPr>
        <p:txBody>
          <a:bodyPr wrap="none" rtlCol="0">
            <a:spAutoFit/>
          </a:bodyPr>
          <a:lstStyle/>
          <a:p>
            <a:r>
              <a:rPr lang="en-US" sz="2400" dirty="0" smtClean="0">
                <a:solidFill>
                  <a:schemeClr val="bg1"/>
                </a:solidFill>
              </a:rPr>
              <a:t>Heartbreak</a:t>
            </a:r>
            <a:endParaRPr lang="en-US" sz="2400" dirty="0">
              <a:solidFill>
                <a:schemeClr val="bg1"/>
              </a:solidFill>
            </a:endParaRPr>
          </a:p>
        </p:txBody>
      </p:sp>
      <p:sp>
        <p:nvSpPr>
          <p:cNvPr id="9" name="TextBox 8"/>
          <p:cNvSpPr txBox="1"/>
          <p:nvPr/>
        </p:nvSpPr>
        <p:spPr>
          <a:xfrm>
            <a:off x="3886200" y="2438400"/>
            <a:ext cx="1354282" cy="461665"/>
          </a:xfrm>
          <a:prstGeom prst="rect">
            <a:avLst/>
          </a:prstGeom>
          <a:noFill/>
        </p:spPr>
        <p:txBody>
          <a:bodyPr wrap="none" rtlCol="0">
            <a:spAutoFit/>
          </a:bodyPr>
          <a:lstStyle/>
          <a:p>
            <a:r>
              <a:rPr lang="en-US" sz="2400" dirty="0" smtClean="0">
                <a:solidFill>
                  <a:schemeClr val="bg1"/>
                </a:solidFill>
              </a:rPr>
              <a:t>Rejection</a:t>
            </a:r>
            <a:endParaRPr lang="en-US" sz="2400" dirty="0">
              <a:solidFill>
                <a:schemeClr val="bg1"/>
              </a:solidFill>
            </a:endParaRPr>
          </a:p>
        </p:txBody>
      </p:sp>
      <p:sp>
        <p:nvSpPr>
          <p:cNvPr id="10" name="TextBox 9"/>
          <p:cNvSpPr txBox="1"/>
          <p:nvPr/>
        </p:nvSpPr>
        <p:spPr>
          <a:xfrm>
            <a:off x="4038600" y="2819400"/>
            <a:ext cx="1664238" cy="400110"/>
          </a:xfrm>
          <a:prstGeom prst="rect">
            <a:avLst/>
          </a:prstGeom>
          <a:noFill/>
          <a:effectLst>
            <a:reflection blurRad="6350" stA="50000" endA="300" endPos="55000" dir="5400000" sy="-100000" algn="bl" rotWithShape="0"/>
          </a:effectLst>
        </p:spPr>
        <p:txBody>
          <a:bodyPr wrap="none" rtlCol="0">
            <a:spAutoFit/>
          </a:bodyPr>
          <a:lstStyle/>
          <a:p>
            <a:r>
              <a:rPr lang="en-US" sz="2000" dirty="0" smtClean="0">
                <a:solidFill>
                  <a:schemeClr val="bg1"/>
                </a:solidFill>
              </a:rPr>
              <a:t>Homesickness</a:t>
            </a:r>
            <a:endParaRPr lang="en-US" sz="2000" dirty="0">
              <a:solidFill>
                <a:schemeClr val="bg1"/>
              </a:solidFill>
            </a:endParaRPr>
          </a:p>
        </p:txBody>
      </p:sp>
      <p:sp>
        <p:nvSpPr>
          <p:cNvPr id="11" name="TextBox 10"/>
          <p:cNvSpPr txBox="1"/>
          <p:nvPr/>
        </p:nvSpPr>
        <p:spPr>
          <a:xfrm>
            <a:off x="4343400" y="3200400"/>
            <a:ext cx="1273105" cy="400110"/>
          </a:xfrm>
          <a:prstGeom prst="rect">
            <a:avLst/>
          </a:prstGeom>
          <a:noFill/>
          <a:effectLst>
            <a:reflection blurRad="6350" stA="50000" endA="300" endPos="55000" dir="5400000" sy="-100000" algn="bl" rotWithShape="0"/>
          </a:effectLst>
        </p:spPr>
        <p:txBody>
          <a:bodyPr wrap="none" rtlCol="0">
            <a:spAutoFit/>
          </a:bodyPr>
          <a:lstStyle/>
          <a:p>
            <a:r>
              <a:rPr lang="en-US" sz="2000" dirty="0" smtClean="0">
                <a:solidFill>
                  <a:schemeClr val="bg1"/>
                </a:solidFill>
              </a:rPr>
              <a:t>Loneliness</a:t>
            </a:r>
            <a:endParaRPr lang="en-US" sz="2000" dirty="0">
              <a:solidFill>
                <a:schemeClr val="bg1"/>
              </a:solidFill>
            </a:endParaRPr>
          </a:p>
        </p:txBody>
      </p:sp>
      <p:sp>
        <p:nvSpPr>
          <p:cNvPr id="12" name="TextBox 11"/>
          <p:cNvSpPr txBox="1"/>
          <p:nvPr/>
        </p:nvSpPr>
        <p:spPr>
          <a:xfrm>
            <a:off x="4495800" y="3581400"/>
            <a:ext cx="1583575" cy="369332"/>
          </a:xfrm>
          <a:prstGeom prst="rect">
            <a:avLst/>
          </a:prstGeom>
          <a:noFill/>
          <a:effectLst>
            <a:reflection blurRad="6350" stA="50000" endA="300" endPos="55000" dir="5400000" sy="-100000" algn="bl" rotWithShape="0"/>
          </a:effectLst>
        </p:spPr>
        <p:txBody>
          <a:bodyPr wrap="none" rtlCol="0">
            <a:spAutoFit/>
          </a:bodyPr>
          <a:lstStyle/>
          <a:p>
            <a:r>
              <a:rPr lang="en-US" dirty="0" smtClean="0">
                <a:solidFill>
                  <a:schemeClr val="bg1"/>
                </a:solidFill>
              </a:rPr>
              <a:t>Social Isolation</a:t>
            </a:r>
            <a:endParaRPr lang="en-US" dirty="0">
              <a:solidFill>
                <a:schemeClr val="bg1"/>
              </a:solidFill>
            </a:endParaRPr>
          </a:p>
        </p:txBody>
      </p:sp>
      <p:sp>
        <p:nvSpPr>
          <p:cNvPr id="13" name="TextBox 12"/>
          <p:cNvSpPr txBox="1"/>
          <p:nvPr/>
        </p:nvSpPr>
        <p:spPr>
          <a:xfrm>
            <a:off x="4495800" y="4038600"/>
            <a:ext cx="1933030" cy="369332"/>
          </a:xfrm>
          <a:prstGeom prst="rect">
            <a:avLst/>
          </a:prstGeom>
          <a:noFill/>
          <a:effectLst>
            <a:reflection blurRad="6350" stA="50000" endA="300" endPos="55000" dir="5400000" sy="-100000" algn="bl" rotWithShape="0"/>
          </a:effectLst>
        </p:spPr>
        <p:txBody>
          <a:bodyPr wrap="none" rtlCol="0">
            <a:spAutoFit/>
          </a:bodyPr>
          <a:lstStyle/>
          <a:p>
            <a:r>
              <a:rPr lang="en-US" dirty="0" smtClean="0">
                <a:solidFill>
                  <a:schemeClr val="bg1"/>
                </a:solidFill>
              </a:rPr>
              <a:t>Chronic Loneliness</a:t>
            </a:r>
            <a:endParaRPr lang="en-US" dirty="0">
              <a:solidFill>
                <a:schemeClr val="bg1"/>
              </a:solidFill>
            </a:endParaRPr>
          </a:p>
        </p:txBody>
      </p:sp>
      <p:pic>
        <p:nvPicPr>
          <p:cNvPr id="3077" name="Picture 5" descr="C:\Users\Lorraine\Dropbox\Response_LogoKit\Response_Iconography\Red\28_Icon_logomark.png"/>
          <p:cNvPicPr>
            <a:picLocks noChangeAspect="1" noChangeArrowheads="1"/>
          </p:cNvPicPr>
          <p:nvPr/>
        </p:nvPicPr>
        <p:blipFill>
          <a:blip r:embed="rId3"/>
          <a:srcRect/>
          <a:stretch>
            <a:fillRect/>
          </a:stretch>
        </p:blipFill>
        <p:spPr bwMode="auto">
          <a:xfrm>
            <a:off x="510158" y="5562600"/>
            <a:ext cx="904115" cy="10668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ppt_x"/>
                                          </p:val>
                                        </p:tav>
                                        <p:tav tm="100000">
                                          <p:val>
                                            <p:strVal val="#ppt_x"/>
                                          </p:val>
                                        </p:tav>
                                      </p:tavLst>
                                    </p:anim>
                                    <p:anim calcmode="lin" valueType="num">
                                      <p:cBhvr additive="base">
                                        <p:cTn id="28" dur="20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6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ppt_x"/>
                                          </p:val>
                                        </p:tav>
                                        <p:tav tm="100000">
                                          <p:val>
                                            <p:strVal val="#ppt_x"/>
                                          </p:val>
                                        </p:tav>
                                      </p:tavLst>
                                    </p:anim>
                                    <p:anim calcmode="lin" valueType="num">
                                      <p:cBhvr additive="base">
                                        <p:cTn id="33" dur="2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8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000" fill="hold"/>
                                        <p:tgtEl>
                                          <p:spTgt spid="11"/>
                                        </p:tgtEl>
                                        <p:attrNameLst>
                                          <p:attrName>ppt_x</p:attrName>
                                        </p:attrNameLst>
                                      </p:cBhvr>
                                      <p:tavLst>
                                        <p:tav tm="0">
                                          <p:val>
                                            <p:strVal val="#ppt_x"/>
                                          </p:val>
                                        </p:tav>
                                        <p:tav tm="100000">
                                          <p:val>
                                            <p:strVal val="#ppt_x"/>
                                          </p:val>
                                        </p:tav>
                                      </p:tavLst>
                                    </p:anim>
                                    <p:anim calcmode="lin" valueType="num">
                                      <p:cBhvr additive="base">
                                        <p:cTn id="38" dur="20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00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000" fill="hold"/>
                                        <p:tgtEl>
                                          <p:spTgt spid="12"/>
                                        </p:tgtEl>
                                        <p:attrNameLst>
                                          <p:attrName>ppt_x</p:attrName>
                                        </p:attrNameLst>
                                      </p:cBhvr>
                                      <p:tavLst>
                                        <p:tav tm="0">
                                          <p:val>
                                            <p:strVal val="#ppt_x"/>
                                          </p:val>
                                        </p:tav>
                                        <p:tav tm="100000">
                                          <p:val>
                                            <p:strVal val="#ppt_x"/>
                                          </p:val>
                                        </p:tav>
                                      </p:tavLst>
                                    </p:anim>
                                    <p:anim calcmode="lin" valueType="num">
                                      <p:cBhvr additive="base">
                                        <p:cTn id="43" dur="20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12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3000" fill="hold"/>
                                        <p:tgtEl>
                                          <p:spTgt spid="13"/>
                                        </p:tgtEl>
                                        <p:attrNameLst>
                                          <p:attrName>ppt_x</p:attrName>
                                        </p:attrNameLst>
                                      </p:cBhvr>
                                      <p:tavLst>
                                        <p:tav tm="0">
                                          <p:val>
                                            <p:strVal val="#ppt_x"/>
                                          </p:val>
                                        </p:tav>
                                        <p:tav tm="100000">
                                          <p:val>
                                            <p:strVal val="#ppt_x"/>
                                          </p:val>
                                        </p:tav>
                                      </p:tavLst>
                                    </p:anim>
                                    <p:anim calcmode="lin" valueType="num">
                                      <p:cBhvr additive="base">
                                        <p:cTn id="48"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7543800" cy="1477328"/>
          </a:xfrm>
          <a:prstGeom prst="rect">
            <a:avLst/>
          </a:prstGeom>
          <a:noFill/>
        </p:spPr>
        <p:txBody>
          <a:bodyPr wrap="square" rtlCol="0">
            <a:spAutoFit/>
          </a:bodyPr>
          <a:lstStyle/>
          <a:p>
            <a:r>
              <a:rPr lang="en-US" sz="3600" dirty="0" smtClean="0">
                <a:latin typeface="Aharoni" pitchFamily="2" charset="-79"/>
                <a:cs typeface="Aharoni" pitchFamily="2" charset="-79"/>
              </a:rPr>
              <a:t>Historical Perspective </a:t>
            </a:r>
          </a:p>
          <a:p>
            <a:endParaRPr lang="en-US" dirty="0"/>
          </a:p>
          <a:p>
            <a:endParaRPr lang="en-US" dirty="0"/>
          </a:p>
          <a:p>
            <a:endParaRPr lang="en-US" dirty="0"/>
          </a:p>
        </p:txBody>
      </p:sp>
      <p:pic>
        <p:nvPicPr>
          <p:cNvPr id="2050" name="Picture 2" descr="Image result for milton's paradise lost"/>
          <p:cNvPicPr>
            <a:picLocks noChangeAspect="1" noChangeArrowheads="1"/>
          </p:cNvPicPr>
          <p:nvPr/>
        </p:nvPicPr>
        <p:blipFill>
          <a:blip r:embed="rId2"/>
          <a:srcRect/>
          <a:stretch>
            <a:fillRect/>
          </a:stretch>
        </p:blipFill>
        <p:spPr bwMode="auto">
          <a:xfrm>
            <a:off x="1905000" y="1651634"/>
            <a:ext cx="6477000" cy="3682366"/>
          </a:xfrm>
          <a:prstGeom prst="rect">
            <a:avLst/>
          </a:prstGeom>
          <a:noFill/>
          <a:ln w="76200">
            <a:solidFill>
              <a:schemeClr val="bg1">
                <a:lumMod val="65000"/>
              </a:schemeClr>
            </a:solidFill>
          </a:ln>
        </p:spPr>
      </p:pic>
      <p:sp>
        <p:nvSpPr>
          <p:cNvPr id="4" name="TextBox 3"/>
          <p:cNvSpPr txBox="1"/>
          <p:nvPr/>
        </p:nvSpPr>
        <p:spPr>
          <a:xfrm>
            <a:off x="5334000" y="5562600"/>
            <a:ext cx="3048000" cy="276999"/>
          </a:xfrm>
          <a:prstGeom prst="rect">
            <a:avLst/>
          </a:prstGeom>
          <a:noFill/>
        </p:spPr>
        <p:txBody>
          <a:bodyPr wrap="square" rtlCol="0">
            <a:spAutoFit/>
          </a:bodyPr>
          <a:lstStyle/>
          <a:p>
            <a:r>
              <a:rPr lang="en-US" sz="1200" dirty="0" smtClean="0"/>
              <a:t>Paradise Lost – John Milton 1667</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omas joiner theory.jpg"/>
          <p:cNvPicPr>
            <a:picLocks noChangeAspect="1"/>
          </p:cNvPicPr>
          <p:nvPr/>
        </p:nvPicPr>
        <p:blipFill>
          <a:blip r:embed="rId2" cstate="print">
            <a:duotone>
              <a:schemeClr val="accent1">
                <a:shade val="45000"/>
                <a:satMod val="135000"/>
              </a:schemeClr>
              <a:prstClr val="white"/>
            </a:duotone>
          </a:blip>
          <a:stretch>
            <a:fillRect/>
          </a:stretch>
        </p:blipFill>
        <p:spPr>
          <a:xfrm>
            <a:off x="1828800" y="1905000"/>
            <a:ext cx="5733380" cy="3824287"/>
          </a:xfrm>
          <a:prstGeom prst="rect">
            <a:avLst/>
          </a:prstGeom>
        </p:spPr>
      </p:pic>
      <p:sp>
        <p:nvSpPr>
          <p:cNvPr id="3" name="TextBox 2"/>
          <p:cNvSpPr txBox="1"/>
          <p:nvPr/>
        </p:nvSpPr>
        <p:spPr>
          <a:xfrm>
            <a:off x="4876800" y="2819400"/>
            <a:ext cx="2209800" cy="461665"/>
          </a:xfrm>
          <a:prstGeom prst="rect">
            <a:avLst/>
          </a:prstGeom>
          <a:noFill/>
        </p:spPr>
        <p:txBody>
          <a:bodyPr wrap="square" rtlCol="0">
            <a:spAutoFit/>
          </a:bodyPr>
          <a:lstStyle/>
          <a:p>
            <a:pPr algn="ctr"/>
            <a:r>
              <a:rPr lang="en-US" sz="1200" b="1" dirty="0" smtClean="0">
                <a:solidFill>
                  <a:schemeClr val="bg1"/>
                </a:solidFill>
                <a:latin typeface="Aharoni" pitchFamily="2" charset="-79"/>
                <a:cs typeface="Aharoni" pitchFamily="2" charset="-79"/>
              </a:rPr>
              <a:t>“People will be better off without me”</a:t>
            </a:r>
            <a:endParaRPr lang="en-US" sz="1200" b="1" dirty="0">
              <a:solidFill>
                <a:schemeClr val="bg1"/>
              </a:solidFill>
              <a:latin typeface="Aharoni" pitchFamily="2" charset="-79"/>
              <a:cs typeface="Aharoni" pitchFamily="2" charset="-79"/>
            </a:endParaRPr>
          </a:p>
        </p:txBody>
      </p:sp>
      <p:sp>
        <p:nvSpPr>
          <p:cNvPr id="4" name="TextBox 3"/>
          <p:cNvSpPr txBox="1"/>
          <p:nvPr/>
        </p:nvSpPr>
        <p:spPr>
          <a:xfrm>
            <a:off x="609600" y="381000"/>
            <a:ext cx="7848600" cy="984885"/>
          </a:xfrm>
          <a:prstGeom prst="rect">
            <a:avLst/>
          </a:prstGeom>
          <a:noFill/>
        </p:spPr>
        <p:txBody>
          <a:bodyPr wrap="square" rtlCol="0">
            <a:spAutoFit/>
          </a:bodyPr>
          <a:lstStyle/>
          <a:p>
            <a:endParaRPr lang="en-US" dirty="0" smtClean="0"/>
          </a:p>
          <a:p>
            <a:r>
              <a:rPr lang="en-US" sz="4000" dirty="0" smtClean="0">
                <a:latin typeface="Aharoni" pitchFamily="2" charset="-79"/>
                <a:cs typeface="Aharoni" pitchFamily="2" charset="-79"/>
              </a:rPr>
              <a:t>Joiner’s </a:t>
            </a:r>
            <a:r>
              <a:rPr lang="en-US" sz="4000" dirty="0">
                <a:latin typeface="Aharoni" pitchFamily="2" charset="-79"/>
                <a:cs typeface="Aharoni" pitchFamily="2" charset="-79"/>
              </a:rPr>
              <a:t>I</a:t>
            </a:r>
            <a:r>
              <a:rPr lang="en-US" sz="4000" dirty="0" smtClean="0">
                <a:latin typeface="Aharoni" pitchFamily="2" charset="-79"/>
                <a:cs typeface="Aharoni" pitchFamily="2" charset="-79"/>
              </a:rPr>
              <a:t>nterpersonal </a:t>
            </a:r>
            <a:r>
              <a:rPr lang="en-US" sz="4000" dirty="0">
                <a:latin typeface="Aharoni" pitchFamily="2" charset="-79"/>
                <a:cs typeface="Aharoni" pitchFamily="2" charset="-79"/>
              </a:rPr>
              <a:t>T</a:t>
            </a:r>
            <a:r>
              <a:rPr lang="en-US" sz="4000" dirty="0" smtClean="0">
                <a:latin typeface="Aharoni" pitchFamily="2" charset="-79"/>
                <a:cs typeface="Aharoni" pitchFamily="2" charset="-79"/>
              </a:rPr>
              <a:t>heory </a:t>
            </a:r>
            <a:endParaRPr lang="en-US" sz="4000" dirty="0">
              <a:latin typeface="Aharoni" pitchFamily="2" charset="-79"/>
              <a:cs typeface="Aharoni" pitchFamily="2" charset="-79"/>
            </a:endParaRPr>
          </a:p>
        </p:txBody>
      </p:sp>
      <p:pic>
        <p:nvPicPr>
          <p:cNvPr id="5" name="Picture 5" descr="C:\Users\Lorraine\Dropbox\Response_LogoKit\Response_Iconography\Red\28_Icon_logomark.png"/>
          <p:cNvPicPr>
            <a:picLocks noChangeAspect="1" noChangeArrowheads="1"/>
          </p:cNvPicPr>
          <p:nvPr/>
        </p:nvPicPr>
        <p:blipFill>
          <a:blip r:embed="rId3"/>
          <a:srcRect/>
          <a:stretch>
            <a:fillRect/>
          </a:stretch>
        </p:blipFill>
        <p:spPr bwMode="auto">
          <a:xfrm>
            <a:off x="381000" y="5867400"/>
            <a:ext cx="652273" cy="76964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7467600" cy="861774"/>
          </a:xfrm>
          <a:prstGeom prst="rect">
            <a:avLst/>
          </a:prstGeom>
          <a:noFill/>
        </p:spPr>
        <p:txBody>
          <a:bodyPr wrap="square" rtlCol="0">
            <a:spAutoFit/>
          </a:bodyPr>
          <a:lstStyle/>
          <a:p>
            <a:endParaRPr lang="en-US" dirty="0"/>
          </a:p>
          <a:p>
            <a:pPr algn="ctr"/>
            <a:r>
              <a:rPr lang="en-US" sz="3200" dirty="0" smtClean="0">
                <a:latin typeface="Aharoni" pitchFamily="2" charset="-79"/>
                <a:cs typeface="Aharoni" pitchFamily="2" charset="-79"/>
              </a:rPr>
              <a:t>Interpersonal Needs Questionnaire</a:t>
            </a:r>
            <a:endParaRPr lang="en-US" sz="3200" dirty="0">
              <a:latin typeface="Aharoni" pitchFamily="2" charset="-79"/>
              <a:cs typeface="Aharoni" pitchFamily="2" charset="-79"/>
            </a:endParaRPr>
          </a:p>
        </p:txBody>
      </p:sp>
      <p:sp>
        <p:nvSpPr>
          <p:cNvPr id="4" name="TextBox 3"/>
          <p:cNvSpPr txBox="1"/>
          <p:nvPr/>
        </p:nvSpPr>
        <p:spPr>
          <a:xfrm>
            <a:off x="533400" y="1600200"/>
            <a:ext cx="6400800" cy="369332"/>
          </a:xfrm>
          <a:prstGeom prst="rect">
            <a:avLst/>
          </a:prstGeom>
          <a:noFill/>
        </p:spPr>
        <p:txBody>
          <a:bodyPr wrap="square" rtlCol="0">
            <a:spAutoFit/>
          </a:bodyPr>
          <a:lstStyle/>
          <a:p>
            <a:r>
              <a:rPr lang="en-US" dirty="0" smtClean="0"/>
              <a:t>Your own current beliefs and experiences</a:t>
            </a:r>
            <a:endParaRPr lang="en-US" dirty="0"/>
          </a:p>
        </p:txBody>
      </p:sp>
      <p:sp>
        <p:nvSpPr>
          <p:cNvPr id="5" name="TextBox 4"/>
          <p:cNvSpPr txBox="1"/>
          <p:nvPr/>
        </p:nvSpPr>
        <p:spPr>
          <a:xfrm>
            <a:off x="457200" y="2286000"/>
            <a:ext cx="8153400" cy="2862322"/>
          </a:xfrm>
          <a:prstGeom prst="rect">
            <a:avLst/>
          </a:prstGeom>
          <a:noFill/>
        </p:spPr>
        <p:txBody>
          <a:bodyPr wrap="square" rtlCol="0">
            <a:spAutoFit/>
          </a:bodyPr>
          <a:lstStyle/>
          <a:p>
            <a:pPr marL="342900" indent="-342900">
              <a:buFont typeface="+mj-lt"/>
              <a:buAutoNum type="arabicPeriod"/>
            </a:pPr>
            <a:r>
              <a:rPr lang="en-US" dirty="0" smtClean="0"/>
              <a:t>These days the people in my life would be better off if I were gone</a:t>
            </a:r>
          </a:p>
          <a:p>
            <a:pPr marL="342900" indent="-342900">
              <a:buFont typeface="+mj-lt"/>
              <a:buAutoNum type="arabicPeriod"/>
            </a:pPr>
            <a:r>
              <a:rPr lang="en-US" dirty="0" smtClean="0"/>
              <a:t>These days the people in my life would be happier without me</a:t>
            </a:r>
          </a:p>
          <a:p>
            <a:pPr marL="342900" indent="-342900">
              <a:buFont typeface="+mj-lt"/>
              <a:buAutoNum type="arabicPeriod"/>
            </a:pPr>
            <a:r>
              <a:rPr lang="en-US" dirty="0" smtClean="0"/>
              <a:t>These days I think my death would be a relief to the people in my life </a:t>
            </a:r>
          </a:p>
          <a:p>
            <a:pPr marL="342900" indent="-342900">
              <a:buFont typeface="+mj-lt"/>
              <a:buAutoNum type="arabicPeriod"/>
            </a:pPr>
            <a:r>
              <a:rPr lang="en-US" dirty="0" smtClean="0"/>
              <a:t>These days I think the people in my life wish they could be rid of me </a:t>
            </a:r>
          </a:p>
          <a:p>
            <a:pPr marL="342900" indent="-342900">
              <a:buFont typeface="+mj-lt"/>
              <a:buAutoNum type="arabicPeriod"/>
            </a:pPr>
            <a:r>
              <a:rPr lang="en-US" dirty="0" smtClean="0"/>
              <a:t>These days I think I make things worse for the people in my life </a:t>
            </a:r>
          </a:p>
          <a:p>
            <a:pPr marL="342900" indent="-342900">
              <a:buFont typeface="+mj-lt"/>
              <a:buAutoNum type="arabicPeriod"/>
            </a:pPr>
            <a:r>
              <a:rPr lang="en-US" dirty="0" smtClean="0"/>
              <a:t>These days, I feel like I belong </a:t>
            </a:r>
          </a:p>
          <a:p>
            <a:pPr marL="342900" indent="-342900">
              <a:buFont typeface="+mj-lt"/>
              <a:buAutoNum type="arabicPeriod"/>
            </a:pPr>
            <a:r>
              <a:rPr lang="en-US" dirty="0" smtClean="0"/>
              <a:t>These days, I am fortunate to have many caring and supportive friends </a:t>
            </a:r>
          </a:p>
          <a:p>
            <a:pPr marL="342900" indent="-342900">
              <a:buFont typeface="+mj-lt"/>
              <a:buAutoNum type="arabicPeriod"/>
            </a:pPr>
            <a:r>
              <a:rPr lang="en-US" dirty="0" smtClean="0"/>
              <a:t>These days, I feel disconnected from other people  </a:t>
            </a:r>
          </a:p>
          <a:p>
            <a:pPr marL="342900" indent="-342900">
              <a:buFont typeface="+mj-lt"/>
              <a:buAutoNum type="arabicPeriod"/>
            </a:pPr>
            <a:r>
              <a:rPr lang="en-US" dirty="0" smtClean="0"/>
              <a:t>These days, I often feel like an outsider in social gatherings </a:t>
            </a:r>
          </a:p>
          <a:p>
            <a:pPr marL="342900" indent="-342900">
              <a:buFont typeface="+mj-lt"/>
              <a:buAutoNum type="arabicPeriod"/>
            </a:pPr>
            <a:r>
              <a:rPr lang="en-US" dirty="0" smtClean="0"/>
              <a:t>These days, I am close to other people </a:t>
            </a:r>
            <a:endParaRPr lang="en-US" dirty="0"/>
          </a:p>
        </p:txBody>
      </p:sp>
      <p:sp>
        <p:nvSpPr>
          <p:cNvPr id="6" name="TextBox 5"/>
          <p:cNvSpPr txBox="1"/>
          <p:nvPr/>
        </p:nvSpPr>
        <p:spPr>
          <a:xfrm>
            <a:off x="533400" y="5867400"/>
            <a:ext cx="8001000" cy="553998"/>
          </a:xfrm>
          <a:prstGeom prst="rect">
            <a:avLst/>
          </a:prstGeom>
          <a:noFill/>
        </p:spPr>
        <p:txBody>
          <a:bodyPr wrap="square" rtlCol="0">
            <a:spAutoFit/>
          </a:bodyPr>
          <a:lstStyle/>
          <a:p>
            <a:r>
              <a:rPr lang="en-US" sz="1000" dirty="0" smtClean="0"/>
              <a:t>Interpersonal Needs Questionnaire-10, Adopted from “The Clinical Utility of a Brief Measure of Perceived Burdensomeness and Thwarted Belongingness for the Detection of Suicidal Military Personnel” by Bryan (2011), Journal of Clinical Psychology 67, p. 986.  Copyright 2010 by Wiley Periodicals, Inc.  Used with permission (see appendices F, H and I).  </a:t>
            </a:r>
            <a:endParaRPr lang="en-US" sz="1000" dirty="0"/>
          </a:p>
        </p:txBody>
      </p:sp>
      <p:pic>
        <p:nvPicPr>
          <p:cNvPr id="7" name="Picture 5" descr="C:\Users\Lorraine\Dropbox\Response_LogoKit\Response_Iconography\Red\28_Icon_logomark.png"/>
          <p:cNvPicPr>
            <a:picLocks noChangeAspect="1" noChangeArrowheads="1"/>
          </p:cNvPicPr>
          <p:nvPr/>
        </p:nvPicPr>
        <p:blipFill>
          <a:blip r:embed="rId2"/>
          <a:srcRect/>
          <a:stretch>
            <a:fillRect/>
          </a:stretch>
        </p:blipFill>
        <p:spPr bwMode="auto">
          <a:xfrm>
            <a:off x="8305800" y="228600"/>
            <a:ext cx="675515" cy="7970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2154436"/>
          </a:xfrm>
          <a:prstGeom prst="rect">
            <a:avLst/>
          </a:prstGeom>
          <a:noFill/>
        </p:spPr>
        <p:txBody>
          <a:bodyPr wrap="square" rtlCol="0">
            <a:spAutoFit/>
          </a:bodyPr>
          <a:lstStyle/>
          <a:p>
            <a:pPr algn="ctr"/>
            <a:r>
              <a:rPr lang="en-US" sz="4000" dirty="0">
                <a:latin typeface="Aharoni" pitchFamily="2" charset="-79"/>
                <a:cs typeface="Aharoni" pitchFamily="2" charset="-79"/>
              </a:rPr>
              <a:t>3</a:t>
            </a:r>
            <a:r>
              <a:rPr lang="en-US" sz="4000" dirty="0" smtClean="0">
                <a:latin typeface="Aharoni" pitchFamily="2" charset="-79"/>
                <a:cs typeface="Aharoni" pitchFamily="2" charset="-79"/>
              </a:rPr>
              <a:t>-Step-Theory </a:t>
            </a:r>
          </a:p>
          <a:p>
            <a:pPr algn="ctr"/>
            <a:r>
              <a:rPr lang="en-US" sz="4000" dirty="0" smtClean="0">
                <a:latin typeface="Aharoni" pitchFamily="2" charset="-79"/>
                <a:cs typeface="Aharoni" pitchFamily="2" charset="-79"/>
              </a:rPr>
              <a:t>Ideation to Action</a:t>
            </a:r>
          </a:p>
          <a:p>
            <a:endParaRPr lang="en-US" dirty="0"/>
          </a:p>
          <a:p>
            <a:endParaRPr lang="en-US" dirty="0"/>
          </a:p>
          <a:p>
            <a:endParaRPr lang="en-US" dirty="0"/>
          </a:p>
        </p:txBody>
      </p:sp>
      <p:sp>
        <p:nvSpPr>
          <p:cNvPr id="20482" name="AutoShape 2" descr="Image result for thought to a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Image result for thought to a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6" name="Picture 6" descr="Image result for thought to action"/>
          <p:cNvPicPr>
            <a:picLocks noChangeAspect="1" noChangeArrowheads="1"/>
          </p:cNvPicPr>
          <p:nvPr/>
        </p:nvPicPr>
        <p:blipFill>
          <a:blip r:embed="rId2"/>
          <a:srcRect/>
          <a:stretch>
            <a:fillRect/>
          </a:stretch>
        </p:blipFill>
        <p:spPr bwMode="auto">
          <a:xfrm>
            <a:off x="381000" y="1752600"/>
            <a:ext cx="4191000" cy="2057400"/>
          </a:xfrm>
          <a:prstGeom prst="rect">
            <a:avLst/>
          </a:prstGeom>
          <a:noFill/>
          <a:ln w="76200">
            <a:solidFill>
              <a:schemeClr val="accent6">
                <a:lumMod val="75000"/>
              </a:schemeClr>
            </a:solidFill>
          </a:ln>
        </p:spPr>
      </p:pic>
      <p:sp>
        <p:nvSpPr>
          <p:cNvPr id="20488" name="AutoShape 8" descr="Image result for thought to a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Image result for thought to a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2" name="AutoShape 12" descr="Image result for hope pain continu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98" name="Picture 18" descr="Related image"/>
          <p:cNvPicPr>
            <a:picLocks noChangeAspect="1" noChangeArrowheads="1"/>
          </p:cNvPicPr>
          <p:nvPr/>
        </p:nvPicPr>
        <p:blipFill>
          <a:blip r:embed="rId3" cstate="print"/>
          <a:srcRect/>
          <a:stretch>
            <a:fillRect/>
          </a:stretch>
        </p:blipFill>
        <p:spPr bwMode="auto">
          <a:xfrm>
            <a:off x="3886200" y="3886200"/>
            <a:ext cx="4724400" cy="2490788"/>
          </a:xfrm>
          <a:prstGeom prst="rect">
            <a:avLst/>
          </a:prstGeom>
          <a:noFill/>
          <a:ln w="76200">
            <a:solidFill>
              <a:srgbClr val="002060"/>
            </a:solidFill>
          </a:ln>
        </p:spPr>
      </p:pic>
      <p:pic>
        <p:nvPicPr>
          <p:cNvPr id="13" name="Picture 5" descr="C:\Users\Lorraine\Dropbox\Response_LogoKit\Response_Iconography\Red\28_Icon_logomark.png"/>
          <p:cNvPicPr>
            <a:picLocks noChangeAspect="1" noChangeArrowheads="1"/>
          </p:cNvPicPr>
          <p:nvPr/>
        </p:nvPicPr>
        <p:blipFill>
          <a:blip r:embed="rId4"/>
          <a:srcRect/>
          <a:stretch>
            <a:fillRect/>
          </a:stretch>
        </p:blipFill>
        <p:spPr bwMode="auto">
          <a:xfrm>
            <a:off x="228600" y="5867400"/>
            <a:ext cx="675515" cy="797068"/>
          </a:xfrm>
          <a:prstGeom prst="rect">
            <a:avLst/>
          </a:prstGeom>
          <a:noFill/>
        </p:spPr>
      </p:pic>
      <p:sp>
        <p:nvSpPr>
          <p:cNvPr id="14" name="Rectangle 13"/>
          <p:cNvSpPr/>
          <p:nvPr/>
        </p:nvSpPr>
        <p:spPr>
          <a:xfrm>
            <a:off x="5334000" y="4191000"/>
            <a:ext cx="18288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pp</a:t>
            </a:r>
            <a:endParaRPr lang="en-US" dirty="0"/>
          </a:p>
        </p:txBody>
      </p:sp>
      <p:sp>
        <p:nvSpPr>
          <p:cNvPr id="15" name="TextBox 14"/>
          <p:cNvSpPr txBox="1"/>
          <p:nvPr/>
        </p:nvSpPr>
        <p:spPr>
          <a:xfrm>
            <a:off x="5410200" y="4191000"/>
            <a:ext cx="1828800" cy="276999"/>
          </a:xfrm>
          <a:prstGeom prst="rect">
            <a:avLst/>
          </a:prstGeom>
          <a:noFill/>
        </p:spPr>
        <p:txBody>
          <a:bodyPr wrap="square" rtlCol="0">
            <a:spAutoFit/>
          </a:bodyPr>
          <a:lstStyle/>
          <a:p>
            <a:r>
              <a:rPr lang="en-US" sz="1200" b="1" dirty="0" smtClean="0"/>
              <a:t>Pain-Hope Continuum</a:t>
            </a:r>
            <a:endParaRPr lang="en-US" sz="1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77200" cy="1754326"/>
          </a:xfrm>
          <a:prstGeom prst="rect">
            <a:avLst/>
          </a:prstGeom>
          <a:noFill/>
        </p:spPr>
        <p:txBody>
          <a:bodyPr wrap="square" rtlCol="0">
            <a:spAutoFit/>
          </a:bodyPr>
          <a:lstStyle/>
          <a:p>
            <a:pPr algn="ctr"/>
            <a:r>
              <a:rPr lang="en-US" sz="3600" dirty="0" smtClean="0">
                <a:latin typeface="Aharoni" pitchFamily="2" charset="-79"/>
                <a:cs typeface="Aharoni" pitchFamily="2" charset="-79"/>
              </a:rPr>
              <a:t>The Neurobiological </a:t>
            </a:r>
            <a:r>
              <a:rPr lang="en-US" sz="3600" dirty="0">
                <a:latin typeface="Aharoni" pitchFamily="2" charset="-79"/>
                <a:cs typeface="Aharoni" pitchFamily="2" charset="-79"/>
              </a:rPr>
              <a:t>P</a:t>
            </a:r>
            <a:r>
              <a:rPr lang="en-US" sz="3600" dirty="0" smtClean="0">
                <a:latin typeface="Aharoni" pitchFamily="2" charset="-79"/>
                <a:cs typeface="Aharoni" pitchFamily="2" charset="-79"/>
              </a:rPr>
              <a:t>erspective on Loneliness </a:t>
            </a:r>
          </a:p>
          <a:p>
            <a:endParaRPr lang="en-US" dirty="0"/>
          </a:p>
          <a:p>
            <a:endParaRPr lang="en-US" dirty="0" smtClean="0"/>
          </a:p>
        </p:txBody>
      </p:sp>
      <p:pic>
        <p:nvPicPr>
          <p:cNvPr id="33794" name="Picture 2" descr="Image result for dinosaur chasing a caveman"/>
          <p:cNvPicPr>
            <a:picLocks noChangeAspect="1" noChangeArrowheads="1"/>
          </p:cNvPicPr>
          <p:nvPr/>
        </p:nvPicPr>
        <p:blipFill>
          <a:blip r:embed="rId2"/>
          <a:srcRect/>
          <a:stretch>
            <a:fillRect/>
          </a:stretch>
        </p:blipFill>
        <p:spPr bwMode="auto">
          <a:xfrm rot="492951">
            <a:off x="4411279" y="3515864"/>
            <a:ext cx="4586111" cy="2381251"/>
          </a:xfrm>
          <a:prstGeom prst="rect">
            <a:avLst/>
          </a:prstGeom>
          <a:noFill/>
          <a:ln w="38100">
            <a:solidFill>
              <a:schemeClr val="accent5">
                <a:lumMod val="75000"/>
              </a:schemeClr>
            </a:solidFill>
          </a:ln>
        </p:spPr>
      </p:pic>
      <p:pic>
        <p:nvPicPr>
          <p:cNvPr id="33796" name="Picture 4" descr="Image result for mind body connection"/>
          <p:cNvPicPr>
            <a:picLocks noChangeAspect="1" noChangeArrowheads="1"/>
          </p:cNvPicPr>
          <p:nvPr/>
        </p:nvPicPr>
        <p:blipFill>
          <a:blip r:embed="rId3"/>
          <a:srcRect/>
          <a:stretch>
            <a:fillRect/>
          </a:stretch>
        </p:blipFill>
        <p:spPr bwMode="auto">
          <a:xfrm rot="20825616">
            <a:off x="428754" y="1997950"/>
            <a:ext cx="3891207" cy="2914651"/>
          </a:xfrm>
          <a:prstGeom prst="rect">
            <a:avLst/>
          </a:prstGeom>
          <a:noFill/>
          <a:ln w="28575">
            <a:solidFill>
              <a:srgbClr val="7030A0"/>
            </a:solidFill>
          </a:ln>
        </p:spPr>
      </p:pic>
      <p:pic>
        <p:nvPicPr>
          <p:cNvPr id="5" name="Picture 5" descr="C:\Users\Lorraine\Dropbox\Response_LogoKit\Response_Iconography\Red\28_Icon_logomark.png"/>
          <p:cNvPicPr>
            <a:picLocks noChangeAspect="1" noChangeArrowheads="1"/>
          </p:cNvPicPr>
          <p:nvPr/>
        </p:nvPicPr>
        <p:blipFill>
          <a:blip r:embed="rId4"/>
          <a:srcRect/>
          <a:stretch>
            <a:fillRect/>
          </a:stretch>
        </p:blipFill>
        <p:spPr bwMode="auto">
          <a:xfrm>
            <a:off x="228600" y="5867400"/>
            <a:ext cx="675515" cy="7970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human man stick figure lonely"/>
          <p:cNvPicPr>
            <a:picLocks noChangeAspect="1" noChangeArrowheads="1"/>
          </p:cNvPicPr>
          <p:nvPr/>
        </p:nvPicPr>
        <p:blipFill>
          <a:blip r:embed="rId2"/>
          <a:srcRect/>
          <a:stretch>
            <a:fillRect/>
          </a:stretch>
        </p:blipFill>
        <p:spPr bwMode="auto">
          <a:xfrm>
            <a:off x="304800" y="1600200"/>
            <a:ext cx="2590800" cy="2286000"/>
          </a:xfrm>
          <a:prstGeom prst="rect">
            <a:avLst/>
          </a:prstGeom>
          <a:noFill/>
        </p:spPr>
      </p:pic>
      <p:pic>
        <p:nvPicPr>
          <p:cNvPr id="4100" name="Picture 4" descr="Related image"/>
          <p:cNvPicPr>
            <a:picLocks noChangeAspect="1" noChangeArrowheads="1"/>
          </p:cNvPicPr>
          <p:nvPr/>
        </p:nvPicPr>
        <p:blipFill>
          <a:blip r:embed="rId3"/>
          <a:srcRect/>
          <a:stretch>
            <a:fillRect/>
          </a:stretch>
        </p:blipFill>
        <p:spPr bwMode="auto">
          <a:xfrm>
            <a:off x="3352800" y="1600200"/>
            <a:ext cx="2438400" cy="2286000"/>
          </a:xfrm>
          <a:prstGeom prst="rect">
            <a:avLst/>
          </a:prstGeom>
          <a:noFill/>
        </p:spPr>
      </p:pic>
      <p:sp>
        <p:nvSpPr>
          <p:cNvPr id="4102" name="AutoShape 6" descr="Image result for human man stick figure lone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human man stick figure lonely"/>
          <p:cNvPicPr>
            <a:picLocks noChangeAspect="1" noChangeArrowheads="1"/>
          </p:cNvPicPr>
          <p:nvPr/>
        </p:nvPicPr>
        <p:blipFill>
          <a:blip r:embed="rId4"/>
          <a:srcRect/>
          <a:stretch>
            <a:fillRect/>
          </a:stretch>
        </p:blipFill>
        <p:spPr bwMode="auto">
          <a:xfrm>
            <a:off x="3505200" y="4495800"/>
            <a:ext cx="2628900" cy="1971675"/>
          </a:xfrm>
          <a:prstGeom prst="rect">
            <a:avLst/>
          </a:prstGeom>
          <a:noFill/>
        </p:spPr>
      </p:pic>
      <p:pic>
        <p:nvPicPr>
          <p:cNvPr id="4106" name="Picture 10" descr="Related image"/>
          <p:cNvPicPr>
            <a:picLocks noChangeAspect="1" noChangeArrowheads="1"/>
          </p:cNvPicPr>
          <p:nvPr/>
        </p:nvPicPr>
        <p:blipFill>
          <a:blip r:embed="rId5"/>
          <a:srcRect/>
          <a:stretch>
            <a:fillRect/>
          </a:stretch>
        </p:blipFill>
        <p:spPr bwMode="auto">
          <a:xfrm>
            <a:off x="533400" y="4267200"/>
            <a:ext cx="2270760" cy="2270761"/>
          </a:xfrm>
          <a:prstGeom prst="rect">
            <a:avLst/>
          </a:prstGeom>
          <a:noFill/>
        </p:spPr>
      </p:pic>
      <p:pic>
        <p:nvPicPr>
          <p:cNvPr id="4108" name="Picture 12" descr="Image result for human man stick figure lonely"/>
          <p:cNvPicPr>
            <a:picLocks noChangeAspect="1" noChangeArrowheads="1"/>
          </p:cNvPicPr>
          <p:nvPr/>
        </p:nvPicPr>
        <p:blipFill>
          <a:blip r:embed="rId6"/>
          <a:srcRect/>
          <a:stretch>
            <a:fillRect/>
          </a:stretch>
        </p:blipFill>
        <p:spPr bwMode="auto">
          <a:xfrm>
            <a:off x="6248400" y="1676400"/>
            <a:ext cx="2357120" cy="2209800"/>
          </a:xfrm>
          <a:prstGeom prst="rect">
            <a:avLst/>
          </a:prstGeom>
          <a:noFill/>
        </p:spPr>
      </p:pic>
      <p:sp>
        <p:nvSpPr>
          <p:cNvPr id="10" name="TextBox 9"/>
          <p:cNvSpPr txBox="1"/>
          <p:nvPr/>
        </p:nvSpPr>
        <p:spPr>
          <a:xfrm>
            <a:off x="1524000" y="2133600"/>
            <a:ext cx="1217000" cy="738664"/>
          </a:xfrm>
          <a:prstGeom prst="rect">
            <a:avLst/>
          </a:prstGeom>
          <a:noFill/>
        </p:spPr>
        <p:txBody>
          <a:bodyPr wrap="none" rtlCol="0">
            <a:spAutoFit/>
          </a:bodyPr>
          <a:lstStyle/>
          <a:p>
            <a:r>
              <a:rPr lang="en-US" b="1" dirty="0" smtClean="0"/>
              <a:t>1 in 7</a:t>
            </a:r>
          </a:p>
          <a:p>
            <a:r>
              <a:rPr lang="en-US" sz="1200" dirty="0" smtClean="0"/>
              <a:t>Adults in the US </a:t>
            </a:r>
          </a:p>
          <a:p>
            <a:r>
              <a:rPr lang="en-US" sz="1200" dirty="0"/>
              <a:t>l</a:t>
            </a:r>
            <a:r>
              <a:rPr lang="en-US" sz="1200" dirty="0" smtClean="0"/>
              <a:t>ive </a:t>
            </a:r>
            <a:r>
              <a:rPr lang="en-US" sz="1200" dirty="0"/>
              <a:t>a</a:t>
            </a:r>
            <a:r>
              <a:rPr lang="en-US" sz="1200" dirty="0" smtClean="0"/>
              <a:t>lone </a:t>
            </a:r>
            <a:endParaRPr lang="en-US" sz="1200" dirty="0"/>
          </a:p>
        </p:txBody>
      </p:sp>
      <p:sp>
        <p:nvSpPr>
          <p:cNvPr id="12" name="TextBox 11"/>
          <p:cNvSpPr txBox="1"/>
          <p:nvPr/>
        </p:nvSpPr>
        <p:spPr>
          <a:xfrm>
            <a:off x="3962400" y="1828800"/>
            <a:ext cx="869893" cy="461665"/>
          </a:xfrm>
          <a:prstGeom prst="rect">
            <a:avLst/>
          </a:prstGeom>
          <a:noFill/>
        </p:spPr>
        <p:txBody>
          <a:bodyPr wrap="square" rtlCol="0">
            <a:spAutoFit/>
          </a:bodyPr>
          <a:lstStyle/>
          <a:p>
            <a:r>
              <a:rPr lang="en-US" sz="1200" b="1" dirty="0" smtClean="0"/>
              <a:t>15 million </a:t>
            </a:r>
          </a:p>
          <a:p>
            <a:r>
              <a:rPr lang="en-US" sz="1100" dirty="0" smtClean="0"/>
              <a:t>Age35-64</a:t>
            </a:r>
            <a:endParaRPr lang="en-US" sz="1100" dirty="0"/>
          </a:p>
        </p:txBody>
      </p:sp>
      <p:sp>
        <p:nvSpPr>
          <p:cNvPr id="13" name="TextBox 12"/>
          <p:cNvSpPr txBox="1"/>
          <p:nvPr/>
        </p:nvSpPr>
        <p:spPr>
          <a:xfrm>
            <a:off x="7772400" y="1676401"/>
            <a:ext cx="914400" cy="461665"/>
          </a:xfrm>
          <a:prstGeom prst="rect">
            <a:avLst/>
          </a:prstGeom>
          <a:solidFill>
            <a:schemeClr val="bg1">
              <a:lumMod val="85000"/>
            </a:schemeClr>
          </a:solidFill>
          <a:ln>
            <a:solidFill>
              <a:schemeClr val="bg1">
                <a:lumMod val="50000"/>
              </a:schemeClr>
            </a:solidFill>
          </a:ln>
          <a:effectLst>
            <a:innerShdw blurRad="63500" dist="50800" dir="13500000">
              <a:prstClr val="black">
                <a:alpha val="50000"/>
              </a:prstClr>
            </a:innerShdw>
          </a:effectLst>
        </p:spPr>
        <p:txBody>
          <a:bodyPr wrap="square" rtlCol="0">
            <a:spAutoFit/>
          </a:bodyPr>
          <a:lstStyle/>
          <a:p>
            <a:pPr algn="ctr"/>
            <a:r>
              <a:rPr lang="en-US" sz="1200" b="1" dirty="0" smtClean="0"/>
              <a:t>10 million</a:t>
            </a:r>
          </a:p>
          <a:p>
            <a:pPr algn="ctr"/>
            <a:r>
              <a:rPr lang="en-US" sz="1200" dirty="0" smtClean="0"/>
              <a:t>65+</a:t>
            </a:r>
            <a:endParaRPr lang="en-US" sz="1200" dirty="0"/>
          </a:p>
        </p:txBody>
      </p:sp>
      <p:sp>
        <p:nvSpPr>
          <p:cNvPr id="14" name="TextBox 13"/>
          <p:cNvSpPr txBox="1"/>
          <p:nvPr/>
        </p:nvSpPr>
        <p:spPr>
          <a:xfrm>
            <a:off x="990600" y="4343400"/>
            <a:ext cx="1066800" cy="600164"/>
          </a:xfrm>
          <a:prstGeom prst="rect">
            <a:avLst/>
          </a:prstGeom>
          <a:noFill/>
        </p:spPr>
        <p:txBody>
          <a:bodyPr wrap="square" rtlCol="0">
            <a:spAutoFit/>
          </a:bodyPr>
          <a:lstStyle/>
          <a:p>
            <a:pPr algn="ctr"/>
            <a:r>
              <a:rPr lang="en-US" sz="1100" dirty="0" smtClean="0"/>
              <a:t>More common than the nuclear family</a:t>
            </a:r>
            <a:endParaRPr lang="en-US" sz="1100" dirty="0"/>
          </a:p>
        </p:txBody>
      </p:sp>
      <p:sp>
        <p:nvSpPr>
          <p:cNvPr id="15" name="TextBox 14"/>
          <p:cNvSpPr txBox="1"/>
          <p:nvPr/>
        </p:nvSpPr>
        <p:spPr>
          <a:xfrm>
            <a:off x="4953000" y="5715000"/>
            <a:ext cx="1371600" cy="646331"/>
          </a:xfrm>
          <a:prstGeom prst="rect">
            <a:avLst/>
          </a:prstGeom>
          <a:noFill/>
        </p:spPr>
        <p:txBody>
          <a:bodyPr wrap="square" rtlCol="0">
            <a:spAutoFit/>
          </a:bodyPr>
          <a:lstStyle/>
          <a:p>
            <a:pPr algn="ctr"/>
            <a:r>
              <a:rPr lang="en-US" sz="1400" b="1" dirty="0" smtClean="0"/>
              <a:t>50%</a:t>
            </a:r>
            <a:r>
              <a:rPr lang="en-US" sz="1100" b="1" dirty="0" smtClean="0"/>
              <a:t> </a:t>
            </a:r>
          </a:p>
          <a:p>
            <a:pPr algn="ctr"/>
            <a:r>
              <a:rPr lang="en-US" sz="1100" dirty="0" smtClean="0"/>
              <a:t>of American </a:t>
            </a:r>
          </a:p>
          <a:p>
            <a:pPr algn="ctr"/>
            <a:r>
              <a:rPr lang="en-US" sz="1100" dirty="0" smtClean="0"/>
              <a:t>adults are single</a:t>
            </a:r>
            <a:endParaRPr lang="en-US" sz="1100" dirty="0"/>
          </a:p>
        </p:txBody>
      </p:sp>
      <p:sp>
        <p:nvSpPr>
          <p:cNvPr id="16" name="TextBox 15"/>
          <p:cNvSpPr txBox="1"/>
          <p:nvPr/>
        </p:nvSpPr>
        <p:spPr>
          <a:xfrm>
            <a:off x="914400" y="381000"/>
            <a:ext cx="5562600" cy="646331"/>
          </a:xfrm>
          <a:prstGeom prst="rect">
            <a:avLst/>
          </a:prstGeom>
          <a:noFill/>
        </p:spPr>
        <p:txBody>
          <a:bodyPr wrap="square" rtlCol="0">
            <a:spAutoFit/>
          </a:bodyPr>
          <a:lstStyle/>
          <a:p>
            <a:pPr algn="ctr"/>
            <a:r>
              <a:rPr lang="en-US" sz="3600" dirty="0" smtClean="0">
                <a:latin typeface="Aharoni" pitchFamily="2" charset="-79"/>
                <a:cs typeface="Aharoni" pitchFamily="2" charset="-79"/>
              </a:rPr>
              <a:t>Who Are the Lonely? </a:t>
            </a:r>
            <a:endParaRPr lang="en-US" sz="3600" dirty="0">
              <a:latin typeface="Aharoni" pitchFamily="2" charset="-79"/>
              <a:cs typeface="Aharoni" pitchFamily="2" charset="-79"/>
            </a:endParaRPr>
          </a:p>
        </p:txBody>
      </p:sp>
      <p:sp>
        <p:nvSpPr>
          <p:cNvPr id="17" name="TextBox 16"/>
          <p:cNvSpPr txBox="1"/>
          <p:nvPr/>
        </p:nvSpPr>
        <p:spPr>
          <a:xfrm>
            <a:off x="685800" y="1143000"/>
            <a:ext cx="1447800" cy="369332"/>
          </a:xfrm>
          <a:prstGeom prst="rect">
            <a:avLst/>
          </a:prstGeom>
          <a:noFill/>
          <a:ln w="12700">
            <a:solidFill>
              <a:schemeClr val="tx1">
                <a:lumMod val="95000"/>
                <a:lumOff val="5000"/>
              </a:schemeClr>
            </a:solidFill>
          </a:ln>
        </p:spPr>
        <p:txBody>
          <a:bodyPr wrap="square" rtlCol="0">
            <a:spAutoFit/>
          </a:bodyPr>
          <a:lstStyle/>
          <a:p>
            <a:r>
              <a:rPr lang="en-US" dirty="0" smtClean="0"/>
              <a:t>Prevalence</a:t>
            </a:r>
            <a:endParaRPr lang="en-US" dirty="0"/>
          </a:p>
        </p:txBody>
      </p:sp>
      <p:pic>
        <p:nvPicPr>
          <p:cNvPr id="18" name="Picture 5" descr="C:\Users\Lorraine\Dropbox\Response_LogoKit\Response_Iconography\Red\28_Icon_logomark.png"/>
          <p:cNvPicPr>
            <a:picLocks noChangeAspect="1" noChangeArrowheads="1"/>
          </p:cNvPicPr>
          <p:nvPr/>
        </p:nvPicPr>
        <p:blipFill>
          <a:blip r:embed="rId7"/>
          <a:srcRect/>
          <a:stretch>
            <a:fillRect/>
          </a:stretch>
        </p:blipFill>
        <p:spPr bwMode="auto">
          <a:xfrm>
            <a:off x="8229600" y="5867400"/>
            <a:ext cx="675515" cy="7970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stretch>
            <a:fillRect/>
          </a:stretch>
        </p:blipFill>
        <p:spPr bwMode="auto">
          <a:xfrm>
            <a:off x="1371600" y="533400"/>
            <a:ext cx="6781800" cy="6139596"/>
          </a:xfrm>
          <a:prstGeom prst="rect">
            <a:avLst/>
          </a:prstGeom>
          <a:noFill/>
          <a:ln w="9525">
            <a:solidFill>
              <a:srgbClr val="00B0F0"/>
            </a:solidFill>
            <a:miter lim="800000"/>
            <a:headEnd/>
            <a:tailEnd/>
          </a:ln>
          <a:effectLst/>
        </p:spPr>
      </p:pic>
      <p:sp>
        <p:nvSpPr>
          <p:cNvPr id="6" name="TextBox 5"/>
          <p:cNvSpPr txBox="1"/>
          <p:nvPr/>
        </p:nvSpPr>
        <p:spPr>
          <a:xfrm>
            <a:off x="304800" y="76200"/>
            <a:ext cx="8229600" cy="523220"/>
          </a:xfrm>
          <a:prstGeom prst="rect">
            <a:avLst/>
          </a:prstGeom>
          <a:noFill/>
        </p:spPr>
        <p:txBody>
          <a:bodyPr wrap="square" rtlCol="0">
            <a:spAutoFit/>
          </a:bodyPr>
          <a:lstStyle/>
          <a:p>
            <a:pPr algn="ctr"/>
            <a:r>
              <a:rPr lang="en-US" sz="2800" dirty="0" smtClean="0"/>
              <a:t>UCLA LONELINESS SCALE VERSION 3 </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514</Words>
  <Application>Microsoft Office PowerPoint</Application>
  <PresentationFormat>On-screen Show (4:3)</PresentationFormat>
  <Paragraphs>89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Lethality of Loneliness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TAKE CARE OF YOURSELF AND OTHERS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Lorraine</dc:creator>
  <cp:lastModifiedBy>Lorraine</cp:lastModifiedBy>
  <cp:revision>47</cp:revision>
  <dcterms:created xsi:type="dcterms:W3CDTF">2018-10-04T15:50:13Z</dcterms:created>
  <dcterms:modified xsi:type="dcterms:W3CDTF">2018-10-08T12:24:56Z</dcterms:modified>
</cp:coreProperties>
</file>