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24" r:id="rId2"/>
    <p:sldId id="279" r:id="rId3"/>
    <p:sldId id="325" r:id="rId4"/>
    <p:sldId id="322" r:id="rId5"/>
    <p:sldId id="323" r:id="rId6"/>
    <p:sldId id="321" r:id="rId7"/>
    <p:sldId id="328" r:id="rId8"/>
    <p:sldId id="330" r:id="rId9"/>
    <p:sldId id="326" r:id="rId10"/>
    <p:sldId id="319" r:id="rId11"/>
    <p:sldId id="329" r:id="rId12"/>
    <p:sldId id="340" r:id="rId13"/>
    <p:sldId id="332" r:id="rId14"/>
    <p:sldId id="331" r:id="rId15"/>
    <p:sldId id="343" r:id="rId16"/>
    <p:sldId id="333" r:id="rId17"/>
    <p:sldId id="342" r:id="rId18"/>
    <p:sldId id="341" r:id="rId19"/>
    <p:sldId id="336" r:id="rId20"/>
    <p:sldId id="338" r:id="rId21"/>
    <p:sldId id="337"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68188" autoAdjust="0"/>
  </p:normalViewPr>
  <p:slideViewPr>
    <p:cSldViewPr snapToGrid="0">
      <p:cViewPr varScale="1">
        <p:scale>
          <a:sx n="53" d="100"/>
          <a:sy n="53" d="100"/>
        </p:scale>
        <p:origin x="111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BFD27-73EF-4E14-8B50-38605F42E764}" type="datetimeFigureOut">
              <a:rPr lang="en-US" smtClean="0"/>
              <a:t>10/16/2018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D5184-CF81-4E2E-ACD5-28C80623811B}" type="slidenum">
              <a:rPr lang="en-US" smtClean="0"/>
              <a:t>‹#›</a:t>
            </a:fld>
            <a:endParaRPr lang="en-US"/>
          </a:p>
        </p:txBody>
      </p:sp>
    </p:spTree>
    <p:extLst>
      <p:ext uri="{BB962C8B-B14F-4D97-AF65-F5344CB8AC3E}">
        <p14:creationId xmlns:p14="http://schemas.microsoft.com/office/powerpoint/2010/main" val="88353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C0067-7EA2-4A41-9331-9B40C7450E46}" type="slidenum">
              <a:rPr lang="en-US" smtClean="0"/>
              <a:t>2</a:t>
            </a:fld>
            <a:endParaRPr lang="en-US"/>
          </a:p>
        </p:txBody>
      </p:sp>
    </p:spTree>
    <p:extLst>
      <p:ext uri="{BB962C8B-B14F-4D97-AF65-F5344CB8AC3E}">
        <p14:creationId xmlns:p14="http://schemas.microsoft.com/office/powerpoint/2010/main" val="222428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 careful about saying that it will reduce 911 call volume</a:t>
            </a:r>
          </a:p>
          <a:p>
            <a:endParaRPr lang="en-US" dirty="0" smtClean="0"/>
          </a:p>
          <a:p>
            <a:r>
              <a:rPr lang="en-US" dirty="0" smtClean="0"/>
              <a:t>Find</a:t>
            </a:r>
            <a:r>
              <a:rPr lang="en-US" baseline="0" dirty="0" smtClean="0"/>
              <a:t> a third party that can help build the connection</a:t>
            </a:r>
          </a:p>
          <a:p>
            <a:r>
              <a:rPr lang="en-US" baseline="0" dirty="0" smtClean="0"/>
              <a:t>Invite someone from their leadership to serve on your board</a:t>
            </a:r>
          </a:p>
          <a:p>
            <a:endParaRPr lang="en-US" baseline="0" dirty="0" smtClean="0"/>
          </a:p>
        </p:txBody>
      </p:sp>
      <p:sp>
        <p:nvSpPr>
          <p:cNvPr id="4" name="Slide Number Placeholder 3"/>
          <p:cNvSpPr>
            <a:spLocks noGrp="1"/>
          </p:cNvSpPr>
          <p:nvPr>
            <p:ph type="sldNum" sz="quarter" idx="10"/>
          </p:nvPr>
        </p:nvSpPr>
        <p:spPr/>
        <p:txBody>
          <a:bodyPr/>
          <a:lstStyle/>
          <a:p>
            <a:fld id="{880D5184-CF81-4E2E-ACD5-28C80623811B}" type="slidenum">
              <a:rPr lang="en-US" smtClean="0"/>
              <a:t>14</a:t>
            </a:fld>
            <a:endParaRPr lang="en-US"/>
          </a:p>
        </p:txBody>
      </p:sp>
    </p:spTree>
    <p:extLst>
      <p:ext uri="{BB962C8B-B14F-4D97-AF65-F5344CB8AC3E}">
        <p14:creationId xmlns:p14="http://schemas.microsoft.com/office/powerpoint/2010/main" val="70867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Establishes a contact person</a:t>
            </a:r>
          </a:p>
        </p:txBody>
      </p:sp>
      <p:sp>
        <p:nvSpPr>
          <p:cNvPr id="4" name="Slide Number Placeholder 3"/>
          <p:cNvSpPr>
            <a:spLocks noGrp="1"/>
          </p:cNvSpPr>
          <p:nvPr>
            <p:ph type="sldNum" sz="quarter" idx="10"/>
          </p:nvPr>
        </p:nvSpPr>
        <p:spPr/>
        <p:txBody>
          <a:bodyPr/>
          <a:lstStyle/>
          <a:p>
            <a:fld id="{880D5184-CF81-4E2E-ACD5-28C80623811B}" type="slidenum">
              <a:rPr lang="en-US" smtClean="0"/>
              <a:t>15</a:t>
            </a:fld>
            <a:endParaRPr lang="en-US"/>
          </a:p>
        </p:txBody>
      </p:sp>
    </p:spTree>
    <p:extLst>
      <p:ext uri="{BB962C8B-B14F-4D97-AF65-F5344CB8AC3E}">
        <p14:creationId xmlns:p14="http://schemas.microsoft.com/office/powerpoint/2010/main" val="3587431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This will include information on suicide plan, potential weapons, and other known dangers to responding emergency personnel. The XYZ crisis counselor will remain on the line with the caller as long as possible. </a:t>
            </a:r>
          </a:p>
          <a:p>
            <a:endParaRPr lang="en-US" dirty="0" smtClean="0">
              <a:latin typeface="+mn-lt"/>
            </a:endParaRPr>
          </a:p>
          <a:p>
            <a:r>
              <a:rPr lang="en-US" dirty="0" smtClean="0">
                <a:latin typeface="+mn-lt"/>
              </a:rPr>
              <a:t>Address what</a:t>
            </a:r>
            <a:r>
              <a:rPr lang="en-US" baseline="0" dirty="0" smtClean="0">
                <a:latin typeface="+mn-lt"/>
              </a:rPr>
              <a:t> happens if your center queues callers when all agents are busy. </a:t>
            </a:r>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16</a:t>
            </a:fld>
            <a:endParaRPr lang="en-US"/>
          </a:p>
        </p:txBody>
      </p:sp>
    </p:spTree>
    <p:extLst>
      <p:ext uri="{BB962C8B-B14F-4D97-AF65-F5344CB8AC3E}">
        <p14:creationId xmlns:p14="http://schemas.microsoft.com/office/powerpoint/2010/main" val="110825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examples of creative</a:t>
            </a:r>
            <a:r>
              <a:rPr lang="en-US" baseline="0" dirty="0" smtClean="0"/>
              <a:t> partnerships exist in the room?  Discuss.</a:t>
            </a:r>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18</a:t>
            </a:fld>
            <a:endParaRPr lang="en-US"/>
          </a:p>
        </p:txBody>
      </p:sp>
    </p:spTree>
    <p:extLst>
      <p:ext uri="{BB962C8B-B14F-4D97-AF65-F5344CB8AC3E}">
        <p14:creationId xmlns:p14="http://schemas.microsoft.com/office/powerpoint/2010/main" val="252489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19</a:t>
            </a:fld>
            <a:endParaRPr lang="en-US"/>
          </a:p>
        </p:txBody>
      </p:sp>
    </p:spTree>
    <p:extLst>
      <p:ext uri="{BB962C8B-B14F-4D97-AF65-F5344CB8AC3E}">
        <p14:creationId xmlns:p14="http://schemas.microsoft.com/office/powerpoint/2010/main" val="4701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5</a:t>
            </a:fld>
            <a:endParaRPr lang="en-US"/>
          </a:p>
        </p:txBody>
      </p:sp>
    </p:spTree>
    <p:extLst>
      <p:ext uri="{BB962C8B-B14F-4D97-AF65-F5344CB8AC3E}">
        <p14:creationId xmlns:p14="http://schemas.microsoft.com/office/powerpoint/2010/main" val="177500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6</a:t>
            </a:fld>
            <a:endParaRPr lang="en-US"/>
          </a:p>
        </p:txBody>
      </p:sp>
    </p:spTree>
    <p:extLst>
      <p:ext uri="{BB962C8B-B14F-4D97-AF65-F5344CB8AC3E}">
        <p14:creationId xmlns:p14="http://schemas.microsoft.com/office/powerpoint/2010/main" val="423857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7</a:t>
            </a:fld>
            <a:endParaRPr lang="en-US"/>
          </a:p>
        </p:txBody>
      </p:sp>
    </p:spTree>
    <p:extLst>
      <p:ext uri="{BB962C8B-B14F-4D97-AF65-F5344CB8AC3E}">
        <p14:creationId xmlns:p14="http://schemas.microsoft.com/office/powerpoint/2010/main" val="424550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8</a:t>
            </a:fld>
            <a:endParaRPr lang="en-US"/>
          </a:p>
        </p:txBody>
      </p:sp>
    </p:spTree>
    <p:extLst>
      <p:ext uri="{BB962C8B-B14F-4D97-AF65-F5344CB8AC3E}">
        <p14:creationId xmlns:p14="http://schemas.microsoft.com/office/powerpoint/2010/main" val="121678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Educate</a:t>
            </a:r>
            <a:r>
              <a:rPr lang="en-US" baseline="0" dirty="0" smtClean="0"/>
              <a:t> - </a:t>
            </a:r>
            <a:r>
              <a:rPr lang="en-US" dirty="0" smtClean="0">
                <a:latin typeface="+mn-lt"/>
              </a:rPr>
              <a:t>many PSAPs are not aware of the Standard, but they are very aware of the need to do better when it comes to serving the community around suicide prevention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Emphasize </a:t>
            </a:r>
            <a:r>
              <a:rPr lang="en-US" dirty="0" smtClean="0">
                <a:latin typeface="+mn-lt"/>
              </a:rPr>
              <a:t>– the services are different sides of the same coin and the Standard supports the efforts of both</a:t>
            </a:r>
          </a:p>
          <a:p>
            <a:endParaRPr lang="en-US" dirty="0" smtClean="0"/>
          </a:p>
          <a:p>
            <a:r>
              <a:rPr lang="en-US" dirty="0" smtClean="0"/>
              <a:t>Explain</a:t>
            </a:r>
            <a:r>
              <a:rPr lang="en-US" baseline="0" dirty="0" smtClean="0"/>
              <a:t> – PSAPs have strict and regulated standards for metrics and service provision because of the emergency nature of their work – helping them to improve their workflow when it comes to the services they provide to those at imminent risk is incredibly valuable to them in terms of their desire to save lives, provide their responders with the training and support they need, and maintain the service standards that are expected by regulations and the community</a:t>
            </a:r>
            <a:endParaRPr lang="en-US" dirty="0" smtClean="0"/>
          </a:p>
        </p:txBody>
      </p:sp>
      <p:sp>
        <p:nvSpPr>
          <p:cNvPr id="4" name="Slide Number Placeholder 3"/>
          <p:cNvSpPr>
            <a:spLocks noGrp="1"/>
          </p:cNvSpPr>
          <p:nvPr>
            <p:ph type="sldNum" sz="quarter" idx="10"/>
          </p:nvPr>
        </p:nvSpPr>
        <p:spPr/>
        <p:txBody>
          <a:bodyPr/>
          <a:lstStyle/>
          <a:p>
            <a:fld id="{880D5184-CF81-4E2E-ACD5-28C80623811B}" type="slidenum">
              <a:rPr lang="en-US" smtClean="0"/>
              <a:t>9</a:t>
            </a:fld>
            <a:endParaRPr lang="en-US"/>
          </a:p>
        </p:txBody>
      </p:sp>
    </p:spTree>
    <p:extLst>
      <p:ext uri="{BB962C8B-B14F-4D97-AF65-F5344CB8AC3E}">
        <p14:creationId xmlns:p14="http://schemas.microsoft.com/office/powerpoint/2010/main" val="419165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10</a:t>
            </a:fld>
            <a:endParaRPr lang="en-US"/>
          </a:p>
        </p:txBody>
      </p:sp>
    </p:spTree>
    <p:extLst>
      <p:ext uri="{BB962C8B-B14F-4D97-AF65-F5344CB8AC3E}">
        <p14:creationId xmlns:p14="http://schemas.microsoft.com/office/powerpoint/2010/main" val="530692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11</a:t>
            </a:fld>
            <a:endParaRPr lang="en-US"/>
          </a:p>
        </p:txBody>
      </p:sp>
    </p:spTree>
    <p:extLst>
      <p:ext uri="{BB962C8B-B14F-4D97-AF65-F5344CB8AC3E}">
        <p14:creationId xmlns:p14="http://schemas.microsoft.com/office/powerpoint/2010/main" val="76059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Shout out to Wendy and Jennifer</a:t>
            </a:r>
            <a:endParaRPr lang="en-US" dirty="0"/>
          </a:p>
        </p:txBody>
      </p:sp>
      <p:sp>
        <p:nvSpPr>
          <p:cNvPr id="4" name="Slide Number Placeholder 3"/>
          <p:cNvSpPr>
            <a:spLocks noGrp="1"/>
          </p:cNvSpPr>
          <p:nvPr>
            <p:ph type="sldNum" sz="quarter" idx="10"/>
          </p:nvPr>
        </p:nvSpPr>
        <p:spPr/>
        <p:txBody>
          <a:bodyPr/>
          <a:lstStyle/>
          <a:p>
            <a:fld id="{880D5184-CF81-4E2E-ACD5-28C80623811B}" type="slidenum">
              <a:rPr lang="en-US" smtClean="0"/>
              <a:t>13</a:t>
            </a:fld>
            <a:endParaRPr lang="en-US"/>
          </a:p>
        </p:txBody>
      </p:sp>
    </p:spTree>
    <p:extLst>
      <p:ext uri="{BB962C8B-B14F-4D97-AF65-F5344CB8AC3E}">
        <p14:creationId xmlns:p14="http://schemas.microsoft.com/office/powerpoint/2010/main" val="3065535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25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478857" y="1221413"/>
            <a:ext cx="8874943" cy="5258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48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40000" y="2435226"/>
            <a:ext cx="904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454400" y="4191000"/>
            <a:ext cx="8128000" cy="1371600"/>
          </a:xfrm>
        </p:spPr>
        <p:txBody>
          <a:bodyPr/>
          <a:lstStyle>
            <a:lvl1pPr marL="0" indent="0" algn="ctr">
              <a:buNone/>
              <a:defRPr>
                <a:solidFill>
                  <a:schemeClr val="tx1">
                    <a:tint val="7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4" indent="0" algn="ctr">
              <a:buNone/>
              <a:defRPr>
                <a:solidFill>
                  <a:schemeClr val="tx1">
                    <a:tint val="75000"/>
                  </a:schemeClr>
                </a:solidFill>
              </a:defRPr>
            </a:lvl4pPr>
            <a:lvl5pPr marL="1828686" indent="0" algn="ctr">
              <a:buNone/>
              <a:defRPr>
                <a:solidFill>
                  <a:schemeClr val="tx1">
                    <a:tint val="75000"/>
                  </a:schemeClr>
                </a:solidFill>
              </a:defRPr>
            </a:lvl5pPr>
            <a:lvl6pPr marL="2285858"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2402417" y="6356351"/>
            <a:ext cx="1219200" cy="365125"/>
          </a:xfrm>
          <a:prstGeom prst="rect">
            <a:avLst/>
          </a:prstGeom>
        </p:spPr>
        <p:txBody>
          <a:bodyPr/>
          <a:lstStyle>
            <a:lvl1pPr>
              <a:defRPr/>
            </a:lvl1pPr>
          </a:lstStyle>
          <a:p>
            <a:pPr defTabSz="799425">
              <a:defRPr/>
            </a:pPr>
            <a:fld id="{7C6C3A71-31F1-4B9D-93B1-D873DA0190FE}" type="datetimeFigureOut">
              <a:rPr lang="en-US" sz="1574" smtClean="0">
                <a:solidFill>
                  <a:prstClr val="black"/>
                </a:solidFill>
              </a:rPr>
              <a:pPr defTabSz="799425">
                <a:defRPr/>
              </a:pPr>
              <a:t>10/16/2018</a:t>
            </a:fld>
            <a:endParaRPr lang="en-US" sz="1574">
              <a:solidFill>
                <a:prstClr val="black"/>
              </a:solidFill>
            </a:endParaRPr>
          </a:p>
        </p:txBody>
      </p:sp>
      <p:sp>
        <p:nvSpPr>
          <p:cNvPr id="6" name="Footer Placeholder 4"/>
          <p:cNvSpPr>
            <a:spLocks noGrp="1"/>
          </p:cNvSpPr>
          <p:nvPr>
            <p:ph type="ftr" sz="quarter" idx="11"/>
          </p:nvPr>
        </p:nvSpPr>
        <p:spPr>
          <a:xfrm>
            <a:off x="3926417" y="6356351"/>
            <a:ext cx="2844800" cy="365125"/>
          </a:xfrm>
          <a:prstGeom prst="rect">
            <a:avLst/>
          </a:prstGeom>
        </p:spPr>
        <p:txBody>
          <a:bodyPr/>
          <a:lstStyle>
            <a:lvl1pPr fontAlgn="auto">
              <a:spcBef>
                <a:spcPts val="0"/>
              </a:spcBef>
              <a:spcAft>
                <a:spcPts val="0"/>
              </a:spcAft>
              <a:defRPr lang="en-US">
                <a:latin typeface="+mn-lt"/>
                <a:cs typeface="+mn-cs"/>
              </a:defRPr>
            </a:lvl1pPr>
          </a:lstStyle>
          <a:p>
            <a:pPr defTabSz="799425">
              <a:defRPr/>
            </a:pPr>
            <a:endParaRPr lang="en-US" sz="1574">
              <a:solidFill>
                <a:prstClr val="black"/>
              </a:solidFill>
            </a:endParaRPr>
          </a:p>
        </p:txBody>
      </p:sp>
      <p:sp>
        <p:nvSpPr>
          <p:cNvPr id="7" name="Slide Number Placeholder 5"/>
          <p:cNvSpPr>
            <a:spLocks noGrp="1"/>
          </p:cNvSpPr>
          <p:nvPr>
            <p:ph type="sldNum" sz="quarter" idx="12"/>
          </p:nvPr>
        </p:nvSpPr>
        <p:spPr>
          <a:xfrm>
            <a:off x="7076017" y="6356351"/>
            <a:ext cx="914400" cy="365125"/>
          </a:xfrm>
          <a:prstGeom prst="rect">
            <a:avLst/>
          </a:prstGeom>
        </p:spPr>
        <p:txBody>
          <a:bodyPr/>
          <a:lstStyle>
            <a:lvl1pPr>
              <a:defRPr/>
            </a:lvl1pPr>
          </a:lstStyle>
          <a:p>
            <a:pPr defTabSz="799425">
              <a:defRPr/>
            </a:pPr>
            <a:fld id="{A19E157C-8F52-4D85-B4AA-E691AF819A90}" type="slidenum">
              <a:rPr lang="en-US" sz="1574" smtClean="0">
                <a:solidFill>
                  <a:prstClr val="black"/>
                </a:solidFill>
              </a:rPr>
              <a:pPr defTabSz="799425">
                <a:defRPr/>
              </a:pPr>
              <a:t>‹#›</a:t>
            </a:fld>
            <a:endParaRPr lang="en-US" sz="1574" dirty="0">
              <a:solidFill>
                <a:prstClr val="black"/>
              </a:solidFill>
            </a:endParaRPr>
          </a:p>
        </p:txBody>
      </p:sp>
    </p:spTree>
    <p:extLst>
      <p:ext uri="{BB962C8B-B14F-4D97-AF65-F5344CB8AC3E}">
        <p14:creationId xmlns:p14="http://schemas.microsoft.com/office/powerpoint/2010/main" val="2530719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4286" y="365127"/>
            <a:ext cx="8679514" cy="4911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478857" y="1221413"/>
            <a:ext cx="8874943" cy="52740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035430" y="5484857"/>
            <a:ext cx="184731" cy="334579"/>
          </a:xfrm>
          <a:prstGeom prst="rect">
            <a:avLst/>
          </a:prstGeom>
          <a:noFill/>
        </p:spPr>
        <p:txBody>
          <a:bodyPr wrap="none" rtlCol="0">
            <a:spAutoFit/>
          </a:bodyPr>
          <a:lstStyle/>
          <a:p>
            <a:pPr defTabSz="799425"/>
            <a:endParaRPr lang="en-US" sz="1574" dirty="0">
              <a:solidFill>
                <a:prstClr val="black"/>
              </a:solidFill>
            </a:endParaRPr>
          </a:p>
        </p:txBody>
      </p:sp>
    </p:spTree>
    <p:extLst>
      <p:ext uri="{BB962C8B-B14F-4D97-AF65-F5344CB8AC3E}">
        <p14:creationId xmlns:p14="http://schemas.microsoft.com/office/powerpoint/2010/main" val="2652325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343" rtl="0" eaLnBrk="1" latinLnBrk="0" hangingPunct="1">
        <a:lnSpc>
          <a:spcPct val="90000"/>
        </a:lnSpc>
        <a:spcBef>
          <a:spcPct val="0"/>
        </a:spcBef>
        <a:buNone/>
        <a:defRPr sz="3428" b="1" i="0" kern="1200">
          <a:solidFill>
            <a:schemeClr val="bg1"/>
          </a:solidFill>
          <a:latin typeface="Trebuchet MS" charset="0"/>
          <a:ea typeface="Trebuchet MS" charset="0"/>
          <a:cs typeface="Trebuchet MS" charset="0"/>
        </a:defRPr>
      </a:lvl1pPr>
    </p:titleStyle>
    <p:bodyStyle>
      <a:lvl1pPr marL="228585" indent="-228585" algn="l" defTabSz="914343" rtl="0" eaLnBrk="1" latinLnBrk="0" hangingPunct="1">
        <a:lnSpc>
          <a:spcPct val="90000"/>
        </a:lnSpc>
        <a:spcBef>
          <a:spcPts val="1000"/>
        </a:spcBef>
        <a:buClr>
          <a:srgbClr val="147C31"/>
        </a:buClr>
        <a:buFont typeface="Arial" panose="020B0604020202020204" pitchFamily="34" charset="0"/>
        <a:buChar char="•"/>
        <a:defRPr sz="2800" kern="1200">
          <a:solidFill>
            <a:schemeClr val="tx1"/>
          </a:solidFill>
          <a:latin typeface="Georgia" charset="0"/>
          <a:ea typeface="Georgia" charset="0"/>
          <a:cs typeface="Georgia" charset="0"/>
        </a:defRPr>
      </a:lvl1pPr>
      <a:lvl2pPr marL="685757" indent="-228585" algn="l" defTabSz="914343" rtl="0" eaLnBrk="1" latinLnBrk="0" hangingPunct="1">
        <a:lnSpc>
          <a:spcPct val="90000"/>
        </a:lnSpc>
        <a:spcBef>
          <a:spcPts val="500"/>
        </a:spcBef>
        <a:buClr>
          <a:srgbClr val="147C31"/>
        </a:buClr>
        <a:buFont typeface="Arial" panose="020B0604020202020204" pitchFamily="34" charset="0"/>
        <a:buChar char="•"/>
        <a:defRPr sz="2400" kern="1200">
          <a:solidFill>
            <a:schemeClr val="tx1"/>
          </a:solidFill>
          <a:latin typeface="Georgia" charset="0"/>
          <a:ea typeface="Georgia" charset="0"/>
          <a:cs typeface="Georgia" charset="0"/>
        </a:defRPr>
      </a:lvl2pPr>
      <a:lvl3pPr marL="1142929" indent="-228585" algn="l" defTabSz="914343" rtl="0" eaLnBrk="1" latinLnBrk="0" hangingPunct="1">
        <a:lnSpc>
          <a:spcPct val="90000"/>
        </a:lnSpc>
        <a:spcBef>
          <a:spcPts val="500"/>
        </a:spcBef>
        <a:buClr>
          <a:srgbClr val="147C31"/>
        </a:buClr>
        <a:buFont typeface="Arial" panose="020B0604020202020204" pitchFamily="34" charset="0"/>
        <a:buChar char="•"/>
        <a:defRPr sz="2000" kern="1200">
          <a:solidFill>
            <a:schemeClr val="tx1"/>
          </a:solidFill>
          <a:latin typeface="Georgia" charset="0"/>
          <a:ea typeface="Georgia" charset="0"/>
          <a:cs typeface="Georgia" charset="0"/>
        </a:defRPr>
      </a:lvl3pPr>
      <a:lvl4pPr marL="1600101" indent="-228585" algn="l" defTabSz="914343" rtl="0" eaLnBrk="1" latinLnBrk="0" hangingPunct="1">
        <a:lnSpc>
          <a:spcPct val="90000"/>
        </a:lnSpc>
        <a:spcBef>
          <a:spcPts val="500"/>
        </a:spcBef>
        <a:buClr>
          <a:srgbClr val="147C31"/>
        </a:buClr>
        <a:buFont typeface="Arial" panose="020B0604020202020204" pitchFamily="34" charset="0"/>
        <a:buChar char="•"/>
        <a:defRPr sz="1800" kern="1200">
          <a:solidFill>
            <a:schemeClr val="tx1"/>
          </a:solidFill>
          <a:latin typeface="Georgia" charset="0"/>
          <a:ea typeface="Georgia" charset="0"/>
          <a:cs typeface="Georgia" charset="0"/>
        </a:defRPr>
      </a:lvl4pPr>
      <a:lvl5pPr marL="2057271" indent="-228585" algn="l" defTabSz="914343" rtl="0" eaLnBrk="1" latinLnBrk="0" hangingPunct="1">
        <a:lnSpc>
          <a:spcPct val="90000"/>
        </a:lnSpc>
        <a:spcBef>
          <a:spcPts val="500"/>
        </a:spcBef>
        <a:buClr>
          <a:srgbClr val="147C31"/>
        </a:buClr>
        <a:buFont typeface="Arial" panose="020B0604020202020204" pitchFamily="34" charset="0"/>
        <a:buChar char="•"/>
        <a:defRPr sz="1800" kern="1200">
          <a:solidFill>
            <a:schemeClr val="tx1"/>
          </a:solidFill>
          <a:latin typeface="Georgia" charset="0"/>
          <a:ea typeface="Georgia" charset="0"/>
          <a:cs typeface="Georgia" charset="0"/>
        </a:defRPr>
      </a:lvl5pPr>
      <a:lvl6pPr marL="2514443"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5"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6"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7"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8"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ena.org/page/SuicidePrevention"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hyperlink" Target="mailto:cpeterson@vibrant.org" TargetMode="Externa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mailto:slouis@vibrant.or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20760" y="2778323"/>
            <a:ext cx="3153455" cy="1234848"/>
          </a:xfrm>
          <a:prstGeom prst="rect">
            <a:avLst/>
          </a:prstGeom>
        </p:spPr>
      </p:pic>
      <p:sp>
        <p:nvSpPr>
          <p:cNvPr id="5" name="Title 1"/>
          <p:cNvSpPr txBox="1">
            <a:spLocks/>
          </p:cNvSpPr>
          <p:nvPr/>
        </p:nvSpPr>
        <p:spPr>
          <a:xfrm>
            <a:off x="621791" y="468333"/>
            <a:ext cx="10852423" cy="1323819"/>
          </a:xfrm>
          <a:prstGeom prst="rect">
            <a:avLst/>
          </a:prstGeom>
        </p:spPr>
        <p:txBody>
          <a:bodyPr/>
          <a:lstStyle>
            <a:lvl1pPr algn="ctr" defTabSz="853410" rtl="0" eaLnBrk="1" latinLnBrk="0" hangingPunct="1">
              <a:lnSpc>
                <a:spcPct val="90000"/>
              </a:lnSpc>
              <a:spcBef>
                <a:spcPct val="0"/>
              </a:spcBef>
              <a:buNone/>
              <a:defRPr sz="3200" b="1" i="0" kern="1200">
                <a:solidFill>
                  <a:schemeClr val="bg1"/>
                </a:solidFill>
                <a:latin typeface="Trebuchet MS" charset="0"/>
                <a:ea typeface="Trebuchet MS" charset="0"/>
                <a:cs typeface="Trebuchet MS" charset="0"/>
              </a:defRPr>
            </a:lvl1pPr>
          </a:lstStyle>
          <a:p>
            <a:r>
              <a:rPr lang="en-US" sz="3600" dirty="0">
                <a:solidFill>
                  <a:prstClr val="white"/>
                </a:solidFill>
                <a:latin typeface="+mn-lt"/>
              </a:rPr>
              <a:t>Addressing Imminent Risk via </a:t>
            </a:r>
            <a:r>
              <a:rPr lang="en-US" sz="3600" dirty="0" smtClean="0">
                <a:solidFill>
                  <a:prstClr val="white"/>
                </a:solidFill>
                <a:latin typeface="+mn-lt"/>
              </a:rPr>
              <a:t>Collaborative 911</a:t>
            </a:r>
            <a:endParaRPr lang="en-US" sz="3600" dirty="0">
              <a:solidFill>
                <a:prstClr val="white"/>
              </a:solidFill>
              <a:latin typeface="+mn-lt"/>
            </a:endParaRPr>
          </a:p>
          <a:p>
            <a:r>
              <a:rPr lang="en-US" sz="3600" dirty="0">
                <a:solidFill>
                  <a:prstClr val="white"/>
                </a:solidFill>
                <a:latin typeface="+mn-lt"/>
              </a:rPr>
              <a:t>Relationships and the NENA Suicide Prevention</a:t>
            </a:r>
          </a:p>
          <a:p>
            <a:r>
              <a:rPr lang="en-US" sz="3600" dirty="0">
                <a:solidFill>
                  <a:prstClr val="white"/>
                </a:solidFill>
                <a:latin typeface="+mn-lt"/>
              </a:rPr>
              <a:t>Standard</a:t>
            </a:r>
            <a:endParaRPr lang="en-US" dirty="0">
              <a:solidFill>
                <a:prstClr val="white"/>
              </a:solidFill>
              <a:latin typeface="+mn-lt"/>
            </a:endParaRPr>
          </a:p>
        </p:txBody>
      </p:sp>
      <p:sp>
        <p:nvSpPr>
          <p:cNvPr id="6" name="Title 1"/>
          <p:cNvSpPr txBox="1">
            <a:spLocks/>
          </p:cNvSpPr>
          <p:nvPr/>
        </p:nvSpPr>
        <p:spPr>
          <a:xfrm>
            <a:off x="216132" y="4504653"/>
            <a:ext cx="11975868" cy="2024163"/>
          </a:xfrm>
          <a:prstGeom prst="rect">
            <a:avLst/>
          </a:prstGeom>
        </p:spPr>
        <p:txBody>
          <a:bodyPr vert="horz" lIns="97971" tIns="48986" rIns="97971" bIns="48986" rtlCol="0" anchor="ctr">
            <a:noAutofit/>
          </a:bodyPr>
          <a:lstStyle>
            <a:lvl1pPr algn="ctr" defTabSz="853410" rtl="0" eaLnBrk="1" latinLnBrk="0" hangingPunct="1">
              <a:lnSpc>
                <a:spcPct val="90000"/>
              </a:lnSpc>
              <a:spcBef>
                <a:spcPct val="0"/>
              </a:spcBef>
              <a:buNone/>
              <a:defRPr sz="3200" b="1" i="0" kern="1200">
                <a:solidFill>
                  <a:schemeClr val="bg1"/>
                </a:solidFill>
                <a:latin typeface="Trebuchet MS" charset="0"/>
                <a:ea typeface="Trebuchet MS" charset="0"/>
                <a:cs typeface="Trebuchet MS" charset="0"/>
              </a:defRPr>
            </a:lvl1pPr>
          </a:lstStyle>
          <a:p>
            <a:pPr>
              <a:lnSpc>
                <a:spcPct val="150000"/>
              </a:lnSpc>
            </a:pPr>
            <a:endParaRPr lang="en-US" sz="1714" b="0" dirty="0" smtClean="0">
              <a:solidFill>
                <a:prstClr val="white"/>
              </a:solidFill>
              <a:latin typeface="+mn-lt"/>
              <a:ea typeface="Georgia" charset="0"/>
              <a:cs typeface="Georgia" charset="0"/>
            </a:endParaRPr>
          </a:p>
          <a:p>
            <a:pPr>
              <a:lnSpc>
                <a:spcPct val="150000"/>
              </a:lnSpc>
            </a:pPr>
            <a:r>
              <a:rPr lang="en-US" sz="2000" b="0" dirty="0" smtClean="0">
                <a:solidFill>
                  <a:prstClr val="white"/>
                </a:solidFill>
                <a:latin typeface="+mn-lt"/>
                <a:ea typeface="Georgia" charset="0"/>
                <a:cs typeface="Georgia" charset="0"/>
              </a:rPr>
              <a:t>Caitlin </a:t>
            </a:r>
            <a:r>
              <a:rPr lang="en-US" sz="2000" b="0" dirty="0">
                <a:solidFill>
                  <a:prstClr val="white"/>
                </a:solidFill>
                <a:latin typeface="+mn-lt"/>
                <a:ea typeface="Georgia" charset="0"/>
                <a:cs typeface="Georgia" charset="0"/>
              </a:rPr>
              <a:t>Peterson, M.S., </a:t>
            </a:r>
            <a:r>
              <a:rPr lang="en-US" sz="2000" b="0" dirty="0" smtClean="0">
                <a:solidFill>
                  <a:prstClr val="white"/>
                </a:solidFill>
                <a:latin typeface="+mn-lt"/>
                <a:ea typeface="Georgia" charset="0"/>
                <a:cs typeface="Georgia" charset="0"/>
              </a:rPr>
              <a:t>Coordinator – Best Practices in Care Transitions, National Suicide Prevention Lifeline</a:t>
            </a:r>
          </a:p>
          <a:p>
            <a:pPr>
              <a:lnSpc>
                <a:spcPct val="150000"/>
              </a:lnSpc>
            </a:pPr>
            <a:r>
              <a:rPr lang="en-US" sz="2000" b="0" dirty="0" smtClean="0">
                <a:solidFill>
                  <a:prstClr val="white"/>
                </a:solidFill>
                <a:latin typeface="+mn-lt"/>
                <a:ea typeface="Georgia" charset="0"/>
                <a:cs typeface="Georgia" charset="0"/>
              </a:rPr>
              <a:t>Shye Louis, </a:t>
            </a:r>
            <a:r>
              <a:rPr lang="en-US" sz="2000" b="0" dirty="0" err="1" smtClean="0">
                <a:solidFill>
                  <a:prstClr val="white"/>
                </a:solidFill>
                <a:latin typeface="+mn-lt"/>
                <a:ea typeface="Georgia" charset="0"/>
                <a:cs typeface="Georgia" charset="0"/>
              </a:rPr>
              <a:t>M.Ed</a:t>
            </a:r>
            <a:r>
              <a:rPr lang="en-US" sz="2000" b="0" dirty="0" smtClean="0">
                <a:solidFill>
                  <a:prstClr val="white"/>
                </a:solidFill>
                <a:latin typeface="+mn-lt"/>
                <a:ea typeface="Georgia" charset="0"/>
                <a:cs typeface="Georgia" charset="0"/>
              </a:rPr>
              <a:t>, Coordinator – Best Practices in Suicide Prevention, National Suicide Prevention Lifeline</a:t>
            </a:r>
            <a:endParaRPr lang="en-US" sz="2000" b="0" dirty="0">
              <a:solidFill>
                <a:prstClr val="white"/>
              </a:solidFill>
              <a:latin typeface="+mn-lt"/>
              <a:ea typeface="Georgia" charset="0"/>
              <a:cs typeface="Georgia" charset="0"/>
            </a:endParaRPr>
          </a:p>
          <a:p>
            <a:pPr>
              <a:lnSpc>
                <a:spcPct val="150000"/>
              </a:lnSpc>
            </a:pPr>
            <a:r>
              <a:rPr lang="en-US" sz="2000" b="0" dirty="0" smtClean="0">
                <a:solidFill>
                  <a:prstClr val="white"/>
                </a:solidFill>
                <a:latin typeface="+mn-lt"/>
                <a:ea typeface="Georgia" charset="0"/>
                <a:cs typeface="Georgia" charset="0"/>
              </a:rPr>
              <a:t>National Crisis Center Conference </a:t>
            </a:r>
            <a:endParaRPr lang="en-US" sz="2000" b="0" dirty="0">
              <a:solidFill>
                <a:prstClr val="white"/>
              </a:solidFill>
              <a:latin typeface="+mn-lt"/>
              <a:ea typeface="Georgia" charset="0"/>
              <a:cs typeface="Georgia" charset="0"/>
            </a:endParaRPr>
          </a:p>
          <a:p>
            <a:pPr>
              <a:lnSpc>
                <a:spcPct val="150000"/>
              </a:lnSpc>
            </a:pPr>
            <a:r>
              <a:rPr lang="en-US" sz="1800" b="0" dirty="0" smtClean="0">
                <a:solidFill>
                  <a:prstClr val="white"/>
                </a:solidFill>
                <a:latin typeface="+mn-lt"/>
                <a:ea typeface="Georgia" charset="0"/>
                <a:cs typeface="Georgia" charset="0"/>
              </a:rPr>
              <a:t>October 18, 2018</a:t>
            </a:r>
            <a:endParaRPr lang="en-US" sz="1800" b="0" dirty="0">
              <a:solidFill>
                <a:prstClr val="white"/>
              </a:solidFill>
              <a:latin typeface="+mn-lt"/>
              <a:ea typeface="Georgia" charset="0"/>
              <a:cs typeface="Georgia" charset="0"/>
            </a:endParaRPr>
          </a:p>
        </p:txBody>
      </p:sp>
      <p:pic>
        <p:nvPicPr>
          <p:cNvPr id="7" name="Picture 6"/>
          <p:cNvPicPr>
            <a:picLocks noChangeAspect="1"/>
          </p:cNvPicPr>
          <p:nvPr/>
        </p:nvPicPr>
        <p:blipFill>
          <a:blip r:embed="rId4"/>
          <a:stretch>
            <a:fillRect/>
          </a:stretch>
        </p:blipFill>
        <p:spPr>
          <a:xfrm>
            <a:off x="5185028" y="3016980"/>
            <a:ext cx="2899527" cy="757534"/>
          </a:xfrm>
          <a:prstGeom prst="rect">
            <a:avLst/>
          </a:prstGeom>
        </p:spPr>
      </p:pic>
    </p:spTree>
    <p:custDataLst>
      <p:tags r:id="rId1"/>
    </p:custDataLst>
    <p:extLst>
      <p:ext uri="{BB962C8B-B14F-4D97-AF65-F5344CB8AC3E}">
        <p14:creationId xmlns:p14="http://schemas.microsoft.com/office/powerpoint/2010/main" val="208043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Benefits of Crisis Center/PSAP Collaboration</a:t>
            </a:r>
          </a:p>
        </p:txBody>
      </p:sp>
      <p:sp>
        <p:nvSpPr>
          <p:cNvPr id="3" name="Content Placeholder 2"/>
          <p:cNvSpPr>
            <a:spLocks noGrp="1"/>
          </p:cNvSpPr>
          <p:nvPr>
            <p:ph idx="1"/>
          </p:nvPr>
        </p:nvSpPr>
        <p:spPr/>
        <p:txBody>
          <a:bodyPr>
            <a:normAutofit/>
          </a:bodyPr>
          <a:lstStyle/>
          <a:p>
            <a:pPr marL="0" indent="0">
              <a:buNone/>
            </a:pPr>
            <a:r>
              <a:rPr lang="en-US" dirty="0" smtClean="0">
                <a:latin typeface="+mn-lt"/>
              </a:rPr>
              <a:t>The ultimate goal of collaborative relationships between crisis centers and PSAPs is </a:t>
            </a:r>
            <a:r>
              <a:rPr lang="en-US" b="1" dirty="0" smtClean="0">
                <a:latin typeface="+mn-lt"/>
              </a:rPr>
              <a:t>increased safety for those at imminent risk of suicide in the community </a:t>
            </a:r>
          </a:p>
          <a:p>
            <a:r>
              <a:rPr lang="en-US" dirty="0" smtClean="0">
                <a:latin typeface="+mn-lt"/>
              </a:rPr>
              <a:t>Better and more compassionate care for individuals at risk of suicide that utilizes best and recommended practices</a:t>
            </a:r>
          </a:p>
          <a:p>
            <a:r>
              <a:rPr lang="en-US" dirty="0" smtClean="0">
                <a:latin typeface="+mn-lt"/>
              </a:rPr>
              <a:t>Improved workflows that decrease staff frustration and burnout </a:t>
            </a:r>
          </a:p>
          <a:p>
            <a:r>
              <a:rPr lang="en-US" dirty="0" smtClean="0">
                <a:latin typeface="+mn-lt"/>
              </a:rPr>
              <a:t>Community support through the partnership and 911 championing crisis center services as crucial to the community as well as the PSAP’s ability to provide timely and safe responses to all callers </a:t>
            </a:r>
          </a:p>
          <a:p>
            <a:pPr marL="0" indent="0">
              <a:buNone/>
            </a:pPr>
            <a:endParaRPr lang="en-US" dirty="0">
              <a:latin typeface="+mn-lt"/>
            </a:endParaRPr>
          </a:p>
        </p:txBody>
      </p:sp>
    </p:spTree>
    <p:custDataLst>
      <p:tags r:id="rId1"/>
    </p:custDataLst>
    <p:extLst>
      <p:ext uri="{BB962C8B-B14F-4D97-AF65-F5344CB8AC3E}">
        <p14:creationId xmlns:p14="http://schemas.microsoft.com/office/powerpoint/2010/main" val="4129933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Suicide Prevention Standard Revision </a:t>
            </a:r>
            <a:endParaRPr lang="en-US" dirty="0">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mn-lt"/>
              </a:rPr>
              <a:t>Lifeline and NENA are currently in the process of forming a workgroup to revise the standard and address:</a:t>
            </a:r>
          </a:p>
          <a:p>
            <a:r>
              <a:rPr lang="en-US" dirty="0" smtClean="0">
                <a:latin typeface="+mn-lt"/>
              </a:rPr>
              <a:t>Dissemination </a:t>
            </a:r>
          </a:p>
          <a:p>
            <a:r>
              <a:rPr lang="en-US" dirty="0" smtClean="0">
                <a:latin typeface="+mn-lt"/>
              </a:rPr>
              <a:t>Updates to technology and subsequent issues </a:t>
            </a:r>
          </a:p>
          <a:p>
            <a:r>
              <a:rPr lang="en-US" dirty="0" smtClean="0">
                <a:latin typeface="+mn-lt"/>
              </a:rPr>
              <a:t>Goals of the formal relationship, most specifically revising that the ultimate goal of PSAP contact is hospitalization via the ED; instead, the goal is to better educate on the options available in the community that best fit the individual’s needs</a:t>
            </a:r>
          </a:p>
          <a:p>
            <a:r>
              <a:rPr lang="en-US" dirty="0" smtClean="0">
                <a:latin typeface="+mn-lt"/>
              </a:rPr>
              <a:t>Ensure that PSAP responders are receiving the training and support they need to safely meet the needs of individuals who reach out directly to 911 </a:t>
            </a:r>
          </a:p>
          <a:p>
            <a:r>
              <a:rPr lang="en-US" dirty="0" smtClean="0">
                <a:latin typeface="+mn-lt"/>
              </a:rPr>
              <a:t>There remain opportunities for your contribution!</a:t>
            </a:r>
            <a:endParaRPr lang="en-US" dirty="0">
              <a:latin typeface="+mn-lt"/>
            </a:endParaRPr>
          </a:p>
        </p:txBody>
      </p:sp>
    </p:spTree>
    <p:custDataLst>
      <p:tags r:id="rId1"/>
    </p:custDataLst>
    <p:extLst>
      <p:ext uri="{BB962C8B-B14F-4D97-AF65-F5344CB8AC3E}">
        <p14:creationId xmlns:p14="http://schemas.microsoft.com/office/powerpoint/2010/main" val="3720200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286" y="365127"/>
            <a:ext cx="9231964" cy="491159"/>
          </a:xfrm>
        </p:spPr>
        <p:txBody>
          <a:bodyPr/>
          <a:lstStyle/>
          <a:p>
            <a:r>
              <a:rPr lang="en-US" dirty="0"/>
              <a:t>Examples of Crisis Center/PSAP Partnership</a:t>
            </a:r>
          </a:p>
        </p:txBody>
      </p:sp>
      <p:sp>
        <p:nvSpPr>
          <p:cNvPr id="3" name="Content Placeholder 2"/>
          <p:cNvSpPr>
            <a:spLocks noGrp="1"/>
          </p:cNvSpPr>
          <p:nvPr>
            <p:ph idx="1"/>
          </p:nvPr>
        </p:nvSpPr>
        <p:spPr/>
        <p:txBody>
          <a:bodyPr/>
          <a:lstStyle/>
          <a:p>
            <a:r>
              <a:rPr lang="en-US" sz="3600" dirty="0" smtClean="0">
                <a:latin typeface="+mn-lt"/>
              </a:rPr>
              <a:t>Informal Relationships:</a:t>
            </a:r>
            <a:endParaRPr lang="en-US" sz="3600" dirty="0">
              <a:latin typeface="+mn-lt"/>
            </a:endParaRPr>
          </a:p>
          <a:p>
            <a:pPr lvl="1"/>
            <a:r>
              <a:rPr lang="en-US" sz="3200" dirty="0">
                <a:latin typeface="+mn-lt"/>
              </a:rPr>
              <a:t>Regular communications to coordinate rescue and care efforts;</a:t>
            </a:r>
          </a:p>
          <a:p>
            <a:pPr lvl="1"/>
            <a:r>
              <a:rPr lang="en-US" sz="3200" dirty="0">
                <a:latin typeface="+mn-lt"/>
              </a:rPr>
              <a:t>Exchange of outreach and education materials that promotes awareness and use of the Center’s services; </a:t>
            </a:r>
          </a:p>
          <a:p>
            <a:pPr lvl="1"/>
            <a:r>
              <a:rPr lang="en-US" sz="3200" dirty="0">
                <a:latin typeface="+mn-lt"/>
              </a:rPr>
              <a:t>Training of local staff regarding the Center’s services.</a:t>
            </a:r>
          </a:p>
          <a:p>
            <a:endParaRPr lang="en-US" dirty="0">
              <a:latin typeface="+mn-lt"/>
            </a:endParaRPr>
          </a:p>
        </p:txBody>
      </p:sp>
    </p:spTree>
    <p:custDataLst>
      <p:tags r:id="rId1"/>
    </p:custDataLst>
    <p:extLst>
      <p:ext uri="{BB962C8B-B14F-4D97-AF65-F5344CB8AC3E}">
        <p14:creationId xmlns:p14="http://schemas.microsoft.com/office/powerpoint/2010/main" val="218571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Examples of Crisis Center/PSAP Partnership</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Formal Relationships:</a:t>
            </a:r>
            <a:endParaRPr lang="en-US" dirty="0">
              <a:latin typeface="+mn-lt"/>
            </a:endParaRPr>
          </a:p>
          <a:p>
            <a:pPr lvl="1"/>
            <a:r>
              <a:rPr lang="en-US" dirty="0" smtClean="0">
                <a:latin typeface="+mn-lt"/>
              </a:rPr>
              <a:t>Cooperative </a:t>
            </a:r>
            <a:r>
              <a:rPr lang="en-US" dirty="0">
                <a:latin typeface="+mn-lt"/>
              </a:rPr>
              <a:t>agreements,</a:t>
            </a:r>
          </a:p>
          <a:p>
            <a:pPr lvl="1"/>
            <a:r>
              <a:rPr lang="en-US" dirty="0" smtClean="0">
                <a:latin typeface="+mn-lt"/>
              </a:rPr>
              <a:t>Memoranda </a:t>
            </a:r>
            <a:r>
              <a:rPr lang="en-US" dirty="0">
                <a:latin typeface="+mn-lt"/>
              </a:rPr>
              <a:t>of </a:t>
            </a:r>
            <a:r>
              <a:rPr lang="en-US" dirty="0" smtClean="0">
                <a:latin typeface="+mn-lt"/>
              </a:rPr>
              <a:t>understanding</a:t>
            </a:r>
            <a:endParaRPr lang="en-US" dirty="0">
              <a:latin typeface="+mn-lt"/>
            </a:endParaRPr>
          </a:p>
          <a:p>
            <a:pPr lvl="1"/>
            <a:r>
              <a:rPr lang="en-US" dirty="0" smtClean="0">
                <a:latin typeface="+mn-lt"/>
              </a:rPr>
              <a:t>Relationships </a:t>
            </a:r>
            <a:r>
              <a:rPr lang="en-US" dirty="0">
                <a:latin typeface="+mn-lt"/>
              </a:rPr>
              <a:t>officially authorized by a local government entity (e.g., city/county health or mental health department</a:t>
            </a:r>
            <a:r>
              <a:rPr lang="en-US" dirty="0" smtClean="0">
                <a:latin typeface="+mn-lt"/>
              </a:rPr>
              <a:t>)</a:t>
            </a:r>
            <a:endParaRPr lang="en-US" dirty="0">
              <a:latin typeface="+mn-lt"/>
            </a:endParaRPr>
          </a:p>
          <a:p>
            <a:pPr lvl="1"/>
            <a:r>
              <a:rPr lang="en-US" dirty="0" smtClean="0">
                <a:latin typeface="+mn-lt"/>
              </a:rPr>
              <a:t>Intra-agency </a:t>
            </a:r>
            <a:r>
              <a:rPr lang="en-US" dirty="0">
                <a:latin typeface="+mn-lt"/>
              </a:rPr>
              <a:t>policies for collaboration between a Center and an emergency service provider housed within the same parent agency</a:t>
            </a:r>
            <a:r>
              <a:rPr lang="en-US" dirty="0" smtClean="0">
                <a:latin typeface="+mn-lt"/>
              </a:rPr>
              <a:t>.</a:t>
            </a:r>
          </a:p>
        </p:txBody>
      </p:sp>
    </p:spTree>
    <p:custDataLst>
      <p:tags r:id="rId1"/>
    </p:custDataLst>
    <p:extLst>
      <p:ext uri="{BB962C8B-B14F-4D97-AF65-F5344CB8AC3E}">
        <p14:creationId xmlns:p14="http://schemas.microsoft.com/office/powerpoint/2010/main" val="246695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Building Collaborative Relationships</a:t>
            </a:r>
            <a:endParaRPr lang="en-US" dirty="0">
              <a:latin typeface="+mn-lt"/>
            </a:endParaRPr>
          </a:p>
        </p:txBody>
      </p:sp>
      <p:sp>
        <p:nvSpPr>
          <p:cNvPr id="3" name="Content Placeholder 2"/>
          <p:cNvSpPr>
            <a:spLocks noGrp="1"/>
          </p:cNvSpPr>
          <p:nvPr>
            <p:ph idx="1"/>
          </p:nvPr>
        </p:nvSpPr>
        <p:spPr/>
        <p:txBody>
          <a:bodyPr/>
          <a:lstStyle/>
          <a:p>
            <a:pPr lvl="0"/>
            <a:r>
              <a:rPr lang="en-US" dirty="0" smtClean="0">
                <a:latin typeface="+mn-lt"/>
              </a:rPr>
              <a:t>Prepare </a:t>
            </a:r>
          </a:p>
          <a:p>
            <a:pPr lvl="1"/>
            <a:r>
              <a:rPr lang="en-US" dirty="0" smtClean="0">
                <a:latin typeface="+mn-lt"/>
              </a:rPr>
              <a:t>How would it meet the PSAPs needs?</a:t>
            </a:r>
          </a:p>
          <a:p>
            <a:pPr lvl="1"/>
            <a:r>
              <a:rPr lang="en-US" dirty="0" smtClean="0">
                <a:latin typeface="+mn-lt"/>
              </a:rPr>
              <a:t>How </a:t>
            </a:r>
            <a:r>
              <a:rPr lang="en-US" sz="2000" dirty="0">
                <a:latin typeface="+mn-lt"/>
              </a:rPr>
              <a:t>would </a:t>
            </a:r>
            <a:r>
              <a:rPr lang="en-US" dirty="0" smtClean="0">
                <a:latin typeface="+mn-lt"/>
              </a:rPr>
              <a:t>it meet the crisis center’s needs?</a:t>
            </a:r>
          </a:p>
          <a:p>
            <a:pPr lvl="1"/>
            <a:r>
              <a:rPr lang="en-US" dirty="0" smtClean="0">
                <a:latin typeface="+mn-lt"/>
              </a:rPr>
              <a:t>How </a:t>
            </a:r>
            <a:r>
              <a:rPr lang="en-US" sz="2000" dirty="0">
                <a:latin typeface="+mn-lt"/>
              </a:rPr>
              <a:t>would </a:t>
            </a:r>
            <a:r>
              <a:rPr lang="en-US" dirty="0" smtClean="0">
                <a:latin typeface="+mn-lt"/>
              </a:rPr>
              <a:t>it meet the community’s needs?</a:t>
            </a:r>
            <a:endParaRPr lang="en-US" dirty="0">
              <a:latin typeface="+mn-lt"/>
            </a:endParaRPr>
          </a:p>
          <a:p>
            <a:r>
              <a:rPr lang="en-US" dirty="0" smtClean="0">
                <a:latin typeface="+mn-lt"/>
              </a:rPr>
              <a:t>Do multiple PSAPS operate in your service area?</a:t>
            </a:r>
          </a:p>
          <a:p>
            <a:r>
              <a:rPr lang="en-US" dirty="0" smtClean="0">
                <a:latin typeface="+mn-lt"/>
              </a:rPr>
              <a:t>Determine </a:t>
            </a:r>
            <a:r>
              <a:rPr lang="en-US" dirty="0">
                <a:latin typeface="+mn-lt"/>
              </a:rPr>
              <a:t>the best contact person at your local PSAP and reach out to them.  </a:t>
            </a:r>
            <a:endParaRPr lang="en-US" dirty="0" smtClean="0">
              <a:latin typeface="+mn-lt"/>
            </a:endParaRPr>
          </a:p>
          <a:p>
            <a:r>
              <a:rPr lang="en-US" dirty="0" smtClean="0">
                <a:latin typeface="+mn-lt"/>
              </a:rPr>
              <a:t>Face to face meetings can be best</a:t>
            </a:r>
          </a:p>
          <a:p>
            <a:pPr lvl="1"/>
            <a:r>
              <a:rPr lang="en-US" dirty="0" smtClean="0">
                <a:latin typeface="+mn-lt"/>
              </a:rPr>
              <a:t>Show off your center and staff</a:t>
            </a:r>
          </a:p>
          <a:p>
            <a:r>
              <a:rPr lang="en-US" dirty="0">
                <a:latin typeface="+mn-lt"/>
              </a:rPr>
              <a:t>What if they don’t want to </a:t>
            </a:r>
            <a:r>
              <a:rPr lang="en-US" dirty="0" smtClean="0">
                <a:latin typeface="+mn-lt"/>
              </a:rPr>
              <a:t>meet</a:t>
            </a:r>
            <a:r>
              <a:rPr lang="en-US" dirty="0">
                <a:latin typeface="+mn-lt"/>
              </a:rPr>
              <a:t>?</a:t>
            </a:r>
          </a:p>
        </p:txBody>
      </p:sp>
    </p:spTree>
    <p:custDataLst>
      <p:tags r:id="rId1"/>
    </p:custDataLst>
    <p:extLst>
      <p:ext uri="{BB962C8B-B14F-4D97-AF65-F5344CB8AC3E}">
        <p14:creationId xmlns:p14="http://schemas.microsoft.com/office/powerpoint/2010/main" val="360287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Implementing Partnership</a:t>
            </a:r>
            <a:endParaRPr lang="en-US" dirty="0">
              <a:latin typeface="+mn-lt"/>
            </a:endParaRPr>
          </a:p>
        </p:txBody>
      </p:sp>
      <p:sp>
        <p:nvSpPr>
          <p:cNvPr id="3" name="Content Placeholder 2"/>
          <p:cNvSpPr>
            <a:spLocks noGrp="1"/>
          </p:cNvSpPr>
          <p:nvPr>
            <p:ph idx="1"/>
          </p:nvPr>
        </p:nvSpPr>
        <p:spPr/>
        <p:txBody>
          <a:bodyPr>
            <a:normAutofit/>
          </a:bodyPr>
          <a:lstStyle/>
          <a:p>
            <a:pPr>
              <a:buClr>
                <a:srgbClr val="41AD49"/>
              </a:buClr>
              <a:buSzPct val="75000"/>
            </a:pPr>
            <a:endParaRPr lang="en-US" altLang="en-US" sz="800" dirty="0"/>
          </a:p>
          <a:p>
            <a:pPr>
              <a:buClr>
                <a:srgbClr val="41AD49"/>
              </a:buClr>
              <a:buSzPct val="75000"/>
            </a:pPr>
            <a:r>
              <a:rPr lang="en-US" altLang="en-US" sz="3600" dirty="0" smtClean="0">
                <a:latin typeface="+mn-lt"/>
              </a:rPr>
              <a:t>Basic MOU or Agreement:</a:t>
            </a:r>
          </a:p>
          <a:p>
            <a:pPr lvl="1">
              <a:spcAft>
                <a:spcPts val="600"/>
              </a:spcAft>
              <a:buClr>
                <a:srgbClr val="41AD49"/>
              </a:buClr>
              <a:buSzPct val="75000"/>
            </a:pPr>
            <a:r>
              <a:rPr lang="en-US" altLang="en-US" sz="2800" dirty="0" smtClean="0">
                <a:latin typeface="+mn-lt"/>
              </a:rPr>
              <a:t>Detail the programs and services of each organization</a:t>
            </a:r>
          </a:p>
          <a:p>
            <a:pPr lvl="1">
              <a:spcAft>
                <a:spcPts val="600"/>
              </a:spcAft>
              <a:buClr>
                <a:srgbClr val="41AD49"/>
              </a:buClr>
              <a:buSzPct val="75000"/>
            </a:pPr>
            <a:r>
              <a:rPr lang="en-US" altLang="en-US" sz="2800" dirty="0" smtClean="0">
                <a:latin typeface="+mn-lt"/>
              </a:rPr>
              <a:t>Define the common interests of the agreement </a:t>
            </a:r>
          </a:p>
          <a:p>
            <a:pPr lvl="2">
              <a:spcAft>
                <a:spcPts val="600"/>
              </a:spcAft>
              <a:buClr>
                <a:srgbClr val="41AD49"/>
              </a:buClr>
              <a:buSzPct val="75000"/>
            </a:pPr>
            <a:r>
              <a:rPr lang="en-US" altLang="en-US" sz="2400" dirty="0" smtClean="0">
                <a:latin typeface="+mn-lt"/>
              </a:rPr>
              <a:t>Include for the PSAPs benefit that </a:t>
            </a:r>
            <a:r>
              <a:rPr lang="en-US" altLang="en-US" sz="2400" dirty="0">
                <a:latin typeface="+mn-lt"/>
              </a:rPr>
              <a:t>HIPAA does not preclude the transfer of information in emergency situations where such information is needed to support the individual’s care </a:t>
            </a:r>
            <a:endParaRPr lang="en-US" altLang="en-US" sz="2400" dirty="0" smtClean="0">
              <a:latin typeface="+mn-lt"/>
            </a:endParaRPr>
          </a:p>
          <a:p>
            <a:pPr lvl="1">
              <a:spcAft>
                <a:spcPts val="600"/>
              </a:spcAft>
              <a:buClr>
                <a:srgbClr val="41AD49"/>
              </a:buClr>
              <a:buSzPct val="75000"/>
            </a:pPr>
            <a:r>
              <a:rPr lang="en-US" altLang="en-US" sz="2800" dirty="0" smtClean="0">
                <a:latin typeface="+mn-lt"/>
              </a:rPr>
              <a:t>Detail responsibilities of each party</a:t>
            </a:r>
          </a:p>
          <a:p>
            <a:pPr lvl="1">
              <a:spcAft>
                <a:spcPts val="600"/>
              </a:spcAft>
              <a:buClr>
                <a:srgbClr val="41AD49"/>
              </a:buClr>
              <a:buSzPct val="75000"/>
            </a:pPr>
            <a:r>
              <a:rPr lang="en-US" altLang="en-US" sz="2800" dirty="0" smtClean="0">
                <a:latin typeface="+mn-lt"/>
              </a:rPr>
              <a:t>Determine grievance/problem-solving steps</a:t>
            </a:r>
          </a:p>
          <a:p>
            <a:pPr lvl="1">
              <a:spcAft>
                <a:spcPts val="600"/>
              </a:spcAft>
              <a:buClr>
                <a:srgbClr val="41AD49"/>
              </a:buClr>
              <a:buSzPct val="75000"/>
            </a:pPr>
            <a:r>
              <a:rPr lang="en-US" altLang="en-US" sz="2800" dirty="0" smtClean="0">
                <a:latin typeface="+mn-lt"/>
              </a:rPr>
              <a:t>Define review/change process</a:t>
            </a:r>
          </a:p>
        </p:txBody>
      </p:sp>
    </p:spTree>
    <p:custDataLst>
      <p:tags r:id="rId1"/>
    </p:custDataLst>
    <p:extLst>
      <p:ext uri="{BB962C8B-B14F-4D97-AF65-F5344CB8AC3E}">
        <p14:creationId xmlns:p14="http://schemas.microsoft.com/office/powerpoint/2010/main" val="369563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Implementing Partnerships</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Crisis Center responsibilities could include:</a:t>
            </a:r>
          </a:p>
          <a:p>
            <a:pPr lvl="1"/>
            <a:r>
              <a:rPr lang="en-US" dirty="0" smtClean="0">
                <a:latin typeface="+mn-lt"/>
              </a:rPr>
              <a:t>Accept </a:t>
            </a:r>
            <a:r>
              <a:rPr lang="en-US" dirty="0">
                <a:latin typeface="+mn-lt"/>
              </a:rPr>
              <a:t>calls </a:t>
            </a:r>
            <a:r>
              <a:rPr lang="en-US" dirty="0" smtClean="0">
                <a:latin typeface="+mn-lt"/>
              </a:rPr>
              <a:t>transferred by </a:t>
            </a:r>
            <a:r>
              <a:rPr lang="en-US" dirty="0">
                <a:latin typeface="+mn-lt"/>
              </a:rPr>
              <a:t>911 operators from callers seeking non-emergent help with suicidal thoughts or emotional </a:t>
            </a:r>
            <a:r>
              <a:rPr lang="en-US" dirty="0" smtClean="0">
                <a:latin typeface="+mn-lt"/>
              </a:rPr>
              <a:t>crisis</a:t>
            </a:r>
            <a:endParaRPr lang="en-US" dirty="0">
              <a:latin typeface="+mn-lt"/>
            </a:endParaRPr>
          </a:p>
          <a:p>
            <a:pPr lvl="1"/>
            <a:r>
              <a:rPr lang="en-US" dirty="0" smtClean="0">
                <a:latin typeface="+mn-lt"/>
              </a:rPr>
              <a:t>Instruct callers </a:t>
            </a:r>
            <a:r>
              <a:rPr lang="en-US" dirty="0">
                <a:latin typeface="+mn-lt"/>
              </a:rPr>
              <a:t>needing emergency services, such as fire, law enforcement or medical services to hang-up and dial </a:t>
            </a:r>
            <a:r>
              <a:rPr lang="en-US" dirty="0" smtClean="0">
                <a:latin typeface="+mn-lt"/>
              </a:rPr>
              <a:t>911</a:t>
            </a:r>
            <a:endParaRPr lang="en-US" dirty="0">
              <a:latin typeface="+mn-lt"/>
            </a:endParaRPr>
          </a:p>
          <a:p>
            <a:pPr lvl="1"/>
            <a:r>
              <a:rPr lang="en-US" dirty="0" smtClean="0">
                <a:latin typeface="+mn-lt"/>
              </a:rPr>
              <a:t>Attempt </a:t>
            </a:r>
            <a:r>
              <a:rPr lang="en-US" dirty="0">
                <a:latin typeface="+mn-lt"/>
              </a:rPr>
              <a:t>to collect appropriate information from callers unable or unwilling to dial 911 and transmit that information to the appropriate 911 </a:t>
            </a:r>
            <a:r>
              <a:rPr lang="en-US" dirty="0" smtClean="0">
                <a:latin typeface="+mn-lt"/>
              </a:rPr>
              <a:t>PSAP</a:t>
            </a:r>
          </a:p>
          <a:p>
            <a:pPr lvl="1"/>
            <a:r>
              <a:rPr lang="en-US" dirty="0" smtClean="0">
                <a:latin typeface="+mn-lt"/>
              </a:rPr>
              <a:t>Imminent </a:t>
            </a:r>
            <a:r>
              <a:rPr lang="en-US" dirty="0">
                <a:latin typeface="+mn-lt"/>
              </a:rPr>
              <a:t>risk for suicide/suicide in </a:t>
            </a:r>
            <a:r>
              <a:rPr lang="en-US" dirty="0" smtClean="0">
                <a:latin typeface="+mn-lt"/>
              </a:rPr>
              <a:t>progress: collect </a:t>
            </a:r>
            <a:r>
              <a:rPr lang="en-US" dirty="0">
                <a:latin typeface="+mn-lt"/>
              </a:rPr>
              <a:t>as much information as possible on the circumstances and notify the appropriate PSAP. </a:t>
            </a:r>
            <a:r>
              <a:rPr lang="en-US" dirty="0" smtClean="0">
                <a:latin typeface="+mn-lt"/>
              </a:rPr>
              <a:t>Share in </a:t>
            </a:r>
            <a:r>
              <a:rPr lang="en-US" dirty="0">
                <a:latin typeface="+mn-lt"/>
              </a:rPr>
              <a:t>these circumstances any caller ID information, address/location or any other identifying information the caller has shared. </a:t>
            </a:r>
            <a:endParaRPr lang="en-US" dirty="0" smtClean="0">
              <a:latin typeface="+mn-lt"/>
            </a:endParaRPr>
          </a:p>
          <a:p>
            <a:pPr lvl="1"/>
            <a:r>
              <a:rPr lang="en-US" dirty="0" smtClean="0">
                <a:latin typeface="+mn-lt"/>
              </a:rPr>
              <a:t>Training for PSAP staff about the crisis center’s services</a:t>
            </a:r>
            <a:endParaRPr lang="en-US" dirty="0">
              <a:latin typeface="+mn-lt"/>
            </a:endParaRPr>
          </a:p>
          <a:p>
            <a:endParaRPr lang="en-US" dirty="0">
              <a:latin typeface="+mn-lt"/>
            </a:endParaRPr>
          </a:p>
          <a:p>
            <a:endParaRPr lang="en-US" dirty="0">
              <a:latin typeface="+mn-lt"/>
            </a:endParaRPr>
          </a:p>
        </p:txBody>
      </p:sp>
    </p:spTree>
    <p:custDataLst>
      <p:tags r:id="rId1"/>
    </p:custDataLst>
    <p:extLst>
      <p:ext uri="{BB962C8B-B14F-4D97-AF65-F5344CB8AC3E}">
        <p14:creationId xmlns:p14="http://schemas.microsoft.com/office/powerpoint/2010/main" val="375521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latin typeface="+mn-lt"/>
              </a:rPr>
              <a:t>PSAP responsibilities could include:</a:t>
            </a:r>
          </a:p>
          <a:p>
            <a:pPr lvl="1"/>
            <a:r>
              <a:rPr lang="en-US" sz="2800" dirty="0" smtClean="0">
                <a:latin typeface="+mn-lt"/>
              </a:rPr>
              <a:t>Refer </a:t>
            </a:r>
            <a:r>
              <a:rPr lang="en-US" sz="2800" dirty="0">
                <a:latin typeface="+mn-lt"/>
              </a:rPr>
              <a:t>or transfer callers in emotional crisis to </a:t>
            </a:r>
            <a:r>
              <a:rPr lang="en-US" sz="2800" dirty="0" smtClean="0">
                <a:latin typeface="+mn-lt"/>
              </a:rPr>
              <a:t>the Crisis Center.</a:t>
            </a:r>
          </a:p>
          <a:p>
            <a:pPr lvl="2"/>
            <a:r>
              <a:rPr lang="en-US" sz="2400" dirty="0" smtClean="0">
                <a:latin typeface="+mn-lt"/>
              </a:rPr>
              <a:t>When </a:t>
            </a:r>
            <a:r>
              <a:rPr lang="en-US" sz="2400" dirty="0">
                <a:latin typeface="+mn-lt"/>
              </a:rPr>
              <a:t>possible, 911 Operators will inform crisis counselors that they have transferred a call and let the crisis counselor know whether they intend to monitor the call.  </a:t>
            </a:r>
          </a:p>
          <a:p>
            <a:pPr lvl="1"/>
            <a:r>
              <a:rPr lang="en-US" sz="2800" dirty="0" smtClean="0">
                <a:latin typeface="+mn-lt"/>
              </a:rPr>
              <a:t>911 </a:t>
            </a:r>
            <a:r>
              <a:rPr lang="en-US" sz="2800" dirty="0">
                <a:latin typeface="+mn-lt"/>
              </a:rPr>
              <a:t>Operators will </a:t>
            </a:r>
            <a:r>
              <a:rPr lang="en-US" sz="2800" dirty="0" smtClean="0">
                <a:latin typeface="+mn-lt"/>
              </a:rPr>
              <a:t>trace/attempt to locate callers24 </a:t>
            </a:r>
            <a:r>
              <a:rPr lang="en-US" sz="2800" dirty="0">
                <a:latin typeface="+mn-lt"/>
              </a:rPr>
              <a:t>hours per day when requested by the </a:t>
            </a:r>
            <a:r>
              <a:rPr lang="en-US" sz="2800" dirty="0" smtClean="0">
                <a:latin typeface="+mn-lt"/>
              </a:rPr>
              <a:t>Crisis </a:t>
            </a:r>
            <a:r>
              <a:rPr lang="en-US" sz="2800" dirty="0">
                <a:latin typeface="+mn-lt"/>
              </a:rPr>
              <a:t>Center for situations involving imminent risk of harm/harm in </a:t>
            </a:r>
            <a:r>
              <a:rPr lang="en-US" sz="2800" dirty="0" smtClean="0">
                <a:latin typeface="+mn-lt"/>
              </a:rPr>
              <a:t>progress.</a:t>
            </a:r>
          </a:p>
          <a:p>
            <a:pPr lvl="1"/>
            <a:r>
              <a:rPr lang="en-US" altLang="en-US" sz="2800" dirty="0" smtClean="0">
                <a:latin typeface="+mn-lt"/>
              </a:rPr>
              <a:t>Provide confirmation </a:t>
            </a:r>
            <a:r>
              <a:rPr lang="en-US" altLang="en-US" sz="2800" dirty="0">
                <a:latin typeface="+mn-lt"/>
              </a:rPr>
              <a:t>that contact was made with a caller and the location of the receiving emergency </a:t>
            </a:r>
            <a:r>
              <a:rPr lang="en-US" altLang="en-US" sz="2800" dirty="0" smtClean="0">
                <a:latin typeface="+mn-lt"/>
              </a:rPr>
              <a:t>facility</a:t>
            </a:r>
          </a:p>
          <a:p>
            <a:pPr lvl="1"/>
            <a:r>
              <a:rPr lang="en-US" altLang="en-US" sz="2800" dirty="0" smtClean="0">
                <a:latin typeface="+mn-lt"/>
              </a:rPr>
              <a:t>Training for Crisis Center staff</a:t>
            </a:r>
            <a:endParaRPr lang="en-US" altLang="en-US" sz="2800" dirty="0">
              <a:latin typeface="+mn-lt"/>
            </a:endParaRPr>
          </a:p>
          <a:p>
            <a:pPr lvl="1"/>
            <a:endParaRPr lang="en-US" dirty="0">
              <a:latin typeface="+mn-lt"/>
            </a:endParaRPr>
          </a:p>
        </p:txBody>
      </p:sp>
      <p:sp>
        <p:nvSpPr>
          <p:cNvPr id="4" name="Title 1"/>
          <p:cNvSpPr txBox="1">
            <a:spLocks/>
          </p:cNvSpPr>
          <p:nvPr/>
        </p:nvSpPr>
        <p:spPr>
          <a:xfrm>
            <a:off x="2674286" y="269877"/>
            <a:ext cx="8679514" cy="491159"/>
          </a:xfrm>
          <a:prstGeom prst="rect">
            <a:avLst/>
          </a:prstGeom>
        </p:spPr>
        <p:txBody>
          <a:bodyPr vert="horz" lIns="91440" tIns="45720" rIns="91440" bIns="45720" rtlCol="0" anchor="ctr">
            <a:noAutofit/>
          </a:bodyPr>
          <a:lstStyle>
            <a:lvl1pPr algn="l" defTabSz="914343" rtl="0" eaLnBrk="1" latinLnBrk="0" hangingPunct="1">
              <a:lnSpc>
                <a:spcPct val="90000"/>
              </a:lnSpc>
              <a:spcBef>
                <a:spcPct val="0"/>
              </a:spcBef>
              <a:buNone/>
              <a:defRPr sz="3428" b="1" i="0" kern="1200">
                <a:solidFill>
                  <a:schemeClr val="bg1"/>
                </a:solidFill>
                <a:latin typeface="Trebuchet MS" charset="0"/>
                <a:ea typeface="Trebuchet MS" charset="0"/>
                <a:cs typeface="Trebuchet MS" charset="0"/>
              </a:defRPr>
            </a:lvl1pPr>
          </a:lstStyle>
          <a:p>
            <a:r>
              <a:rPr lang="en-US" dirty="0" smtClean="0">
                <a:latin typeface="+mn-lt"/>
              </a:rPr>
              <a:t>Implementing Partnerships</a:t>
            </a:r>
            <a:endParaRPr lang="en-US" dirty="0">
              <a:latin typeface="+mn-lt"/>
            </a:endParaRPr>
          </a:p>
        </p:txBody>
      </p:sp>
    </p:spTree>
    <p:custDataLst>
      <p:tags r:id="rId1"/>
    </p:custDataLst>
    <p:extLst>
      <p:ext uri="{BB962C8B-B14F-4D97-AF65-F5344CB8AC3E}">
        <p14:creationId xmlns:p14="http://schemas.microsoft.com/office/powerpoint/2010/main" val="394818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Ideas</a:t>
            </a:r>
            <a:endParaRPr lang="en-US" dirty="0"/>
          </a:p>
        </p:txBody>
      </p:sp>
      <p:sp>
        <p:nvSpPr>
          <p:cNvPr id="3" name="Content Placeholder 2"/>
          <p:cNvSpPr>
            <a:spLocks noGrp="1"/>
          </p:cNvSpPr>
          <p:nvPr>
            <p:ph idx="1"/>
          </p:nvPr>
        </p:nvSpPr>
        <p:spPr/>
        <p:txBody>
          <a:bodyPr/>
          <a:lstStyle/>
          <a:p>
            <a:pPr>
              <a:spcAft>
                <a:spcPts val="1200"/>
              </a:spcAft>
            </a:pPr>
            <a:r>
              <a:rPr lang="en-US" sz="3200" dirty="0" smtClean="0">
                <a:latin typeface="+mn-lt"/>
              </a:rPr>
              <a:t>Co-location</a:t>
            </a:r>
          </a:p>
          <a:p>
            <a:pPr>
              <a:spcAft>
                <a:spcPts val="1200"/>
              </a:spcAft>
            </a:pPr>
            <a:r>
              <a:rPr lang="en-US" sz="3200" dirty="0" smtClean="0">
                <a:latin typeface="+mn-lt"/>
              </a:rPr>
              <a:t>Formal diversion program</a:t>
            </a:r>
            <a:endParaRPr lang="en-US" sz="3200" dirty="0">
              <a:latin typeface="+mn-lt"/>
            </a:endParaRPr>
          </a:p>
          <a:p>
            <a:pPr>
              <a:spcAft>
                <a:spcPts val="1200"/>
              </a:spcAft>
            </a:pPr>
            <a:r>
              <a:rPr lang="en-US" sz="3200" dirty="0">
                <a:latin typeface="+mn-lt"/>
              </a:rPr>
              <a:t>Disaster Recovery</a:t>
            </a:r>
          </a:p>
          <a:p>
            <a:endParaRPr lang="en-US" dirty="0"/>
          </a:p>
        </p:txBody>
      </p:sp>
    </p:spTree>
    <p:custDataLst>
      <p:tags r:id="rId1"/>
    </p:custDataLst>
    <p:extLst>
      <p:ext uri="{BB962C8B-B14F-4D97-AF65-F5344CB8AC3E}">
        <p14:creationId xmlns:p14="http://schemas.microsoft.com/office/powerpoint/2010/main" val="372398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286" y="128017"/>
            <a:ext cx="8679514" cy="728270"/>
          </a:xfrm>
        </p:spPr>
        <p:txBody>
          <a:bodyPr/>
          <a:lstStyle/>
          <a:p>
            <a:r>
              <a:rPr lang="en-US" dirty="0" smtClean="0">
                <a:latin typeface="+mn-lt"/>
              </a:rPr>
              <a:t>Discussion </a:t>
            </a:r>
            <a:endParaRPr lang="en-US" dirty="0">
              <a:latin typeface="+mn-lt"/>
            </a:endParaRPr>
          </a:p>
        </p:txBody>
      </p:sp>
      <p:pic>
        <p:nvPicPr>
          <p:cNvPr id="4" name="Content Placeholder 3"/>
          <p:cNvPicPr>
            <a:picLocks noGrp="1" noChangeAspect="1"/>
          </p:cNvPicPr>
          <p:nvPr>
            <p:ph idx="1"/>
          </p:nvPr>
        </p:nvPicPr>
        <p:blipFill>
          <a:blip r:embed="rId4"/>
          <a:stretch>
            <a:fillRect/>
          </a:stretch>
        </p:blipFill>
        <p:spPr>
          <a:xfrm>
            <a:off x="2738057" y="1220788"/>
            <a:ext cx="8355774" cy="5259387"/>
          </a:xfrm>
          <a:prstGeom prst="rect">
            <a:avLst/>
          </a:prstGeom>
        </p:spPr>
      </p:pic>
    </p:spTree>
    <p:custDataLst>
      <p:tags r:id="rId1"/>
    </p:custDataLst>
    <p:extLst>
      <p:ext uri="{BB962C8B-B14F-4D97-AF65-F5344CB8AC3E}">
        <p14:creationId xmlns:p14="http://schemas.microsoft.com/office/powerpoint/2010/main" val="301440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DISCLAIMER</a:t>
            </a:r>
            <a:endParaRPr lang="en-US" dirty="0">
              <a:latin typeface="+mn-lt"/>
            </a:endParaRPr>
          </a:p>
        </p:txBody>
      </p:sp>
      <p:sp>
        <p:nvSpPr>
          <p:cNvPr id="3" name="Content Placeholder 2"/>
          <p:cNvSpPr>
            <a:spLocks noGrp="1"/>
          </p:cNvSpPr>
          <p:nvPr>
            <p:ph idx="1"/>
          </p:nvPr>
        </p:nvSpPr>
        <p:spPr>
          <a:xfrm>
            <a:off x="3383143" y="1221413"/>
            <a:ext cx="7040788" cy="5258588"/>
          </a:xfrm>
        </p:spPr>
        <p:txBody>
          <a:bodyPr/>
          <a:lstStyle/>
          <a:p>
            <a:pPr marL="0" indent="0">
              <a:buNone/>
            </a:pPr>
            <a:r>
              <a:rPr lang="en-US" dirty="0">
                <a:latin typeface="+mn-lt"/>
              </a:rPr>
              <a:t>The views, opinions, and content expressed in this presentation do not necessarily reflect the views, opinions, or policies of the Center for Mental Health Services, the Substance Abuse and Mental Health Services Administration (SAMHSA), or the U.S. Department of Health and Human Services.</a:t>
            </a:r>
          </a:p>
          <a:p>
            <a:pPr marL="0" indent="0">
              <a:buNone/>
            </a:pPr>
            <a:endParaRPr lang="en-US" dirty="0"/>
          </a:p>
        </p:txBody>
      </p:sp>
    </p:spTree>
    <p:custDataLst>
      <p:tags r:id="rId1"/>
    </p:custDataLst>
    <p:extLst>
      <p:ext uri="{BB962C8B-B14F-4D97-AF65-F5344CB8AC3E}">
        <p14:creationId xmlns:p14="http://schemas.microsoft.com/office/powerpoint/2010/main" val="1099152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286" y="128017"/>
            <a:ext cx="8679514" cy="728270"/>
          </a:xfrm>
        </p:spPr>
        <p:txBody>
          <a:bodyPr/>
          <a:lstStyle/>
          <a:p>
            <a:r>
              <a:rPr lang="en-US" dirty="0" smtClean="0">
                <a:latin typeface="+mn-lt"/>
              </a:rPr>
              <a:t>Resources</a:t>
            </a:r>
            <a:endParaRPr lang="en-US" dirty="0">
              <a:latin typeface="+mn-lt"/>
            </a:endParaRPr>
          </a:p>
        </p:txBody>
      </p:sp>
      <p:sp>
        <p:nvSpPr>
          <p:cNvPr id="3" name="Content Placeholder 2"/>
          <p:cNvSpPr>
            <a:spLocks noGrp="1"/>
          </p:cNvSpPr>
          <p:nvPr>
            <p:ph idx="1"/>
          </p:nvPr>
        </p:nvSpPr>
        <p:spPr/>
        <p:txBody>
          <a:bodyPr/>
          <a:lstStyle/>
          <a:p>
            <a:pPr marL="0" indent="0">
              <a:buNone/>
            </a:pPr>
            <a:r>
              <a:rPr lang="en-US" dirty="0">
                <a:latin typeface="+mn-lt"/>
                <a:hlinkClick r:id="rId3"/>
              </a:rPr>
              <a:t>https://</a:t>
            </a:r>
            <a:r>
              <a:rPr lang="en-US" dirty="0" smtClean="0">
                <a:latin typeface="+mn-lt"/>
                <a:hlinkClick r:id="rId3"/>
              </a:rPr>
              <a:t>www.nena.org/page/SuicidePrevention</a:t>
            </a:r>
            <a:endParaRPr lang="en-US" dirty="0" smtClean="0">
              <a:latin typeface="+mn-lt"/>
            </a:endParaRPr>
          </a:p>
          <a:p>
            <a:pPr marL="0" indent="0">
              <a:buNone/>
            </a:pPr>
            <a:endParaRPr lang="en-US" dirty="0" smtClean="0">
              <a:latin typeface="+mn-lt"/>
            </a:endParaRPr>
          </a:p>
        </p:txBody>
      </p:sp>
    </p:spTree>
    <p:custDataLst>
      <p:tags r:id="rId1"/>
    </p:custDataLst>
    <p:extLst>
      <p:ext uri="{BB962C8B-B14F-4D97-AF65-F5344CB8AC3E}">
        <p14:creationId xmlns:p14="http://schemas.microsoft.com/office/powerpoint/2010/main" val="38531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286" y="128017"/>
            <a:ext cx="8679514" cy="728270"/>
          </a:xfrm>
        </p:spPr>
        <p:txBody>
          <a:bodyPr/>
          <a:lstStyle/>
          <a:p>
            <a:r>
              <a:rPr lang="en-US" dirty="0" smtClean="0">
                <a:latin typeface="+mn-lt"/>
              </a:rPr>
              <a:t>Contact Information</a:t>
            </a:r>
            <a:endParaRPr lang="en-US" dirty="0">
              <a:latin typeface="+mn-lt"/>
            </a:endParaRPr>
          </a:p>
        </p:txBody>
      </p:sp>
      <p:sp>
        <p:nvSpPr>
          <p:cNvPr id="3" name="Content Placeholder 2"/>
          <p:cNvSpPr>
            <a:spLocks noGrp="1"/>
          </p:cNvSpPr>
          <p:nvPr>
            <p:ph idx="1"/>
          </p:nvPr>
        </p:nvSpPr>
        <p:spPr/>
        <p:txBody>
          <a:bodyPr/>
          <a:lstStyle/>
          <a:p>
            <a:pPr marL="0" indent="0">
              <a:buNone/>
            </a:pPr>
            <a:r>
              <a:rPr lang="en-US" dirty="0" smtClean="0"/>
              <a:t>Caitlin Peterson</a:t>
            </a:r>
            <a:endParaRPr lang="en-US" dirty="0"/>
          </a:p>
          <a:p>
            <a:pPr marL="0" indent="0">
              <a:buNone/>
            </a:pPr>
            <a:r>
              <a:rPr lang="en-US" dirty="0"/>
              <a:t>Coordinator – Best Practices in </a:t>
            </a:r>
            <a:r>
              <a:rPr lang="en-US" dirty="0" smtClean="0"/>
              <a:t>Care Transition</a:t>
            </a:r>
            <a:endParaRPr lang="en-US" dirty="0"/>
          </a:p>
          <a:p>
            <a:pPr marL="0" indent="0">
              <a:buNone/>
            </a:pPr>
            <a:r>
              <a:rPr lang="en-US" dirty="0"/>
              <a:t>646.738.6277 </a:t>
            </a:r>
            <a:endParaRPr lang="en-US" dirty="0" smtClean="0"/>
          </a:p>
          <a:p>
            <a:pPr marL="0" indent="0">
              <a:buNone/>
            </a:pPr>
            <a:r>
              <a:rPr lang="en-US" dirty="0" smtClean="0">
                <a:hlinkClick r:id="rId3"/>
              </a:rPr>
              <a:t>cpeterson@vibrant.org</a:t>
            </a:r>
            <a:endParaRPr lang="en-US" dirty="0"/>
          </a:p>
          <a:p>
            <a:pPr marL="0" indent="0">
              <a:buNone/>
            </a:pPr>
            <a:endParaRPr lang="en-US" dirty="0" smtClean="0"/>
          </a:p>
          <a:p>
            <a:pPr marL="0" indent="0">
              <a:buNone/>
            </a:pPr>
            <a:r>
              <a:rPr lang="en-US" dirty="0" smtClean="0"/>
              <a:t>Shye </a:t>
            </a:r>
            <a:r>
              <a:rPr lang="en-US" dirty="0"/>
              <a:t>Louis</a:t>
            </a:r>
          </a:p>
          <a:p>
            <a:pPr marL="0" indent="0">
              <a:buNone/>
            </a:pPr>
            <a:r>
              <a:rPr lang="en-US" dirty="0"/>
              <a:t>Coordinator – Best Practices in Suicide Prevention</a:t>
            </a:r>
          </a:p>
          <a:p>
            <a:pPr marL="0" indent="0">
              <a:buNone/>
            </a:pPr>
            <a:r>
              <a:rPr lang="en-US" dirty="0"/>
              <a:t>646-738-6287</a:t>
            </a:r>
          </a:p>
          <a:p>
            <a:pPr marL="0" indent="0">
              <a:buNone/>
            </a:pPr>
            <a:r>
              <a:rPr lang="en-US" dirty="0">
                <a:hlinkClick r:id="rId4"/>
              </a:rPr>
              <a:t>slouis@vibrant.org</a:t>
            </a:r>
            <a:endParaRPr lang="en-US" dirty="0"/>
          </a:p>
          <a:p>
            <a:endParaRPr lang="en-US" dirty="0">
              <a:latin typeface="+mn-lt"/>
            </a:endParaRPr>
          </a:p>
        </p:txBody>
      </p:sp>
    </p:spTree>
    <p:custDataLst>
      <p:tags r:id="rId1"/>
    </p:custDataLst>
    <p:extLst>
      <p:ext uri="{BB962C8B-B14F-4D97-AF65-F5344CB8AC3E}">
        <p14:creationId xmlns:p14="http://schemas.microsoft.com/office/powerpoint/2010/main" val="186581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mn-lt"/>
              </a:rPr>
              <a:t>Agenda</a:t>
            </a:r>
            <a:endParaRPr lang="en-US" sz="4400" dirty="0">
              <a:latin typeface="+mn-lt"/>
            </a:endParaRPr>
          </a:p>
        </p:txBody>
      </p:sp>
      <p:sp>
        <p:nvSpPr>
          <p:cNvPr id="3" name="Content Placeholder 2"/>
          <p:cNvSpPr>
            <a:spLocks noGrp="1"/>
          </p:cNvSpPr>
          <p:nvPr>
            <p:ph idx="1"/>
          </p:nvPr>
        </p:nvSpPr>
        <p:spPr/>
        <p:txBody>
          <a:bodyPr>
            <a:normAutofit fontScale="92500" lnSpcReduction="20000"/>
          </a:bodyPr>
          <a:lstStyle/>
          <a:p>
            <a:r>
              <a:rPr lang="en-US" sz="3200" dirty="0" smtClean="0">
                <a:latin typeface="+mn-lt"/>
              </a:rPr>
              <a:t>Review of the relationship between the National Emergency Numbers Association and the National Suicide Prevention Lifeline</a:t>
            </a:r>
          </a:p>
          <a:p>
            <a:r>
              <a:rPr lang="en-US" sz="3200" dirty="0" smtClean="0">
                <a:latin typeface="+mn-lt"/>
              </a:rPr>
              <a:t>Review of the NENA Suicide Prevention Standard and its ties to the Lifeline’s Policy for Helping Individuals at Imminent Risk</a:t>
            </a:r>
          </a:p>
          <a:p>
            <a:r>
              <a:rPr lang="en-US" sz="3200" dirty="0" smtClean="0">
                <a:latin typeface="+mn-lt"/>
              </a:rPr>
              <a:t>Utilizing the NENA Standard and your expertise as a crisis center to build formal relationships</a:t>
            </a:r>
          </a:p>
          <a:p>
            <a:r>
              <a:rPr lang="en-US" sz="3200" dirty="0" smtClean="0">
                <a:latin typeface="+mn-lt"/>
              </a:rPr>
              <a:t>Building &amp; implementing relationships with PSAPS that are beneficial for your community, your center, and your local PSAP</a:t>
            </a:r>
          </a:p>
          <a:p>
            <a:r>
              <a:rPr lang="en-US" sz="3200" dirty="0" smtClean="0">
                <a:latin typeface="+mn-lt"/>
              </a:rPr>
              <a:t>An opportunity for discussion, feedback on the SOP, and Q&amp;A</a:t>
            </a:r>
          </a:p>
          <a:p>
            <a:endParaRPr lang="en-US" sz="3200" dirty="0" smtClean="0">
              <a:latin typeface="+mn-lt"/>
            </a:endParaRPr>
          </a:p>
        </p:txBody>
      </p:sp>
    </p:spTree>
    <p:custDataLst>
      <p:tags r:id="rId1"/>
    </p:custDataLst>
    <p:extLst>
      <p:ext uri="{BB962C8B-B14F-4D97-AF65-F5344CB8AC3E}">
        <p14:creationId xmlns:p14="http://schemas.microsoft.com/office/powerpoint/2010/main" val="1131154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286" y="255399"/>
            <a:ext cx="8679514" cy="491159"/>
          </a:xfrm>
        </p:spPr>
        <p:txBody>
          <a:bodyPr/>
          <a:lstStyle/>
          <a:p>
            <a:r>
              <a:rPr lang="en-US" sz="3200" dirty="0" smtClean="0">
                <a:latin typeface="+mn-lt"/>
              </a:rPr>
              <a:t>National Emergency Numbers Association Conference  2018</a:t>
            </a:r>
            <a:endParaRPr lang="en-US" sz="3200" dirty="0">
              <a:latin typeface="+mn-lt"/>
            </a:endParaRPr>
          </a:p>
        </p:txBody>
      </p:sp>
      <p:sp>
        <p:nvSpPr>
          <p:cNvPr id="3" name="Content Placeholder 2"/>
          <p:cNvSpPr>
            <a:spLocks noGrp="1"/>
          </p:cNvSpPr>
          <p:nvPr>
            <p:ph idx="1"/>
          </p:nvPr>
        </p:nvSpPr>
        <p:spPr/>
        <p:txBody>
          <a:bodyPr/>
          <a:lstStyle/>
          <a:p>
            <a:r>
              <a:rPr lang="en-US" sz="3200" dirty="0" smtClean="0">
                <a:latin typeface="+mn-lt"/>
              </a:rPr>
              <a:t>The Lifeline hosted a booth at the Annual NENA Conference &amp; Expo in June 2018 in Nashville, TN </a:t>
            </a:r>
          </a:p>
          <a:p>
            <a:r>
              <a:rPr lang="en-US" sz="3200" dirty="0" smtClean="0">
                <a:latin typeface="+mn-lt"/>
              </a:rPr>
              <a:t>We were surprised by the amount of traffic our booth received – we could barely keep up!</a:t>
            </a:r>
          </a:p>
          <a:p>
            <a:r>
              <a:rPr lang="en-US" sz="3200" dirty="0" smtClean="0">
                <a:latin typeface="+mn-lt"/>
              </a:rPr>
              <a:t>911 leadership and responders had many questions and a lot of concerns they wanted to discuss </a:t>
            </a:r>
          </a:p>
          <a:p>
            <a:r>
              <a:rPr lang="en-US" sz="3200" dirty="0" smtClean="0">
                <a:latin typeface="+mn-lt"/>
              </a:rPr>
              <a:t>The biggest take-away: PSAPs are in </a:t>
            </a:r>
            <a:r>
              <a:rPr lang="en-US" sz="3200" b="1" dirty="0" smtClean="0">
                <a:latin typeface="+mn-lt"/>
              </a:rPr>
              <a:t>need</a:t>
            </a:r>
            <a:r>
              <a:rPr lang="en-US" sz="3200" dirty="0" smtClean="0">
                <a:latin typeface="+mn-lt"/>
              </a:rPr>
              <a:t> of the expertise that crisis centers possess and it’s one of their </a:t>
            </a:r>
            <a:r>
              <a:rPr lang="en-US" sz="3200" b="1" dirty="0" smtClean="0">
                <a:latin typeface="+mn-lt"/>
              </a:rPr>
              <a:t>top priorities </a:t>
            </a:r>
          </a:p>
          <a:p>
            <a:endParaRPr lang="en-US" dirty="0"/>
          </a:p>
        </p:txBody>
      </p:sp>
    </p:spTree>
    <p:custDataLst>
      <p:tags r:id="rId1"/>
    </p:custDataLst>
    <p:extLst>
      <p:ext uri="{BB962C8B-B14F-4D97-AF65-F5344CB8AC3E}">
        <p14:creationId xmlns:p14="http://schemas.microsoft.com/office/powerpoint/2010/main" val="60323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286" y="278041"/>
            <a:ext cx="8679514" cy="491159"/>
          </a:xfrm>
        </p:spPr>
        <p:txBody>
          <a:bodyPr/>
          <a:lstStyle/>
          <a:p>
            <a:r>
              <a:rPr lang="en-US" dirty="0" smtClean="0"/>
              <a:t>The Lifeline/NENA Relationship</a:t>
            </a:r>
            <a:endParaRPr lang="en-US" dirty="0"/>
          </a:p>
        </p:txBody>
      </p:sp>
      <p:sp>
        <p:nvSpPr>
          <p:cNvPr id="3" name="Content Placeholder 2"/>
          <p:cNvSpPr>
            <a:spLocks noGrp="1"/>
          </p:cNvSpPr>
          <p:nvPr>
            <p:ph idx="1"/>
          </p:nvPr>
        </p:nvSpPr>
        <p:spPr/>
        <p:txBody>
          <a:bodyPr>
            <a:normAutofit/>
          </a:bodyPr>
          <a:lstStyle/>
          <a:p>
            <a:r>
              <a:rPr lang="en-US" dirty="0" smtClean="0">
                <a:latin typeface="+mn-lt"/>
              </a:rPr>
              <a:t>In 2011, Lifeline and NENA joined together in a workgroup of crisis center and 911</a:t>
            </a:r>
          </a:p>
          <a:p>
            <a:r>
              <a:rPr lang="en-US" dirty="0" smtClean="0">
                <a:latin typeface="+mn-lt"/>
              </a:rPr>
              <a:t>In 2013, the NENA Suicide Prevention Standard Operating Procedure was published</a:t>
            </a:r>
          </a:p>
          <a:p>
            <a:r>
              <a:rPr lang="en-US" dirty="0">
                <a:latin typeface="+mn-lt"/>
              </a:rPr>
              <a:t>The NENA Suicide Prevention Standard is the first of its kind and serves to not only identify </a:t>
            </a:r>
            <a:r>
              <a:rPr lang="en-US" dirty="0" smtClean="0">
                <a:latin typeface="+mn-lt"/>
              </a:rPr>
              <a:t>recommended practice </a:t>
            </a:r>
            <a:r>
              <a:rPr lang="en-US" dirty="0">
                <a:latin typeface="+mn-lt"/>
              </a:rPr>
              <a:t>for all </a:t>
            </a:r>
            <a:r>
              <a:rPr lang="en-US" dirty="0" smtClean="0">
                <a:latin typeface="+mn-lt"/>
              </a:rPr>
              <a:t>PSAPs when </a:t>
            </a:r>
            <a:r>
              <a:rPr lang="en-US" dirty="0">
                <a:latin typeface="+mn-lt"/>
              </a:rPr>
              <a:t>assisting suicidal callers, but </a:t>
            </a:r>
            <a:r>
              <a:rPr lang="en-US" dirty="0" smtClean="0">
                <a:latin typeface="+mn-lt"/>
              </a:rPr>
              <a:t>also facilitates:</a:t>
            </a:r>
            <a:endParaRPr lang="en-US" dirty="0">
              <a:latin typeface="+mn-lt"/>
            </a:endParaRPr>
          </a:p>
          <a:p>
            <a:pPr lvl="1"/>
            <a:r>
              <a:rPr lang="en-US" dirty="0" smtClean="0">
                <a:latin typeface="+mn-lt"/>
              </a:rPr>
              <a:t>crisis </a:t>
            </a:r>
            <a:r>
              <a:rPr lang="en-US" dirty="0">
                <a:latin typeface="+mn-lt"/>
              </a:rPr>
              <a:t>center implementation of the Lifeline Imminent Risk Policy which emphasizes crisis center</a:t>
            </a:r>
          </a:p>
          <a:p>
            <a:pPr lvl="1"/>
            <a:r>
              <a:rPr lang="en-US" dirty="0">
                <a:latin typeface="+mn-lt"/>
              </a:rPr>
              <a:t>collaboration with community service providers and, in particular, emergency responders</a:t>
            </a:r>
          </a:p>
        </p:txBody>
      </p:sp>
    </p:spTree>
    <p:custDataLst>
      <p:tags r:id="rId1"/>
    </p:custDataLst>
    <p:extLst>
      <p:ext uri="{BB962C8B-B14F-4D97-AF65-F5344CB8AC3E}">
        <p14:creationId xmlns:p14="http://schemas.microsoft.com/office/powerpoint/2010/main" val="194361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NENA Suicide Prevention Standard &amp; Imminent Risk</a:t>
            </a:r>
            <a:endParaRPr lang="en-US" sz="3200" dirty="0">
              <a:latin typeface="+mj-lt"/>
            </a:endParaRPr>
          </a:p>
        </p:txBody>
      </p:sp>
      <p:sp>
        <p:nvSpPr>
          <p:cNvPr id="3" name="Content Placeholder 2"/>
          <p:cNvSpPr>
            <a:spLocks noGrp="1"/>
          </p:cNvSpPr>
          <p:nvPr>
            <p:ph idx="1"/>
          </p:nvPr>
        </p:nvSpPr>
        <p:spPr>
          <a:xfrm>
            <a:off x="2478857" y="1045029"/>
            <a:ext cx="8874943" cy="5434972"/>
          </a:xfrm>
        </p:spPr>
        <p:txBody>
          <a:bodyPr>
            <a:normAutofit/>
          </a:bodyPr>
          <a:lstStyle/>
          <a:p>
            <a:pPr lvl="0"/>
            <a:r>
              <a:rPr lang="en-US" dirty="0" smtClean="0">
                <a:latin typeface="+mn-lt"/>
              </a:rPr>
              <a:t>Briefly, the Lifeline Policy for Helping Callers at Imminent Risk calls for:</a:t>
            </a:r>
          </a:p>
          <a:p>
            <a:pPr lvl="1"/>
            <a:r>
              <a:rPr lang="en-US" dirty="0" smtClean="0">
                <a:latin typeface="+mn-lt"/>
              </a:rPr>
              <a:t>Taking all actions necessary to prevent an individual from dying by suicide</a:t>
            </a:r>
          </a:p>
          <a:p>
            <a:pPr lvl="1"/>
            <a:r>
              <a:rPr lang="en-US" dirty="0" smtClean="0">
                <a:latin typeface="+mn-lt"/>
              </a:rPr>
              <a:t>Active collaboration with the individual to secure his/her safety</a:t>
            </a:r>
          </a:p>
          <a:p>
            <a:pPr lvl="1"/>
            <a:r>
              <a:rPr lang="en-US" dirty="0" smtClean="0">
                <a:latin typeface="+mn-lt"/>
              </a:rPr>
              <a:t>Collaboration with other community crisis &amp; emergency services likely to aid the crisis center in ensuring the safe, continuous care of the individual at imminent risk</a:t>
            </a:r>
          </a:p>
          <a:p>
            <a:r>
              <a:rPr lang="en-US" dirty="0" smtClean="0">
                <a:latin typeface="+mn-lt"/>
              </a:rPr>
              <a:t>Through:</a:t>
            </a:r>
          </a:p>
          <a:p>
            <a:pPr lvl="1"/>
            <a:r>
              <a:rPr lang="en-US" u="sng" dirty="0" smtClean="0">
                <a:latin typeface="+mn-lt"/>
              </a:rPr>
              <a:t>Active engagement </a:t>
            </a:r>
            <a:r>
              <a:rPr lang="en-US" dirty="0" smtClean="0">
                <a:latin typeface="+mn-lt"/>
              </a:rPr>
              <a:t>via efforts to collaborate with the individual at risk to secure their safety</a:t>
            </a:r>
          </a:p>
          <a:p>
            <a:pPr lvl="1"/>
            <a:r>
              <a:rPr lang="en-US" u="sng" dirty="0" smtClean="0">
                <a:latin typeface="+mn-lt"/>
              </a:rPr>
              <a:t>Active rescue </a:t>
            </a:r>
            <a:r>
              <a:rPr lang="en-US" dirty="0" smtClean="0">
                <a:latin typeface="+mn-lt"/>
              </a:rPr>
              <a:t>through all necessary action to secure the individual’s safety and initiate emergency response </a:t>
            </a:r>
          </a:p>
          <a:p>
            <a:pPr lvl="1"/>
            <a:r>
              <a:rPr lang="en-US" u="sng" dirty="0" smtClean="0">
                <a:latin typeface="+mn-lt"/>
              </a:rPr>
              <a:t>Collaboration</a:t>
            </a:r>
            <a:r>
              <a:rPr lang="en-US" dirty="0" smtClean="0">
                <a:latin typeface="+mn-lt"/>
              </a:rPr>
              <a:t> with other community crisis &amp; emergency services</a:t>
            </a:r>
            <a:endParaRPr lang="en-US" dirty="0">
              <a:latin typeface="+mn-lt"/>
            </a:endParaRPr>
          </a:p>
        </p:txBody>
      </p:sp>
    </p:spTree>
    <p:custDataLst>
      <p:tags r:id="rId1"/>
    </p:custDataLst>
    <p:extLst>
      <p:ext uri="{BB962C8B-B14F-4D97-AF65-F5344CB8AC3E}">
        <p14:creationId xmlns:p14="http://schemas.microsoft.com/office/powerpoint/2010/main" val="234603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NENA Suicide Prevention Standard &amp; Imminent Risk</a:t>
            </a:r>
            <a:endParaRPr lang="en-US" sz="3200" dirty="0">
              <a:latin typeface="+mj-lt"/>
            </a:endParaRPr>
          </a:p>
        </p:txBody>
      </p:sp>
      <p:sp>
        <p:nvSpPr>
          <p:cNvPr id="3" name="Content Placeholder 2"/>
          <p:cNvSpPr>
            <a:spLocks noGrp="1"/>
          </p:cNvSpPr>
          <p:nvPr>
            <p:ph idx="1"/>
          </p:nvPr>
        </p:nvSpPr>
        <p:spPr>
          <a:xfrm>
            <a:off x="2478857" y="1045028"/>
            <a:ext cx="8874943" cy="5630091"/>
          </a:xfrm>
        </p:spPr>
        <p:txBody>
          <a:bodyPr>
            <a:normAutofit/>
          </a:bodyPr>
          <a:lstStyle/>
          <a:p>
            <a:pPr marL="0" lvl="0" indent="0">
              <a:buNone/>
            </a:pPr>
            <a:r>
              <a:rPr lang="en-US" sz="3200" dirty="0" smtClean="0">
                <a:latin typeface="+mn-lt"/>
              </a:rPr>
              <a:t>The NENA Suicide Prevention Standard supports the Lifeline IR Policy in a number of ways:</a:t>
            </a:r>
          </a:p>
          <a:p>
            <a:pPr lvl="1"/>
            <a:r>
              <a:rPr lang="en-US" sz="2800" dirty="0" smtClean="0">
                <a:latin typeface="+mn-lt"/>
              </a:rPr>
              <a:t>Securing a common language from which crisis centers and PSAPs can communicate to address imminent risk in the community</a:t>
            </a:r>
          </a:p>
          <a:p>
            <a:pPr lvl="1"/>
            <a:r>
              <a:rPr lang="en-US" sz="2800" dirty="0" smtClean="0">
                <a:latin typeface="+mn-lt"/>
              </a:rPr>
              <a:t>Supporting the legitimacy of crisis center operations, including the services provided and the results of assessments of risk and safety</a:t>
            </a:r>
          </a:p>
          <a:p>
            <a:pPr lvl="1"/>
            <a:r>
              <a:rPr lang="en-US" sz="2800" dirty="0" smtClean="0">
                <a:latin typeface="+mn-lt"/>
              </a:rPr>
              <a:t>Calling for PSAPs to support crisis center efforts to address imminent risk in callers and chat visitors </a:t>
            </a:r>
          </a:p>
          <a:p>
            <a:pPr lvl="1"/>
            <a:endParaRPr lang="en-US" dirty="0" smtClean="0">
              <a:latin typeface="+mn-lt"/>
            </a:endParaRPr>
          </a:p>
          <a:p>
            <a:pPr lvl="1"/>
            <a:endParaRPr lang="en-US" dirty="0">
              <a:latin typeface="+mn-lt"/>
            </a:endParaRPr>
          </a:p>
        </p:txBody>
      </p:sp>
    </p:spTree>
    <p:custDataLst>
      <p:tags r:id="rId1"/>
    </p:custDataLst>
    <p:extLst>
      <p:ext uri="{BB962C8B-B14F-4D97-AF65-F5344CB8AC3E}">
        <p14:creationId xmlns:p14="http://schemas.microsoft.com/office/powerpoint/2010/main" val="2984745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NENA Suicide Prevention Standard &amp; Imminent Risk</a:t>
            </a:r>
            <a:endParaRPr lang="en-US" sz="3200" dirty="0">
              <a:latin typeface="+mj-lt"/>
            </a:endParaRPr>
          </a:p>
        </p:txBody>
      </p:sp>
      <p:sp>
        <p:nvSpPr>
          <p:cNvPr id="3" name="Content Placeholder 2"/>
          <p:cNvSpPr>
            <a:spLocks noGrp="1"/>
          </p:cNvSpPr>
          <p:nvPr>
            <p:ph idx="1"/>
          </p:nvPr>
        </p:nvSpPr>
        <p:spPr>
          <a:xfrm>
            <a:off x="2478857" y="1045029"/>
            <a:ext cx="8874943" cy="4898572"/>
          </a:xfrm>
        </p:spPr>
        <p:txBody>
          <a:bodyPr>
            <a:normAutofit/>
          </a:bodyPr>
          <a:lstStyle/>
          <a:p>
            <a:pPr marL="0" indent="0">
              <a:buNone/>
            </a:pPr>
            <a:r>
              <a:rPr lang="en-US" sz="3200" dirty="0" smtClean="0">
                <a:latin typeface="+mn-lt"/>
              </a:rPr>
              <a:t>Interaction of the Standard and IR Policy, continued:</a:t>
            </a:r>
          </a:p>
          <a:p>
            <a:pPr lvl="1"/>
            <a:r>
              <a:rPr lang="en-US" sz="2800" dirty="0" smtClean="0">
                <a:latin typeface="+mn-lt"/>
              </a:rPr>
              <a:t>Encourages </a:t>
            </a:r>
            <a:r>
              <a:rPr lang="en-US" sz="2800" dirty="0">
                <a:latin typeface="+mn-lt"/>
              </a:rPr>
              <a:t>the formation of formal collaborative partnerships between PSAPs and crisis centers </a:t>
            </a:r>
          </a:p>
          <a:p>
            <a:pPr lvl="1"/>
            <a:r>
              <a:rPr lang="en-US" sz="2800" dirty="0" smtClean="0">
                <a:latin typeface="+mn-lt"/>
              </a:rPr>
              <a:t>Urges PSAPs to </a:t>
            </a:r>
            <a:r>
              <a:rPr lang="en-US" sz="2800" dirty="0">
                <a:latin typeface="+mn-lt"/>
              </a:rPr>
              <a:t>provide training to their staff and </a:t>
            </a:r>
            <a:r>
              <a:rPr lang="en-US" sz="2800" dirty="0" smtClean="0">
                <a:latin typeface="+mn-lt"/>
              </a:rPr>
              <a:t>provides guidelines </a:t>
            </a:r>
            <a:r>
              <a:rPr lang="en-US" sz="2800" dirty="0">
                <a:latin typeface="+mn-lt"/>
              </a:rPr>
              <a:t>for training that incorporate Lifeline Best Practices of good contact, collaborative problem solving and risk assessment </a:t>
            </a:r>
          </a:p>
          <a:p>
            <a:pPr lvl="1"/>
            <a:r>
              <a:rPr lang="en-US" sz="2800" dirty="0">
                <a:latin typeface="+mn-lt"/>
              </a:rPr>
              <a:t>Highlights options for locating individuals via phone service providers, ISPs, etc.</a:t>
            </a:r>
          </a:p>
          <a:p>
            <a:pPr marL="457172" lvl="1" indent="0">
              <a:buNone/>
            </a:pPr>
            <a:endParaRPr lang="en-US" dirty="0" smtClean="0">
              <a:latin typeface="+mn-lt"/>
            </a:endParaRPr>
          </a:p>
          <a:p>
            <a:pPr lvl="1"/>
            <a:endParaRPr lang="en-US" dirty="0">
              <a:latin typeface="+mn-lt"/>
            </a:endParaRPr>
          </a:p>
        </p:txBody>
      </p:sp>
    </p:spTree>
    <p:custDataLst>
      <p:tags r:id="rId1"/>
    </p:custDataLst>
    <p:extLst>
      <p:ext uri="{BB962C8B-B14F-4D97-AF65-F5344CB8AC3E}">
        <p14:creationId xmlns:p14="http://schemas.microsoft.com/office/powerpoint/2010/main" val="1965509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286" y="310263"/>
            <a:ext cx="8679514" cy="491159"/>
          </a:xfrm>
        </p:spPr>
        <p:txBody>
          <a:bodyPr/>
          <a:lstStyle/>
          <a:p>
            <a:r>
              <a:rPr lang="en-US" sz="3200" dirty="0" smtClean="0">
                <a:latin typeface="+mn-lt"/>
              </a:rPr>
              <a:t>Using the Standard as a Foundation for Collaboration</a:t>
            </a:r>
            <a:endParaRPr lang="en-US" sz="3200" dirty="0">
              <a:latin typeface="+mn-lt"/>
            </a:endParaRPr>
          </a:p>
        </p:txBody>
      </p:sp>
      <p:sp>
        <p:nvSpPr>
          <p:cNvPr id="3" name="Content Placeholder 2"/>
          <p:cNvSpPr>
            <a:spLocks noGrp="1"/>
          </p:cNvSpPr>
          <p:nvPr>
            <p:ph idx="1"/>
          </p:nvPr>
        </p:nvSpPr>
        <p:spPr>
          <a:xfrm>
            <a:off x="2523744" y="1251337"/>
            <a:ext cx="8522208" cy="5258588"/>
          </a:xfrm>
        </p:spPr>
        <p:txBody>
          <a:bodyPr>
            <a:normAutofit/>
          </a:bodyPr>
          <a:lstStyle/>
          <a:p>
            <a:pPr marL="0" indent="0">
              <a:buNone/>
            </a:pPr>
            <a:r>
              <a:rPr lang="en-US" dirty="0" smtClean="0">
                <a:latin typeface="+mn-lt"/>
              </a:rPr>
              <a:t>Utilize the Standard as a starting off point – remember that NENA is only one organization and the Standard is not an enforceable mandate.</a:t>
            </a:r>
          </a:p>
          <a:p>
            <a:r>
              <a:rPr lang="en-US" b="1" dirty="0" smtClean="0">
                <a:latin typeface="+mn-lt"/>
              </a:rPr>
              <a:t>Educate</a:t>
            </a:r>
            <a:r>
              <a:rPr lang="en-US" dirty="0" smtClean="0">
                <a:latin typeface="+mn-lt"/>
              </a:rPr>
              <a:t> your local PSAP about the Standard</a:t>
            </a:r>
          </a:p>
          <a:p>
            <a:r>
              <a:rPr lang="en-US" b="1" dirty="0" smtClean="0">
                <a:latin typeface="+mn-lt"/>
              </a:rPr>
              <a:t>Emphasize</a:t>
            </a:r>
            <a:r>
              <a:rPr lang="en-US" dirty="0" smtClean="0">
                <a:latin typeface="+mn-lt"/>
              </a:rPr>
              <a:t> the commonalities between your crisis center work and that done by the PSAP </a:t>
            </a:r>
          </a:p>
          <a:p>
            <a:r>
              <a:rPr lang="en-US" b="1" dirty="0" smtClean="0">
                <a:latin typeface="+mn-lt"/>
              </a:rPr>
              <a:t>Explain</a:t>
            </a:r>
            <a:r>
              <a:rPr lang="en-US" dirty="0" smtClean="0">
                <a:latin typeface="+mn-lt"/>
              </a:rPr>
              <a:t> how utilizing the Standard and partnering with your center can make the work of the PSAP easier, more effective, and most importantly, </a:t>
            </a:r>
            <a:r>
              <a:rPr lang="en-US" i="1" u="sng" dirty="0" smtClean="0">
                <a:latin typeface="+mn-lt"/>
              </a:rPr>
              <a:t>safer</a:t>
            </a:r>
          </a:p>
        </p:txBody>
      </p:sp>
    </p:spTree>
    <p:custDataLst>
      <p:tags r:id="rId1"/>
    </p:custDataLst>
    <p:extLst>
      <p:ext uri="{BB962C8B-B14F-4D97-AF65-F5344CB8AC3E}">
        <p14:creationId xmlns:p14="http://schemas.microsoft.com/office/powerpoint/2010/main" val="41901505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low-Up Webinar - Follow Up Matters Slides" id="{80B522C1-8264-466F-A867-A851B339BD68}" vid="{D5E33A47-3BDC-499C-82ED-7A4B00399D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33791</TotalTime>
  <Words>1617</Words>
  <Application>Microsoft Office PowerPoint</Application>
  <PresentationFormat>Widescreen</PresentationFormat>
  <Paragraphs>153</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Georgia</vt:lpstr>
      <vt:lpstr>Trebuchet MS</vt:lpstr>
      <vt:lpstr>1_Office Theme</vt:lpstr>
      <vt:lpstr>PowerPoint Presentation</vt:lpstr>
      <vt:lpstr>DISCLAIMER</vt:lpstr>
      <vt:lpstr>Agenda</vt:lpstr>
      <vt:lpstr>National Emergency Numbers Association Conference  2018</vt:lpstr>
      <vt:lpstr>The Lifeline/NENA Relationship</vt:lpstr>
      <vt:lpstr>NENA Suicide Prevention Standard &amp; Imminent Risk</vt:lpstr>
      <vt:lpstr>NENA Suicide Prevention Standard &amp; Imminent Risk</vt:lpstr>
      <vt:lpstr>NENA Suicide Prevention Standard &amp; Imminent Risk</vt:lpstr>
      <vt:lpstr>Using the Standard as a Foundation for Collaboration</vt:lpstr>
      <vt:lpstr>Benefits of Crisis Center/PSAP Collaboration</vt:lpstr>
      <vt:lpstr>Suicide Prevention Standard Revision </vt:lpstr>
      <vt:lpstr>Examples of Crisis Center/PSAP Partnership</vt:lpstr>
      <vt:lpstr>Examples of Crisis Center/PSAP Partnership</vt:lpstr>
      <vt:lpstr>Building Collaborative Relationships</vt:lpstr>
      <vt:lpstr>Implementing Partnership</vt:lpstr>
      <vt:lpstr>Implementing Partnerships</vt:lpstr>
      <vt:lpstr>PowerPoint Presentation</vt:lpstr>
      <vt:lpstr>Creative Ideas</vt:lpstr>
      <vt:lpstr>Discussion </vt:lpstr>
      <vt:lpstr>Resources</vt:lpstr>
      <vt:lpstr>Contact Information</vt:lpstr>
    </vt:vector>
  </TitlesOfParts>
  <Company>MHA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Peterson</dc:creator>
  <cp:lastModifiedBy>Caitlin Peterson</cp:lastModifiedBy>
  <cp:revision>94</cp:revision>
  <dcterms:created xsi:type="dcterms:W3CDTF">2017-05-17T13:34:21Z</dcterms:created>
  <dcterms:modified xsi:type="dcterms:W3CDTF">2018-10-16T19:09:51Z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A9744B0F-4B80-4192-9D2D-6F7CD8ADD971</vt:lpwstr>
  </property>
  <property fmtid="{D5CDD505-2E9C-101B-9397-08002B2CF9AE}" pid="3" name="ArticulatePath">
    <vt:lpwstr>CrisisCon18 - Implementing Crisis Center  PSAP Partnerships - CPeterson and SLouis</vt:lpwstr>
  </property>
</Properties>
</file>