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8" r:id="rId3"/>
    <p:sldId id="257" r:id="rId4"/>
    <p:sldId id="262" r:id="rId5"/>
    <p:sldId id="288" r:id="rId6"/>
    <p:sldId id="265" r:id="rId7"/>
    <p:sldId id="273" r:id="rId8"/>
    <p:sldId id="260" r:id="rId9"/>
    <p:sldId id="289" r:id="rId10"/>
    <p:sldId id="264" r:id="rId11"/>
    <p:sldId id="266" r:id="rId12"/>
    <p:sldId id="267" r:id="rId13"/>
    <p:sldId id="269" r:id="rId14"/>
    <p:sldId id="268" r:id="rId15"/>
    <p:sldId id="290" r:id="rId16"/>
    <p:sldId id="272" r:id="rId17"/>
    <p:sldId id="275" r:id="rId18"/>
    <p:sldId id="270" r:id="rId19"/>
    <p:sldId id="281" r:id="rId20"/>
    <p:sldId id="271" r:id="rId21"/>
    <p:sldId id="276" r:id="rId22"/>
    <p:sldId id="277" r:id="rId23"/>
    <p:sldId id="278" r:id="rId24"/>
    <p:sldId id="279" r:id="rId25"/>
    <p:sldId id="287" r:id="rId26"/>
    <p:sldId id="291" r:id="rId27"/>
    <p:sldId id="280" r:id="rId28"/>
    <p:sldId id="285" r:id="rId29"/>
    <p:sldId id="292" r:id="rId30"/>
    <p:sldId id="283" r:id="rId31"/>
    <p:sldId id="286" r:id="rId32"/>
    <p:sldId id="284" r:id="rId33"/>
    <p:sldId id="263" r:id="rId34"/>
    <p:sldId id="29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7199"/>
    <a:srgbClr val="F07146"/>
    <a:srgbClr val="3B819D"/>
    <a:srgbClr val="A2D7D8"/>
    <a:srgbClr val="949494"/>
    <a:srgbClr val="65EEE3"/>
    <a:srgbClr val="52BEB6"/>
    <a:srgbClr val="50AED8"/>
    <a:srgbClr val="22A3E7"/>
    <a:srgbClr val="F09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3" autoAdjust="0"/>
    <p:restoredTop sz="80758" autoAdjust="0"/>
  </p:normalViewPr>
  <p:slideViewPr>
    <p:cSldViewPr snapToGrid="0">
      <p:cViewPr varScale="1">
        <p:scale>
          <a:sx n="86" d="100"/>
          <a:sy n="86" d="100"/>
        </p:scale>
        <p:origin x="16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946B0-20E4-2747-9CEF-A21C1F803FEF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23FAE-1466-F349-B5FD-2856E490E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002B0-9543-457A-99EA-84B79811194F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A89BC-5C84-4CAA-8AE5-872C5FE71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24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104561"/>
                </a:solidFill>
              </a:rPr>
              <a:t>Located in northern Virginia</a:t>
            </a:r>
          </a:p>
          <a:p>
            <a:r>
              <a:rPr lang="en-US" dirty="0">
                <a:solidFill>
                  <a:srgbClr val="104561"/>
                </a:solidFill>
              </a:rPr>
              <a:t>41-45K calls handled per year</a:t>
            </a:r>
          </a:p>
          <a:p>
            <a:r>
              <a:rPr lang="en-US" dirty="0">
                <a:solidFill>
                  <a:srgbClr val="104561"/>
                </a:solidFill>
              </a:rPr>
              <a:t>Majority Volunteer</a:t>
            </a:r>
          </a:p>
          <a:p>
            <a:r>
              <a:rPr lang="en-US" dirty="0">
                <a:solidFill>
                  <a:srgbClr val="104561"/>
                </a:solidFill>
              </a:rPr>
              <a:t>Budget &gt; $1 million</a:t>
            </a:r>
          </a:p>
          <a:p>
            <a:r>
              <a:rPr lang="en-US" dirty="0">
                <a:solidFill>
                  <a:srgbClr val="104561"/>
                </a:solidFill>
              </a:rPr>
              <a:t>24/7 hotline and Textline</a:t>
            </a:r>
          </a:p>
          <a:p>
            <a:r>
              <a:rPr lang="en-US" dirty="0">
                <a:solidFill>
                  <a:srgbClr val="104561"/>
                </a:solidFill>
              </a:rPr>
              <a:t>Offers telephone reassurance, community training, LOSS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A89BC-5C84-4CAA-8AE5-872C5FE71E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19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A89BC-5C84-4CAA-8AE5-872C5FE71E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65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A89BC-5C84-4CAA-8AE5-872C5FE71E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95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A89BC-5C84-4CAA-8AE5-872C5FE71E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55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A89BC-5C84-4CAA-8AE5-872C5FE71E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68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A89BC-5C84-4CAA-8AE5-872C5FE71E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2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A89BC-5C84-4CAA-8AE5-872C5FE71E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01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A89BC-5C84-4CAA-8AE5-872C5FE71E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96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A89BC-5C84-4CAA-8AE5-872C5FE71E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49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3BDCB7A-842E-4EB0-873F-63A18F0802B6}"/>
              </a:ext>
            </a:extLst>
          </p:cNvPr>
          <p:cNvSpPr/>
          <p:nvPr/>
        </p:nvSpPr>
        <p:spPr>
          <a:xfrm>
            <a:off x="0" y="531845"/>
            <a:ext cx="8462865" cy="5383763"/>
          </a:xfrm>
          <a:prstGeom prst="rect">
            <a:avLst/>
          </a:prstGeom>
          <a:solidFill>
            <a:srgbClr val="104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33809C0-1852-42EB-958F-82D6C8E04B8A}"/>
              </a:ext>
            </a:extLst>
          </p:cNvPr>
          <p:cNvSpPr/>
          <p:nvPr/>
        </p:nvSpPr>
        <p:spPr>
          <a:xfrm>
            <a:off x="8610600" y="531845"/>
            <a:ext cx="3581400" cy="5383763"/>
          </a:xfrm>
          <a:prstGeom prst="rect">
            <a:avLst/>
          </a:prstGeom>
          <a:solidFill>
            <a:srgbClr val="1BB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F0C753-7A0A-49AC-85B6-AC64D0C67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236" y="1103702"/>
            <a:ext cx="5931159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6A7084-9C15-4524-8DE5-D9A2AECEB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2236" y="3652336"/>
            <a:ext cx="593115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19C869-089B-4AC0-874A-33BFBC8AD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B80F8D-5E7C-48F6-B4EC-FCCAF15D1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88DF40-0E66-4A46-8D6E-E9850A3B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4D3602F-B156-404C-B2A1-99ACD95C5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210" y="2172477"/>
            <a:ext cx="3764180" cy="188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84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EFBFB3-DD98-45B6-B9DE-E4234837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08CB9C-B1F4-46EF-A9DB-D2EFDC245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33B37B-5681-4717-AB85-392FEC3ED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3C4263-BCFA-486D-BFA1-FF1F3F74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6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1DAC128-C13A-4AD2-AB3D-793EF45DC7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4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EFBFB3-DD98-45B6-B9DE-E4234837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08CB9C-B1F4-46EF-A9DB-D2EFDC245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33B37B-5681-4717-AB85-392FEC3ED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3C4263-BCFA-486D-BFA1-FF1F3F74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7248E96-6AC5-4CB3-8066-DA6C9F908E37}"/>
              </a:ext>
            </a:extLst>
          </p:cNvPr>
          <p:cNvSpPr/>
          <p:nvPr/>
        </p:nvSpPr>
        <p:spPr>
          <a:xfrm>
            <a:off x="0" y="0"/>
            <a:ext cx="381000" cy="6858000"/>
          </a:xfrm>
          <a:prstGeom prst="rect">
            <a:avLst/>
          </a:prstGeom>
          <a:solidFill>
            <a:srgbClr val="F37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9579070-57D1-43E0-B875-CE59C853F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62539"/>
            <a:ext cx="2384271" cy="119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8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1DAC128-C13A-4AD2-AB3D-793EF45DC7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8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EFBFB3-DD98-45B6-B9DE-E4234837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08CB9C-B1F4-46EF-A9DB-D2EFDC245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33B37B-5681-4717-AB85-392FEC3ED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3C4263-BCFA-486D-BFA1-FF1F3F74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8DFE61-734E-4442-8326-5AD302BB6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62539"/>
            <a:ext cx="2384271" cy="119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42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1DAC128-C13A-4AD2-AB3D-793EF45DC7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7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EFBFB3-DD98-45B6-B9DE-E4234837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08CB9C-B1F4-46EF-A9DB-D2EFDC245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33B37B-5681-4717-AB85-392FEC3ED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3C4263-BCFA-486D-BFA1-FF1F3F74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989DE9-7075-42A6-9835-FFD945ECF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62539"/>
            <a:ext cx="2384271" cy="119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21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DAC128-C13A-4AD2-AB3D-793EF45DC7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7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6EFBFB3-DD98-45B6-B9DE-E4234837D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D56393-5772-44B9-B475-59769C18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15E60B6-945F-4C5B-A9E0-EF633A4EC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16A2672-933A-4759-A634-8E4E0BE71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xmlns="" id="{B008CB9C-B1F4-46EF-A9DB-D2EFDC2452BB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xmlns="" id="{E73C4263-BCFA-486D-BFA1-FF1F3F74822C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941579-49A5-4DD6-BD23-BDF4916FF6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B989DE9-7075-42A6-9835-FFD945ECF2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62539"/>
            <a:ext cx="2384271" cy="119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6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28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3D49FC-339C-4833-98CB-6F79CC17D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solidFill>
            <a:srgbClr val="1BBCB4"/>
          </a:solidFill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C369EF-5CE9-423F-A319-1DEB112A0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85BD3C-DAFC-45EA-8E7F-32E490358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solidFill>
            <a:srgbClr val="848484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0770FA-BDB0-4BC6-A3A0-D6D7C520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50F3B4-18C4-47D2-AF7B-0BCC84EC3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FB2143-893D-48A0-9787-E0AC2EDD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07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934FCF-2FCC-4B11-9406-ECF8FEE8B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solidFill>
            <a:srgbClr val="1BBCB4"/>
          </a:solidFill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5D8C487-DF96-4E20-A470-C96E8D673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578C06B-A589-4CA0-8C7F-ED1B759ED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solidFill>
            <a:srgbClr val="848484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414720-4906-4F09-B6BD-84CFCD91E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CACCF1-31CD-4FA6-ACE0-BE27AFCE0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A5B3E1-EAEB-4D46-BEBD-89FF7DBB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63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4A780-3FFA-4A2E-87AF-77963C05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78BC159-79B0-4826-AF26-53AC6AA87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B58493-FAB9-4823-8267-0480BA80D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B01B73-1496-4F11-B5BC-633FAE51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D5E19E-8254-4442-AA92-15F7B2577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26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81E02AD-9227-4990-A06D-170192831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3739B4-7BC4-4E1C-A335-A7102E902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67FAC7-E7F9-4332-ABAC-37EF64BEB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3EF029-E153-45DA-BBBA-251639131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227F3C-9C1C-44E7-906E-483DDD8A4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13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12F27F-10D8-46BE-955E-7FB8C8CA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020" y="365125"/>
            <a:ext cx="799478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F37247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5AA5F3-A02B-4022-A704-5E80504F4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020" y="1825625"/>
            <a:ext cx="7994780" cy="4351338"/>
          </a:xfrm>
        </p:spPr>
        <p:txBody>
          <a:bodyPr/>
          <a:lstStyle>
            <a:lvl1pPr>
              <a:defRPr>
                <a:solidFill>
                  <a:srgbClr val="1045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1045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1045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045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045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EB6910-026B-4D00-8408-5A1E5326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E30AEA-6385-48BF-B030-354579F6E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C4049A-9F01-4CCE-AF36-86DC266AF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3FE13BC-76ED-4357-BA33-7A208BE524C9}"/>
              </a:ext>
            </a:extLst>
          </p:cNvPr>
          <p:cNvSpPr/>
          <p:nvPr/>
        </p:nvSpPr>
        <p:spPr>
          <a:xfrm>
            <a:off x="0" y="365125"/>
            <a:ext cx="3219061" cy="5811838"/>
          </a:xfrm>
          <a:prstGeom prst="rect">
            <a:avLst/>
          </a:prstGeom>
          <a:solidFill>
            <a:srgbClr val="104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88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12F27F-10D8-46BE-955E-7FB8C8CA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020" y="365125"/>
            <a:ext cx="799478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10456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5AA5F3-A02B-4022-A704-5E80504F4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020" y="1825625"/>
            <a:ext cx="7994780" cy="43513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EB6910-026B-4D00-8408-5A1E5326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E30AEA-6385-48BF-B030-354579F6E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C4049A-9F01-4CCE-AF36-86DC266AF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3FE13BC-76ED-4357-BA33-7A208BE524C9}"/>
              </a:ext>
            </a:extLst>
          </p:cNvPr>
          <p:cNvSpPr/>
          <p:nvPr/>
        </p:nvSpPr>
        <p:spPr>
          <a:xfrm>
            <a:off x="0" y="365125"/>
            <a:ext cx="3219061" cy="5811838"/>
          </a:xfrm>
          <a:prstGeom prst="rect">
            <a:avLst/>
          </a:prstGeom>
          <a:solidFill>
            <a:srgbClr val="F37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27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12F27F-10D8-46BE-955E-7FB8C8CA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020" y="365125"/>
            <a:ext cx="799478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10456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5AA5F3-A02B-4022-A704-5E80504F4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020" y="1825625"/>
            <a:ext cx="7994780" cy="43513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EB6910-026B-4D00-8408-5A1E5326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E30AEA-6385-48BF-B030-354579F6E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C4049A-9F01-4CCE-AF36-86DC266AF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3FE13BC-76ED-4357-BA33-7A208BE524C9}"/>
              </a:ext>
            </a:extLst>
          </p:cNvPr>
          <p:cNvSpPr/>
          <p:nvPr/>
        </p:nvSpPr>
        <p:spPr>
          <a:xfrm>
            <a:off x="0" y="365125"/>
            <a:ext cx="3219061" cy="5811838"/>
          </a:xfrm>
          <a:prstGeom prst="rect">
            <a:avLst/>
          </a:prstGeom>
          <a:solidFill>
            <a:srgbClr val="1BB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1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12F27F-10D8-46BE-955E-7FB8C8CA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020" y="365125"/>
            <a:ext cx="7994780" cy="1325563"/>
          </a:xfrm>
        </p:spPr>
        <p:txBody>
          <a:bodyPr/>
          <a:lstStyle>
            <a:lvl1pPr>
              <a:defRPr>
                <a:solidFill>
                  <a:srgbClr val="10456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5AA5F3-A02B-4022-A704-5E80504F4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020" y="1825625"/>
            <a:ext cx="7994780" cy="43513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EB6910-026B-4D00-8408-5A1E5326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E30AEA-6385-48BF-B030-354579F6E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C4049A-9F01-4CCE-AF36-86DC266AF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3FE13BC-76ED-4357-BA33-7A208BE524C9}"/>
              </a:ext>
            </a:extLst>
          </p:cNvPr>
          <p:cNvSpPr/>
          <p:nvPr/>
        </p:nvSpPr>
        <p:spPr>
          <a:xfrm>
            <a:off x="0" y="365125"/>
            <a:ext cx="3219061" cy="5811838"/>
          </a:xfrm>
          <a:prstGeom prst="rect">
            <a:avLst/>
          </a:prstGeom>
          <a:solidFill>
            <a:srgbClr val="848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3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8712F27F-10D8-46BE-955E-7FB8C8CA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020" y="365125"/>
            <a:ext cx="7994780" cy="1325563"/>
          </a:xfrm>
        </p:spPr>
        <p:txBody>
          <a:bodyPr/>
          <a:lstStyle>
            <a:lvl1pPr>
              <a:defRPr>
                <a:solidFill>
                  <a:srgbClr val="10456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A85AA5F3-A02B-4022-A704-5E80504F4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020" y="1825625"/>
            <a:ext cx="7994780" cy="43513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35EB6910-026B-4D00-8408-5A1E5326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BDE30AEA-6385-48BF-B030-354579F6E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DEC4049A-9F01-4CCE-AF36-86DC266AF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3FE13BC-76ED-4357-BA33-7A208BE524C9}"/>
              </a:ext>
            </a:extLst>
          </p:cNvPr>
          <p:cNvSpPr/>
          <p:nvPr userDrawn="1"/>
        </p:nvSpPr>
        <p:spPr>
          <a:xfrm>
            <a:off x="0" y="365125"/>
            <a:ext cx="3219061" cy="5811838"/>
          </a:xfrm>
          <a:prstGeom prst="rect">
            <a:avLst/>
          </a:prstGeom>
          <a:solidFill>
            <a:srgbClr val="267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56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0726B06-E38A-4D51-AA07-6CFFC3E12FBC}"/>
              </a:ext>
            </a:extLst>
          </p:cNvPr>
          <p:cNvSpPr/>
          <p:nvPr/>
        </p:nvSpPr>
        <p:spPr>
          <a:xfrm>
            <a:off x="0" y="1894114"/>
            <a:ext cx="12192000" cy="4462236"/>
          </a:xfrm>
          <a:prstGeom prst="rect">
            <a:avLst/>
          </a:prstGeom>
          <a:solidFill>
            <a:srgbClr val="104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831868-AF9F-4193-8C0A-82B7EC0A7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27380"/>
            <a:ext cx="10515600" cy="2435095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5AFC41-7202-4B29-A540-7A8C51F22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CADE7F-6793-4A54-9FD8-F64F3C621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9C19F8-35A7-4AF1-8E6D-0F89BE43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E84BB4-A978-4E80-B1D9-04C48F299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1998E84-DD76-445E-9D39-1D38731E5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-349897"/>
            <a:ext cx="4954555" cy="247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4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A1A14F-8299-4DD6-9FFC-A202D44DA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40C48E-7321-4F30-9AF2-1D896BD3FA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BBE52A-AE59-40FD-9652-046011C9A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C44312-2347-40C2-B93C-315B71DB8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6E364D-4EB0-428A-89C3-F76BF3CB3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DB98B43-CF13-4778-B60D-6ABCBC6BD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53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57982E-8622-4DEA-B3B8-7B826CFFE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BC628F-167C-4A49-A87D-AF5B279C7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D386F6-304A-43B5-A434-4D4521B59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CDB29FA-8160-4BD1-BC1C-5C5101691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C27A3E8-2686-438D-A567-2DB237F547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3F87693-FF46-4556-A54F-CD8027915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681C76F-2F9D-435B-80EB-5FC0F17A1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84ED867-9B79-4A06-933B-AD91CF0D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2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DA67967-BB51-4C7C-901F-F24112696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2CBC9B-4CDC-41E6-9A5F-2C4C155C6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72FE3B-59ED-4778-8AFD-3930FC0C4B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9A55C-893E-4A1B-814B-B3DFFF95E858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568F0A-C801-43A8-9F27-3E02A73CE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F2A466-D10A-49FC-BD06-DC2473F04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41579-49A5-4DD6-BD23-BDF4916FF63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33DCAE9-F29C-463C-A81E-F3F72406684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63587"/>
            <a:ext cx="2492238" cy="124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5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8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9" r:id="rId15"/>
    <p:sldLayoutId id="2147483674" r:id="rId16"/>
    <p:sldLayoutId id="2147483675" r:id="rId17"/>
    <p:sldLayoutId id="2147483676" r:id="rId18"/>
    <p:sldLayoutId id="214748367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0456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crisiscon.org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G"/><Relationship Id="rId3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572BED-6041-4A8C-89E3-59BB5B7A70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Empathy and Evidence-Based: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6C9649-7585-44B2-A9B4-334FEF6F3C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Evolving your Crisis Worker Training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D6D945-8E8C-4C2A-9191-D23BE84F183D}"/>
              </a:ext>
            </a:extLst>
          </p:cNvPr>
          <p:cNvSpPr txBox="1"/>
          <p:nvPr/>
        </p:nvSpPr>
        <p:spPr>
          <a:xfrm>
            <a:off x="755776" y="4292082"/>
            <a:ext cx="710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by: Laura Mayer, PRS CrisisLink </a:t>
            </a:r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Director</a:t>
            </a:r>
          </a:p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 &amp; Liz Barnes, PRS CrisisLink Trainer and Board Member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BD03DA6-3881-4599-A367-C2BA1162C789}"/>
              </a:ext>
            </a:extLst>
          </p:cNvPr>
          <p:cNvSpPr/>
          <p:nvPr/>
        </p:nvSpPr>
        <p:spPr>
          <a:xfrm>
            <a:off x="629815" y="59478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104561"/>
                </a:solidFill>
                <a:latin typeface="Arial Rounded MT Bold" panose="020F0704030504030204" pitchFamily="34" charset="0"/>
              </a:rPr>
              <a:t>Presentation for NASCOD #CrisisCon18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  <a:hlinkClick r:id="rId2"/>
              </a:rPr>
              <a:t>Gateway to Gold: Setting the Standard 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40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3215390" y="365124"/>
            <a:ext cx="8976610" cy="5814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D043C4-9ED5-400E-809B-814299F3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Points We Use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8EA1A93-4ACE-4DE7-90EB-8467DC074E9D}"/>
              </a:ext>
            </a:extLst>
          </p:cNvPr>
          <p:cNvSpPr/>
          <p:nvPr/>
        </p:nvSpPr>
        <p:spPr>
          <a:xfrm>
            <a:off x="3490911" y="1781176"/>
            <a:ext cx="78343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Average Call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“Serious” Call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Referral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Scheduled Follow-Ups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Call Outs of Volunteers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“Could Listen Better”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Silent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Active Rescue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Totals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Volunteer Retention – Exit Surveys</a:t>
            </a:r>
          </a:p>
        </p:txBody>
      </p:sp>
    </p:spTree>
    <p:extLst>
      <p:ext uri="{BB962C8B-B14F-4D97-AF65-F5344CB8AC3E}">
        <p14:creationId xmlns:p14="http://schemas.microsoft.com/office/powerpoint/2010/main" val="157930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EBF470-9AB7-44C9-AD88-C935FE55D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790E3-8ECA-4E51-8860-B8F85C0F8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were we measuring?</a:t>
            </a:r>
          </a:p>
          <a:p>
            <a:r>
              <a:rPr lang="en-US" dirty="0"/>
              <a:t>Did the evaluations tie back to competencies?</a:t>
            </a:r>
          </a:p>
          <a:p>
            <a:r>
              <a:rPr lang="en-US" dirty="0"/>
              <a:t>Did the evaluations address quality or knowledge or both?</a:t>
            </a:r>
          </a:p>
          <a:p>
            <a:r>
              <a:rPr lang="en-US" dirty="0"/>
              <a:t>Themed data from exit surveys about comfortability, stress, and overall experience (especially with early leavers)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365125"/>
            <a:ext cx="12192000" cy="58118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65125"/>
            <a:ext cx="3207895" cy="5811838"/>
          </a:xfrm>
          <a:prstGeom prst="rect">
            <a:avLst/>
          </a:prstGeom>
          <a:solidFill>
            <a:srgbClr val="267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0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FEC028-8DD0-4AD1-996C-D117A8E2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found…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4C3CC2-9C84-45D0-B1BF-3D3F52FDA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Suicide content was the most </a:t>
            </a:r>
            <a:r>
              <a:rPr lang="en-US" dirty="0" smtClean="0"/>
              <a:t>stressful for workers, with the fewest opportunities to check or confirm competency in this area.</a:t>
            </a:r>
          </a:p>
          <a:p>
            <a:r>
              <a:rPr lang="en-US" dirty="0" smtClean="0"/>
              <a:t>Over prepared for serious calls; underprepared for frequent users</a:t>
            </a:r>
          </a:p>
          <a:p>
            <a:r>
              <a:rPr lang="en-US" dirty="0" smtClean="0"/>
              <a:t>Models </a:t>
            </a:r>
            <a:r>
              <a:rPr lang="en-US" dirty="0"/>
              <a:t>between ASIST and Call Process were different forcing the worker to lose focus</a:t>
            </a:r>
          </a:p>
          <a:p>
            <a:r>
              <a:rPr lang="en-US" dirty="0"/>
              <a:t>Materials were outdated and using language in consistent with the classroom</a:t>
            </a:r>
          </a:p>
        </p:txBody>
      </p:sp>
    </p:spTree>
    <p:extLst>
      <p:ext uri="{BB962C8B-B14F-4D97-AF65-F5344CB8AC3E}">
        <p14:creationId xmlns:p14="http://schemas.microsoft.com/office/powerpoint/2010/main" val="245593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02881C-48D7-4CB8-AB0A-42425E545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Challenges…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19E704-4B1D-4DE7-B980-EA214DB4D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were not adjusting to the types of calls received</a:t>
            </a:r>
          </a:p>
          <a:p>
            <a:r>
              <a:rPr lang="en-US" dirty="0"/>
              <a:t>We did not know how to measure the quality of the crisis worker</a:t>
            </a:r>
          </a:p>
          <a:p>
            <a:r>
              <a:rPr lang="en-US" dirty="0"/>
              <a:t>We did not have a standard process for adapting, updating, disseminating or evaluating the core training</a:t>
            </a:r>
          </a:p>
          <a:p>
            <a:r>
              <a:rPr lang="en-US" dirty="0"/>
              <a:t>Volunteers were finding it more difficult to come to so many sessions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83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365125"/>
            <a:ext cx="12192000" cy="5811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882324-ABC7-413F-9C14-302860FDE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Standardizing Empathy?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D31FE2-E7F7-48C8-9A38-04BFF9510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Empathy</a:t>
            </a:r>
            <a:r>
              <a:rPr lang="en-US" dirty="0"/>
              <a:t> is a tool in a process that our training program cannot teach in </a:t>
            </a:r>
            <a:r>
              <a:rPr lang="en-US" dirty="0" smtClean="0"/>
              <a:t>50 -60 hours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This competency must be heavily screened for</a:t>
            </a:r>
          </a:p>
          <a:p>
            <a:r>
              <a:rPr lang="en-US" b="1" dirty="0"/>
              <a:t>Problem Solving Creativity </a:t>
            </a:r>
            <a:r>
              <a:rPr lang="en-US" dirty="0"/>
              <a:t>– must have a toolbox already</a:t>
            </a:r>
          </a:p>
          <a:p>
            <a:r>
              <a:rPr lang="en-US" dirty="0"/>
              <a:t>Empathy was not our problem; a standard process between a variety of calls was. 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365125"/>
            <a:ext cx="3207895" cy="5811838"/>
          </a:xfrm>
          <a:prstGeom prst="rect">
            <a:avLst/>
          </a:prstGeom>
          <a:solidFill>
            <a:srgbClr val="267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5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D0288BA-14D5-4E40-9D6A-9B21F7F853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0683"/>
            <a:ext cx="12377919" cy="92834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29000" y="3665513"/>
            <a:ext cx="171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0456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Needs Assessment</a:t>
            </a:r>
            <a:endParaRPr lang="en-US" sz="2000" dirty="0">
              <a:solidFill>
                <a:srgbClr val="10456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75224" y="3665513"/>
            <a:ext cx="1603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0456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Logic 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57714" y="3853218"/>
            <a:ext cx="2183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F0714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Implementation</a:t>
            </a:r>
            <a:endParaRPr lang="en-US" sz="2000" dirty="0">
              <a:solidFill>
                <a:srgbClr val="F07146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81396" y="3665513"/>
            <a:ext cx="1603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52BEB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Monitor/</a:t>
            </a:r>
            <a:br>
              <a:rPr lang="en-US" sz="2000" smtClean="0">
                <a:solidFill>
                  <a:srgbClr val="52BEB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sz="2000" smtClean="0">
                <a:solidFill>
                  <a:srgbClr val="52BEB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Evaluate</a:t>
            </a:r>
            <a:endParaRPr lang="en-US" sz="2000" dirty="0">
              <a:solidFill>
                <a:srgbClr val="52BEB6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0260629" y="3096661"/>
            <a:ext cx="1391479" cy="2313334"/>
            <a:chOff x="9765953" y="4026054"/>
            <a:chExt cx="1391479" cy="2313334"/>
          </a:xfrm>
        </p:grpSpPr>
        <p:sp>
          <p:nvSpPr>
            <p:cNvPr id="17" name="Curved Left Arrow 16"/>
            <p:cNvSpPr/>
            <p:nvPr/>
          </p:nvSpPr>
          <p:spPr>
            <a:xfrm>
              <a:off x="9765953" y="4026054"/>
              <a:ext cx="1391479" cy="2313334"/>
            </a:xfrm>
            <a:prstGeom prst="curvedLeftArrow">
              <a:avLst/>
            </a:prstGeom>
            <a:solidFill>
              <a:srgbClr val="52BE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20682816">
              <a:off x="9797357" y="5712113"/>
              <a:ext cx="976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Repeat</a:t>
              </a:r>
              <a:endPara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sp>
        <p:nvSpPr>
          <p:cNvPr id="25" name="Pentagon 24"/>
          <p:cNvSpPr/>
          <p:nvPr/>
        </p:nvSpPr>
        <p:spPr>
          <a:xfrm>
            <a:off x="632820" y="1801952"/>
            <a:ext cx="2158584" cy="1663908"/>
          </a:xfrm>
          <a:prstGeom prst="homePlate">
            <a:avLst/>
          </a:prstGeom>
          <a:solidFill>
            <a:srgbClr val="104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Accreditation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Standards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2916103" y="1801952"/>
            <a:ext cx="2158584" cy="1663908"/>
          </a:xfrm>
          <a:prstGeom prst="homePlate">
            <a:avLst/>
          </a:prstGeom>
          <a:solidFill>
            <a:srgbClr val="19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Audit of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Process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5199386" y="1801952"/>
            <a:ext cx="2158584" cy="1663908"/>
          </a:xfrm>
          <a:prstGeom prst="homePlate">
            <a:avLst/>
          </a:prstGeom>
          <a:solidFill>
            <a:srgbClr val="F07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Curriculum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Adjustment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7482669" y="1801952"/>
            <a:ext cx="2158584" cy="1663908"/>
          </a:xfrm>
          <a:prstGeom prst="homePlate">
            <a:avLst/>
          </a:prstGeom>
          <a:solidFill>
            <a:srgbClr val="52B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Process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Evaluation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9" name="Pentagon 28"/>
          <p:cNvSpPr/>
          <p:nvPr/>
        </p:nvSpPr>
        <p:spPr>
          <a:xfrm>
            <a:off x="9765952" y="1801952"/>
            <a:ext cx="2158584" cy="1663908"/>
          </a:xfrm>
          <a:prstGeom prst="homePlate">
            <a:avLst/>
          </a:prstGeom>
          <a:solidFill>
            <a:srgbClr val="949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Outcome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Evaluation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7116" y="5736657"/>
            <a:ext cx="4637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10456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Annual Process</a:t>
            </a:r>
            <a:endParaRPr lang="en-US" sz="3200" dirty="0">
              <a:solidFill>
                <a:srgbClr val="10456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4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5" grpId="0" animBg="1"/>
      <p:bldP spid="26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0" y="-39609"/>
            <a:ext cx="12192000" cy="863029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881E3651-1A98-44F8-B37F-FDB73DD04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362944"/>
              </p:ext>
            </p:extLst>
          </p:nvPr>
        </p:nvGraphicFramePr>
        <p:xfrm>
          <a:off x="346075" y="419627"/>
          <a:ext cx="7269163" cy="559945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269163">
                  <a:extLst>
                    <a:ext uri="{9D8B030D-6E8A-4147-A177-3AD203B41FA5}">
                      <a16:colId xmlns:a16="http://schemas.microsoft.com/office/drawing/2014/main" xmlns="" val="2631357363"/>
                    </a:ext>
                  </a:extLst>
                </a:gridCol>
              </a:tblGrid>
              <a:tr h="6345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Rounded MT Bold" panose="020F0704030504030204" pitchFamily="34" charset="0"/>
                        </a:rPr>
                        <a:t>Training Structure</a:t>
                      </a:r>
                    </a:p>
                  </a:txBody>
                  <a:tcPr>
                    <a:solidFill>
                      <a:srgbClr val="F071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7655876"/>
                  </a:ext>
                </a:extLst>
              </a:tr>
              <a:tr h="6345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04561"/>
                          </a:solidFill>
                          <a:latin typeface="Arial Rounded MT Bold" panose="020F0704030504030204" pitchFamily="34" charset="0"/>
                        </a:rPr>
                        <a:t>10 Chapters in Training Manual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2490436"/>
                  </a:ext>
                </a:extLst>
              </a:tr>
              <a:tr h="14117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04561"/>
                          </a:solidFill>
                          <a:latin typeface="Arial Rounded MT Bold" panose="020F0704030504030204" pitchFamily="34" charset="0"/>
                        </a:rPr>
                        <a:t>Chapter 1-8 had corresponding in-person, 3-hour sessions with 1 hour presentations, 2 hours of practice per session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1238532"/>
                  </a:ext>
                </a:extLst>
              </a:tr>
              <a:tr h="6345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04561"/>
                          </a:solidFill>
                          <a:latin typeface="Arial Rounded MT Bold" panose="020F0704030504030204" pitchFamily="34" charset="0"/>
                        </a:rPr>
                        <a:t>2 On The Job Trainings (OJT) – 3 hours Each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8955895"/>
                  </a:ext>
                </a:extLst>
              </a:tr>
              <a:tr h="114209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04561"/>
                          </a:solidFill>
                          <a:latin typeface="Arial Rounded MT Bold" panose="020F0704030504030204" pitchFamily="34" charset="0"/>
                        </a:rPr>
                        <a:t>ASIST Training 3-4 months after volunteering on the hotline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941991"/>
                  </a:ext>
                </a:extLst>
              </a:tr>
              <a:tr h="114209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04561"/>
                          </a:solidFill>
                          <a:latin typeface="Arial Rounded MT Bold" panose="020F0704030504030204" pitchFamily="34" charset="0"/>
                        </a:rPr>
                        <a:t>Evaluations of Crisis Workers at mid-point and through OJT trainings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99699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BBB8A3-DA08-4D69-9264-DFAC503C3F0E}"/>
              </a:ext>
            </a:extLst>
          </p:cNvPr>
          <p:cNvSpPr txBox="1"/>
          <p:nvPr/>
        </p:nvSpPr>
        <p:spPr>
          <a:xfrm>
            <a:off x="8286749" y="2311415"/>
            <a:ext cx="33432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07146"/>
                </a:solidFill>
                <a:latin typeface="Arial Rounded MT Bold" panose="020F0704030504030204" pitchFamily="34" charset="0"/>
              </a:rPr>
              <a:t>This worked for a very long time with exceptional results. </a:t>
            </a:r>
          </a:p>
        </p:txBody>
      </p:sp>
    </p:spTree>
    <p:extLst>
      <p:ext uri="{BB962C8B-B14F-4D97-AF65-F5344CB8AC3E}">
        <p14:creationId xmlns:p14="http://schemas.microsoft.com/office/powerpoint/2010/main" val="140225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-39609"/>
            <a:ext cx="12192000" cy="8630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Overhauling or Adjusting?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Training Delivery </a:t>
            </a:r>
          </a:p>
          <a:p>
            <a:r>
              <a:rPr lang="en-US" dirty="0" smtClean="0"/>
              <a:t>Hybrid Training</a:t>
            </a:r>
          </a:p>
          <a:p>
            <a:pPr lvl="1"/>
            <a:r>
              <a:rPr lang="en-US" dirty="0" smtClean="0"/>
              <a:t>Online Training</a:t>
            </a:r>
          </a:p>
          <a:p>
            <a:r>
              <a:rPr lang="en-US" dirty="0" smtClean="0"/>
              <a:t>Maximizing Practice Time</a:t>
            </a:r>
          </a:p>
          <a:p>
            <a:r>
              <a:rPr lang="en-US" dirty="0" smtClean="0"/>
              <a:t>Less subjectivity </a:t>
            </a:r>
            <a:r>
              <a:rPr lang="mr-IN" dirty="0" smtClean="0"/>
              <a:t>–</a:t>
            </a:r>
            <a:r>
              <a:rPr lang="en-US" dirty="0" smtClean="0"/>
              <a:t> more evaluation</a:t>
            </a:r>
          </a:p>
          <a:p>
            <a:r>
              <a:rPr lang="en-US" dirty="0" smtClean="0"/>
              <a:t>Use cohesive models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365125"/>
            <a:ext cx="3207895" cy="5811838"/>
          </a:xfrm>
          <a:prstGeom prst="rect">
            <a:avLst/>
          </a:prstGeom>
          <a:solidFill>
            <a:srgbClr val="F07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9BAFD3-4058-4306-AB9C-6E9233070226}"/>
              </a:ext>
            </a:extLst>
          </p:cNvPr>
          <p:cNvSpPr/>
          <p:nvPr/>
        </p:nvSpPr>
        <p:spPr>
          <a:xfrm>
            <a:off x="175430" y="206681"/>
            <a:ext cx="11826070" cy="6051243"/>
          </a:xfrm>
          <a:prstGeom prst="rect">
            <a:avLst/>
          </a:prstGeom>
          <a:solidFill>
            <a:schemeClr val="bg1"/>
          </a:solidFill>
          <a:ln>
            <a:solidFill>
              <a:srgbClr val="1045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0" y="-39609"/>
            <a:ext cx="12192000" cy="8630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6AC448-BC42-4609-8351-C8C1FEEE6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434855"/>
            <a:ext cx="7233455" cy="5465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790946-CA7C-4884-9E60-29344B5024E2}"/>
              </a:ext>
            </a:extLst>
          </p:cNvPr>
          <p:cNvSpPr txBox="1"/>
          <p:nvPr/>
        </p:nvSpPr>
        <p:spPr>
          <a:xfrm>
            <a:off x="7915275" y="1121082"/>
            <a:ext cx="38481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04561"/>
                </a:solidFill>
                <a:latin typeface="Arial Rounded MT Bold" panose="020F0704030504030204" pitchFamily="34" charset="0"/>
              </a:rPr>
              <a:t>Tried and True History</a:t>
            </a:r>
          </a:p>
          <a:p>
            <a:pPr algn="ctr"/>
            <a:endParaRPr lang="en-US" sz="2000" dirty="0">
              <a:solidFill>
                <a:srgbClr val="10456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2000" dirty="0">
                <a:solidFill>
                  <a:srgbClr val="104561"/>
                </a:solidFill>
                <a:latin typeface="Arial Rounded MT Bold" panose="020F0704030504030204" pitchFamily="34" charset="0"/>
              </a:rPr>
              <a:t>Embedded in the culture</a:t>
            </a:r>
          </a:p>
          <a:p>
            <a:pPr algn="ctr"/>
            <a:endParaRPr lang="en-US" sz="2000" dirty="0">
              <a:solidFill>
                <a:srgbClr val="10456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2000" dirty="0">
                <a:solidFill>
                  <a:srgbClr val="104561"/>
                </a:solidFill>
                <a:latin typeface="Arial Rounded MT Bold" panose="020F0704030504030204" pitchFamily="34" charset="0"/>
              </a:rPr>
              <a:t>Logically made sense</a:t>
            </a:r>
          </a:p>
          <a:p>
            <a:pPr algn="ctr"/>
            <a:endParaRPr lang="en-US" sz="2000" dirty="0">
              <a:solidFill>
                <a:srgbClr val="10456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2000" dirty="0">
                <a:solidFill>
                  <a:srgbClr val="104561"/>
                </a:solidFill>
                <a:latin typeface="Arial Rounded MT Bold" panose="020F0704030504030204" pitchFamily="34" charset="0"/>
              </a:rPr>
              <a:t>Lacked complexity</a:t>
            </a:r>
          </a:p>
          <a:p>
            <a:pPr algn="ctr"/>
            <a:endParaRPr lang="en-US" sz="2000" dirty="0">
              <a:solidFill>
                <a:srgbClr val="10456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2000" dirty="0">
                <a:solidFill>
                  <a:srgbClr val="104561"/>
                </a:solidFill>
                <a:latin typeface="Arial Rounded MT Bold" panose="020F0704030504030204" pitchFamily="34" charset="0"/>
              </a:rPr>
              <a:t>Focused far more on problem-solving, limiting the crisis worker’s understanding of the caller goals</a:t>
            </a:r>
          </a:p>
        </p:txBody>
      </p:sp>
    </p:spTree>
    <p:extLst>
      <p:ext uri="{BB962C8B-B14F-4D97-AF65-F5344CB8AC3E}">
        <p14:creationId xmlns:p14="http://schemas.microsoft.com/office/powerpoint/2010/main" val="184806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33F70D0-BD2D-4005-BE83-1DD87D229BF2}"/>
              </a:ext>
            </a:extLst>
          </p:cNvPr>
          <p:cNvSpPr/>
          <p:nvPr/>
        </p:nvSpPr>
        <p:spPr>
          <a:xfrm>
            <a:off x="175430" y="206681"/>
            <a:ext cx="11826070" cy="6051243"/>
          </a:xfrm>
          <a:prstGeom prst="rect">
            <a:avLst/>
          </a:prstGeom>
          <a:solidFill>
            <a:schemeClr val="bg1"/>
          </a:solidFill>
          <a:ln>
            <a:solidFill>
              <a:srgbClr val="1045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99" y="515330"/>
            <a:ext cx="11287700" cy="5155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1635" y="5552661"/>
            <a:ext cx="11065564" cy="291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5198" y="4549254"/>
            <a:ext cx="3786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0456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Crisis Workers are trained</a:t>
            </a:r>
          </a:p>
          <a:p>
            <a:r>
              <a:rPr lang="en-US" dirty="0" smtClean="0">
                <a:solidFill>
                  <a:srgbClr val="10456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In ASIST first and are always</a:t>
            </a:r>
          </a:p>
          <a:p>
            <a:r>
              <a:rPr lang="en-US" dirty="0" smtClean="0">
                <a:solidFill>
                  <a:srgbClr val="10456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assessing for suicide risk</a:t>
            </a:r>
            <a:r>
              <a:rPr lang="mr-IN" dirty="0" smtClean="0">
                <a:solidFill>
                  <a:srgbClr val="10456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…</a:t>
            </a:r>
            <a:endParaRPr lang="en-US" dirty="0">
              <a:solidFill>
                <a:srgbClr val="10456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2797" y="4549254"/>
            <a:ext cx="3786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0456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So we adapting the PAL model to a contact in which a client did not express thoughts of suicide. </a:t>
            </a:r>
            <a:endParaRPr lang="en-US" dirty="0">
              <a:solidFill>
                <a:srgbClr val="10456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70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60C39-5855-41A0-B0C5-F757A716D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31" y="2460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PRS CrisisLink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E0C07A5-9201-4E0B-B270-4514871CB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616" y="1192999"/>
            <a:ext cx="6581775" cy="4936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D0288BA-14D5-4E40-9D6A-9B21F7F85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84" y="1192999"/>
            <a:ext cx="6581775" cy="49363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44E1112-BA6A-4BF5-9373-1931F67375C4}"/>
              </a:ext>
            </a:extLst>
          </p:cNvPr>
          <p:cNvSpPr/>
          <p:nvPr/>
        </p:nvSpPr>
        <p:spPr>
          <a:xfrm>
            <a:off x="5995985" y="1192999"/>
            <a:ext cx="200034" cy="4936331"/>
          </a:xfrm>
          <a:prstGeom prst="rect">
            <a:avLst/>
          </a:prstGeom>
          <a:solidFill>
            <a:srgbClr val="1BBEB6"/>
          </a:solidFill>
          <a:ln w="76200">
            <a:solidFill>
              <a:srgbClr val="1BB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23AF671-D6E4-4A49-9F47-E103A6CE0C58}"/>
              </a:ext>
            </a:extLst>
          </p:cNvPr>
          <p:cNvSpPr/>
          <p:nvPr/>
        </p:nvSpPr>
        <p:spPr>
          <a:xfrm>
            <a:off x="0" y="1192999"/>
            <a:ext cx="5995984" cy="4936331"/>
          </a:xfrm>
          <a:prstGeom prst="rect">
            <a:avLst/>
          </a:prstGeom>
          <a:noFill/>
          <a:ln w="76200">
            <a:solidFill>
              <a:srgbClr val="1BB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9E84B57-C086-4484-874D-F4B61CC98F91}"/>
              </a:ext>
            </a:extLst>
          </p:cNvPr>
          <p:cNvSpPr/>
          <p:nvPr/>
        </p:nvSpPr>
        <p:spPr>
          <a:xfrm>
            <a:off x="6253159" y="1192998"/>
            <a:ext cx="5938841" cy="4936331"/>
          </a:xfrm>
          <a:prstGeom prst="rect">
            <a:avLst/>
          </a:prstGeom>
          <a:noFill/>
          <a:ln w="76200">
            <a:solidFill>
              <a:srgbClr val="1BB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1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33F70D0-BD2D-4005-BE83-1DD87D229BF2}"/>
              </a:ext>
            </a:extLst>
          </p:cNvPr>
          <p:cNvSpPr/>
          <p:nvPr/>
        </p:nvSpPr>
        <p:spPr>
          <a:xfrm>
            <a:off x="175430" y="206681"/>
            <a:ext cx="11826070" cy="6051243"/>
          </a:xfrm>
          <a:prstGeom prst="rect">
            <a:avLst/>
          </a:prstGeom>
          <a:solidFill>
            <a:schemeClr val="bg1"/>
          </a:solidFill>
          <a:ln>
            <a:solidFill>
              <a:srgbClr val="1045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A0D6CB-8944-414C-96F3-3400B5F7585B}"/>
              </a:ext>
            </a:extLst>
          </p:cNvPr>
          <p:cNvSpPr txBox="1"/>
          <p:nvPr/>
        </p:nvSpPr>
        <p:spPr>
          <a:xfrm>
            <a:off x="6500813" y="1693899"/>
            <a:ext cx="4686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04561"/>
                </a:solidFill>
                <a:latin typeface="Arial Rounded MT Bold" panose="020F0704030504030204" pitchFamily="34" charset="0"/>
              </a:rPr>
              <a:t>Embedded in the culture</a:t>
            </a:r>
          </a:p>
          <a:p>
            <a:pPr algn="ctr"/>
            <a:endParaRPr lang="en-US" sz="2000" dirty="0">
              <a:solidFill>
                <a:srgbClr val="10456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2000" dirty="0">
                <a:solidFill>
                  <a:srgbClr val="104561"/>
                </a:solidFill>
                <a:latin typeface="Arial Rounded MT Bold" panose="020F0704030504030204" pitchFamily="34" charset="0"/>
              </a:rPr>
              <a:t>Logically made sense</a:t>
            </a:r>
          </a:p>
          <a:p>
            <a:pPr algn="ctr"/>
            <a:endParaRPr lang="en-US" sz="2000" dirty="0">
              <a:solidFill>
                <a:srgbClr val="10456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2000" dirty="0">
                <a:solidFill>
                  <a:srgbClr val="104561"/>
                </a:solidFill>
                <a:latin typeface="Arial Rounded MT Bold" panose="020F0704030504030204" pitchFamily="34" charset="0"/>
              </a:rPr>
              <a:t>Created Safe Boundaries</a:t>
            </a:r>
          </a:p>
          <a:p>
            <a:pPr algn="ctr"/>
            <a:endParaRPr lang="en-US" sz="2000" dirty="0">
              <a:solidFill>
                <a:srgbClr val="10456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2000" dirty="0">
                <a:solidFill>
                  <a:srgbClr val="104561"/>
                </a:solidFill>
                <a:latin typeface="Arial Rounded MT Bold" panose="020F0704030504030204" pitchFamily="34" charset="0"/>
              </a:rPr>
              <a:t>Was a critical foundation for the helping role</a:t>
            </a:r>
          </a:p>
          <a:p>
            <a:pPr algn="ctr"/>
            <a:endParaRPr lang="en-US" sz="2000" dirty="0">
              <a:solidFill>
                <a:srgbClr val="10456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2000" dirty="0">
                <a:solidFill>
                  <a:srgbClr val="104561"/>
                </a:solidFill>
                <a:latin typeface="Arial Rounded MT Bold" panose="020F0704030504030204" pitchFamily="34" charset="0"/>
              </a:rPr>
              <a:t>Sometimes conflicted with the Call Process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BD4494-AEDF-4344-9052-237B045D1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6" y="463014"/>
            <a:ext cx="4123516" cy="5409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910470" y="728056"/>
            <a:ext cx="5618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0714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CrisisLink Philosophies</a:t>
            </a:r>
            <a:endParaRPr lang="en-US" sz="2800">
              <a:solidFill>
                <a:srgbClr val="F07146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732104" y="1391476"/>
            <a:ext cx="4055165" cy="0"/>
          </a:xfrm>
          <a:prstGeom prst="line">
            <a:avLst/>
          </a:prstGeom>
          <a:ln>
            <a:solidFill>
              <a:srgbClr val="52BE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53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9" y="464378"/>
            <a:ext cx="10642739" cy="5459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611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1" y="0"/>
            <a:ext cx="11413987" cy="607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2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Recorded Role-Plays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Present several controlled role-plays</a:t>
            </a:r>
          </a:p>
          <a:p>
            <a:r>
              <a:rPr lang="en-US" dirty="0" smtClean="0"/>
              <a:t>Aligned with quizzes and “choose best answer”</a:t>
            </a:r>
          </a:p>
          <a:p>
            <a:r>
              <a:rPr lang="en-US" dirty="0" smtClean="0"/>
              <a:t>Evaluate responses before the next training class</a:t>
            </a:r>
          </a:p>
        </p:txBody>
      </p:sp>
    </p:spTree>
    <p:extLst>
      <p:ext uri="{BB962C8B-B14F-4D97-AF65-F5344CB8AC3E}">
        <p14:creationId xmlns:p14="http://schemas.microsoft.com/office/powerpoint/2010/main" val="79747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0" y="-39609"/>
            <a:ext cx="12192000" cy="8630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BBB8A3-DA08-4D69-9264-DFAC503C3F0E}"/>
              </a:ext>
            </a:extLst>
          </p:cNvPr>
          <p:cNvSpPr txBox="1"/>
          <p:nvPr/>
        </p:nvSpPr>
        <p:spPr>
          <a:xfrm>
            <a:off x="9303026" y="2311415"/>
            <a:ext cx="2326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07146"/>
                </a:solidFill>
                <a:latin typeface="Arial Rounded MT Bold" panose="020F0704030504030204" pitchFamily="34" charset="0"/>
              </a:rPr>
              <a:t>41 Hours In Person</a:t>
            </a:r>
          </a:p>
          <a:p>
            <a:pPr algn="ctr"/>
            <a:endParaRPr lang="en-US" sz="2800" dirty="0">
              <a:solidFill>
                <a:srgbClr val="F07146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2800" dirty="0" smtClean="0">
                <a:solidFill>
                  <a:srgbClr val="F07146"/>
                </a:solidFill>
                <a:latin typeface="Arial Rounded MT Bold" panose="020F0704030504030204" pitchFamily="34" charset="0"/>
              </a:rPr>
              <a:t>15-20 Online</a:t>
            </a:r>
            <a:endParaRPr lang="en-US" sz="2800" dirty="0">
              <a:solidFill>
                <a:srgbClr val="F07146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15220"/>
              </p:ext>
            </p:extLst>
          </p:nvPr>
        </p:nvGraphicFramePr>
        <p:xfrm>
          <a:off x="225010" y="269748"/>
          <a:ext cx="8720208" cy="5899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506"/>
                <a:gridCol w="7269702"/>
              </a:tblGrid>
              <a:tr h="44850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Training</a:t>
                      </a:r>
                      <a:r>
                        <a:rPr lang="en-US" baseline="0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Day</a:t>
                      </a:r>
                      <a:endParaRPr lang="en-US" dirty="0"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rgbClr val="F071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Curriculum/Activity</a:t>
                      </a:r>
                      <a:endParaRPr lang="en-US" dirty="0"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rgbClr val="F07146"/>
                    </a:solidFill>
                  </a:tcPr>
                </a:tc>
              </a:tr>
              <a:tr h="44850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</a:t>
                      </a:r>
                      <a:endParaRPr lang="en-US" dirty="0"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Applied</a:t>
                      </a:r>
                      <a:r>
                        <a:rPr lang="en-US" baseline="0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Suicide Intervention Skills Training Day 1</a:t>
                      </a:r>
                      <a:endParaRPr lang="en-US" dirty="0"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4850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2</a:t>
                      </a:r>
                      <a:endParaRPr lang="en-US" dirty="0"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Applied</a:t>
                      </a:r>
                      <a:r>
                        <a:rPr lang="en-US" baseline="0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Suicide Intervention Skills Training Day 2</a:t>
                      </a:r>
                      <a:endParaRPr lang="en-US" dirty="0" smtClean="0"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850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Online Training Module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Welcome/Orientation</a:t>
                      </a:r>
                      <a:endParaRPr lang="en-US" dirty="0">
                        <a:solidFill>
                          <a:schemeClr val="bg1"/>
                        </a:solidFill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rgbClr val="F071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412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3</a:t>
                      </a:r>
                      <a:endParaRPr lang="en-US" dirty="0"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Paperwork, Crisis Worker Expectations, Intro to Feelings, Intro to Helping Relationship, Intro to Active Listening (7 hours)</a:t>
                      </a:r>
                      <a:endParaRPr lang="en-US" dirty="0"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850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Online Training Modules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1-2</a:t>
                      </a:r>
                      <a:endParaRPr lang="en-US" dirty="0">
                        <a:solidFill>
                          <a:schemeClr val="bg1"/>
                        </a:solidFill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rgbClr val="F071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850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4</a:t>
                      </a:r>
                      <a:endParaRPr lang="en-US" dirty="0"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Call</a:t>
                      </a:r>
                      <a:r>
                        <a:rPr lang="en-US" baseline="0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Process Model, Role Plays (5 Hours)</a:t>
                      </a:r>
                      <a:endParaRPr lang="en-US" dirty="0"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850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Online Training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Modules 3-4</a:t>
                      </a:r>
                      <a:endParaRPr lang="en-US" dirty="0">
                        <a:solidFill>
                          <a:schemeClr val="bg1"/>
                        </a:solidFill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rgbClr val="F071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850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5</a:t>
                      </a:r>
                      <a:endParaRPr lang="en-US" dirty="0"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Active Rescue,</a:t>
                      </a:r>
                      <a:r>
                        <a:rPr lang="en-US" baseline="0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</a:t>
                      </a:r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Role-Plays (5 hours)</a:t>
                      </a:r>
                      <a:endParaRPr lang="en-US" dirty="0"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850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OJT1</a:t>
                      </a:r>
                      <a:endParaRPr lang="en-US" dirty="0"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Reverse OJT (3 hours)</a:t>
                      </a:r>
                      <a:endParaRPr lang="en-US" dirty="0"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4850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OJT2</a:t>
                      </a:r>
                      <a:endParaRPr lang="en-US" dirty="0"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</a:t>
                      </a:r>
                      <a:r>
                        <a:rPr lang="en-US" baseline="30000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st</a:t>
                      </a:r>
                      <a:r>
                        <a:rPr lang="en-US" baseline="0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Supervised Contact (3 hours)</a:t>
                      </a:r>
                      <a:endParaRPr lang="en-US" dirty="0"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850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OJT3</a:t>
                      </a:r>
                      <a:endParaRPr lang="en-US" dirty="0"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2</a:t>
                      </a:r>
                      <a:r>
                        <a:rPr lang="en-US" baseline="30000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nd</a:t>
                      </a:r>
                      <a:r>
                        <a:rPr lang="en-US" dirty="0" smtClean="0"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Supervised Contact (3 hours)</a:t>
                      </a:r>
                      <a:endParaRPr lang="en-US" dirty="0"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559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-39609"/>
            <a:ext cx="12192000" cy="8630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9020" y="1525825"/>
            <a:ext cx="7994780" cy="4934936"/>
          </a:xfrm>
        </p:spPr>
        <p:txBody>
          <a:bodyPr>
            <a:normAutofit fontScale="92500"/>
          </a:bodyPr>
          <a:lstStyle/>
          <a:p>
            <a:r>
              <a:rPr lang="en-US" dirty="0"/>
              <a:t>Never underestimate curriculum development </a:t>
            </a:r>
            <a:r>
              <a:rPr lang="en-US" dirty="0" smtClean="0"/>
              <a:t>time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Involve your stakeholders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Culture is just as important as standardization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Use available materials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Must be a sustainable practice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Curriculum should make sense; not a check mark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365125"/>
            <a:ext cx="3207895" cy="5811838"/>
          </a:xfrm>
          <a:prstGeom prst="rect">
            <a:avLst/>
          </a:prstGeom>
          <a:solidFill>
            <a:srgbClr val="F07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D0288BA-14D5-4E40-9D6A-9B21F7F853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0683"/>
            <a:ext cx="12377919" cy="92834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29000" y="3665513"/>
            <a:ext cx="171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0456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Needs Assessment</a:t>
            </a:r>
            <a:endParaRPr lang="en-US" sz="2000" dirty="0">
              <a:solidFill>
                <a:srgbClr val="10456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75224" y="3665513"/>
            <a:ext cx="1603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0456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Logic 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57714" y="3853218"/>
            <a:ext cx="2183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F0714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Implementation</a:t>
            </a:r>
            <a:endParaRPr lang="en-US" sz="2000" dirty="0">
              <a:solidFill>
                <a:srgbClr val="F07146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81396" y="3665513"/>
            <a:ext cx="1603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52BEB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Monitor/</a:t>
            </a:r>
            <a:br>
              <a:rPr lang="en-US" sz="2000" smtClean="0">
                <a:solidFill>
                  <a:srgbClr val="52BEB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sz="2000" smtClean="0">
                <a:solidFill>
                  <a:srgbClr val="52BEB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Evaluate</a:t>
            </a:r>
            <a:endParaRPr lang="en-US" sz="2000" dirty="0">
              <a:solidFill>
                <a:srgbClr val="52BEB6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0260629" y="3096661"/>
            <a:ext cx="1391479" cy="2313334"/>
            <a:chOff x="9765953" y="4026054"/>
            <a:chExt cx="1391479" cy="2313334"/>
          </a:xfrm>
        </p:grpSpPr>
        <p:sp>
          <p:nvSpPr>
            <p:cNvPr id="17" name="Curved Left Arrow 16"/>
            <p:cNvSpPr/>
            <p:nvPr/>
          </p:nvSpPr>
          <p:spPr>
            <a:xfrm>
              <a:off x="9765953" y="4026054"/>
              <a:ext cx="1391479" cy="2313334"/>
            </a:xfrm>
            <a:prstGeom prst="curvedLeftArrow">
              <a:avLst/>
            </a:prstGeom>
            <a:solidFill>
              <a:srgbClr val="52BE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20682816">
              <a:off x="9797357" y="5712113"/>
              <a:ext cx="976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Repeat</a:t>
              </a:r>
              <a:endPara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sp>
        <p:nvSpPr>
          <p:cNvPr id="25" name="Pentagon 24"/>
          <p:cNvSpPr/>
          <p:nvPr/>
        </p:nvSpPr>
        <p:spPr>
          <a:xfrm>
            <a:off x="632820" y="1801952"/>
            <a:ext cx="2158584" cy="1663908"/>
          </a:xfrm>
          <a:prstGeom prst="homePlate">
            <a:avLst/>
          </a:prstGeom>
          <a:solidFill>
            <a:srgbClr val="104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Accreditation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Standards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2916103" y="1801952"/>
            <a:ext cx="2158584" cy="1663908"/>
          </a:xfrm>
          <a:prstGeom prst="homePlate">
            <a:avLst/>
          </a:prstGeom>
          <a:solidFill>
            <a:srgbClr val="19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Audit of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Process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5199386" y="1801952"/>
            <a:ext cx="2158584" cy="1663908"/>
          </a:xfrm>
          <a:prstGeom prst="homePlate">
            <a:avLst/>
          </a:prstGeom>
          <a:solidFill>
            <a:srgbClr val="F07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Curriculum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Adjustment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7482669" y="1801952"/>
            <a:ext cx="2158584" cy="1663908"/>
          </a:xfrm>
          <a:prstGeom prst="homePlate">
            <a:avLst/>
          </a:prstGeom>
          <a:solidFill>
            <a:srgbClr val="52B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Process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Evaluation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9" name="Pentagon 28"/>
          <p:cNvSpPr/>
          <p:nvPr/>
        </p:nvSpPr>
        <p:spPr>
          <a:xfrm>
            <a:off x="9765952" y="1801952"/>
            <a:ext cx="2158584" cy="1663908"/>
          </a:xfrm>
          <a:prstGeom prst="homePlate">
            <a:avLst/>
          </a:prstGeom>
          <a:solidFill>
            <a:srgbClr val="949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Outcome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Evaluation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7116" y="5736657"/>
            <a:ext cx="4637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10456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Annual Process</a:t>
            </a:r>
            <a:endParaRPr lang="en-US" sz="3200" dirty="0">
              <a:solidFill>
                <a:srgbClr val="10456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3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5" grpId="0" animBg="1"/>
      <p:bldP spid="26" grpId="0" animBg="1"/>
      <p:bldP spid="27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Did the training delivery change how many volunteers completed the program?</a:t>
            </a:r>
          </a:p>
          <a:p>
            <a:r>
              <a:rPr lang="en-US" dirty="0" smtClean="0"/>
              <a:t>Were there barriers to program completion?</a:t>
            </a:r>
          </a:p>
          <a:p>
            <a:r>
              <a:rPr lang="en-US" dirty="0" smtClean="0"/>
              <a:t>Did crisis workers complete the modules on time?</a:t>
            </a:r>
          </a:p>
          <a:p>
            <a:r>
              <a:rPr lang="en-US" dirty="0" smtClean="0"/>
              <a:t>How did delays with online training interact with the classroom material?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37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 sustainable practices</a:t>
            </a:r>
          </a:p>
          <a:p>
            <a:r>
              <a:rPr lang="en-US" dirty="0" smtClean="0"/>
              <a:t>Reasonable expectations of volunteers</a:t>
            </a:r>
          </a:p>
          <a:p>
            <a:r>
              <a:rPr lang="en-US" dirty="0" smtClean="0"/>
              <a:t>Use test subjects first before deploying to volunteers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7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D0288BA-14D5-4E40-9D6A-9B21F7F853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0683"/>
            <a:ext cx="12377919" cy="92834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29000" y="3665513"/>
            <a:ext cx="171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0456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Needs Assessment</a:t>
            </a:r>
            <a:endParaRPr lang="en-US" sz="2000" dirty="0">
              <a:solidFill>
                <a:srgbClr val="10456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75224" y="3665513"/>
            <a:ext cx="1603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0456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Logic 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57714" y="3853218"/>
            <a:ext cx="2183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F0714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Implementation</a:t>
            </a:r>
            <a:endParaRPr lang="en-US" sz="2000" dirty="0">
              <a:solidFill>
                <a:srgbClr val="F07146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81396" y="3665513"/>
            <a:ext cx="1603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52BEB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Monitor/</a:t>
            </a:r>
            <a:br>
              <a:rPr lang="en-US" sz="2000" smtClean="0">
                <a:solidFill>
                  <a:srgbClr val="52BEB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sz="2000" smtClean="0">
                <a:solidFill>
                  <a:srgbClr val="52BEB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Evaluate</a:t>
            </a:r>
            <a:endParaRPr lang="en-US" sz="2000" dirty="0">
              <a:solidFill>
                <a:srgbClr val="52BEB6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0260629" y="3096661"/>
            <a:ext cx="1391479" cy="2313334"/>
            <a:chOff x="9765953" y="4026054"/>
            <a:chExt cx="1391479" cy="2313334"/>
          </a:xfrm>
        </p:grpSpPr>
        <p:sp>
          <p:nvSpPr>
            <p:cNvPr id="17" name="Curved Left Arrow 16"/>
            <p:cNvSpPr/>
            <p:nvPr/>
          </p:nvSpPr>
          <p:spPr>
            <a:xfrm>
              <a:off x="9765953" y="4026054"/>
              <a:ext cx="1391479" cy="2313334"/>
            </a:xfrm>
            <a:prstGeom prst="curvedLeftArrow">
              <a:avLst/>
            </a:prstGeom>
            <a:solidFill>
              <a:srgbClr val="52BE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20682816">
              <a:off x="9797357" y="5712113"/>
              <a:ext cx="976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Repeat</a:t>
              </a:r>
              <a:endPara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sp>
        <p:nvSpPr>
          <p:cNvPr id="25" name="Pentagon 24"/>
          <p:cNvSpPr/>
          <p:nvPr/>
        </p:nvSpPr>
        <p:spPr>
          <a:xfrm>
            <a:off x="632820" y="1801952"/>
            <a:ext cx="2158584" cy="1663908"/>
          </a:xfrm>
          <a:prstGeom prst="homePlate">
            <a:avLst/>
          </a:prstGeom>
          <a:solidFill>
            <a:srgbClr val="104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Accreditation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Standards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2916103" y="1801952"/>
            <a:ext cx="2158584" cy="1663908"/>
          </a:xfrm>
          <a:prstGeom prst="homePlate">
            <a:avLst/>
          </a:prstGeom>
          <a:solidFill>
            <a:srgbClr val="19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Audit of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Process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5199386" y="1801952"/>
            <a:ext cx="2158584" cy="1663908"/>
          </a:xfrm>
          <a:prstGeom prst="homePlate">
            <a:avLst/>
          </a:prstGeom>
          <a:solidFill>
            <a:srgbClr val="F07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Curriculum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Adjustment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7482669" y="1801952"/>
            <a:ext cx="2158584" cy="1663908"/>
          </a:xfrm>
          <a:prstGeom prst="homePlate">
            <a:avLst/>
          </a:prstGeom>
          <a:solidFill>
            <a:srgbClr val="52B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Process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Evaluation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9" name="Pentagon 28"/>
          <p:cNvSpPr/>
          <p:nvPr/>
        </p:nvSpPr>
        <p:spPr>
          <a:xfrm>
            <a:off x="9765952" y="1801952"/>
            <a:ext cx="2158584" cy="1663908"/>
          </a:xfrm>
          <a:prstGeom prst="homePlate">
            <a:avLst/>
          </a:prstGeom>
          <a:solidFill>
            <a:srgbClr val="949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Outcome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Evaluation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7116" y="5736657"/>
            <a:ext cx="4637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10456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Annual Process</a:t>
            </a:r>
            <a:endParaRPr lang="en-US" sz="3200" dirty="0">
              <a:solidFill>
                <a:srgbClr val="10456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8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2233535" y="-329784"/>
            <a:ext cx="14540459" cy="86262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7809E7-7A05-4613-968F-11652750C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308"/>
            <a:ext cx="10515600" cy="1325563"/>
          </a:xfrm>
        </p:spPr>
        <p:txBody>
          <a:bodyPr/>
          <a:lstStyle/>
          <a:p>
            <a:pPr algn="r"/>
            <a:r>
              <a:rPr lang="en-US" dirty="0" smtClean="0"/>
              <a:t>#</a:t>
            </a:r>
            <a:r>
              <a:rPr lang="en-US" dirty="0" err="1" smtClean="0"/>
              <a:t>WorkshopGoals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2EFF12-B52C-4899-BF8F-44B87B76F48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29362" y="2032313"/>
            <a:ext cx="7988508" cy="4351338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B</a:t>
            </a:r>
            <a:r>
              <a:rPr lang="en-US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uilding </a:t>
            </a:r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or redeveloping a training program as part of Quality Control and Improvement</a:t>
            </a:r>
            <a:b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</a:b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 structure to audit, assess and track training program </a:t>
            </a:r>
            <a:r>
              <a:rPr lang="en-US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needs </a:t>
            </a:r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in a planned, strategic and sustainable way</a:t>
            </a:r>
            <a:b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</a:b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Tying training to outcomes</a:t>
            </a:r>
          </a:p>
          <a:p>
            <a:pPr marL="0" indent="0" algn="r">
              <a:buNone/>
            </a:pP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 Evaluations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On-The-Job Training Scoring Sheets</a:t>
            </a:r>
          </a:p>
          <a:p>
            <a:r>
              <a:rPr lang="en-US" dirty="0" smtClean="0"/>
              <a:t>Mid and Post training scores</a:t>
            </a:r>
          </a:p>
          <a:p>
            <a:r>
              <a:rPr lang="en-US" dirty="0" smtClean="0"/>
              <a:t>Adjusted and applied how we measured base-line knowledge for comparison</a:t>
            </a:r>
          </a:p>
          <a:p>
            <a:r>
              <a:rPr lang="en-US" dirty="0" smtClean="0"/>
              <a:t>Surveys</a:t>
            </a:r>
          </a:p>
          <a:p>
            <a:r>
              <a:rPr lang="en-US" dirty="0" smtClean="0"/>
              <a:t>Apprentice OJT Evaluation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46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Careful with cause and effect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Assessments aren’t helpful if used incorrectly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Assessments should be tied to learning objectives and competencies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Use your data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8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 Evaluation -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9020" y="1690688"/>
            <a:ext cx="7994780" cy="4486275"/>
          </a:xfrm>
        </p:spPr>
        <p:txBody>
          <a:bodyPr>
            <a:normAutofit/>
          </a:bodyPr>
          <a:lstStyle/>
          <a:p>
            <a:pPr marL="285750" indent="-285750"/>
            <a:r>
              <a:rPr lang="en-US" dirty="0">
                <a:solidFill>
                  <a:srgbClr val="104561"/>
                </a:solidFill>
                <a:latin typeface="Arial Rounded MT Bold" panose="020F0704030504030204" pitchFamily="34" charset="0"/>
              </a:rPr>
              <a:t>Average Call </a:t>
            </a:r>
            <a:r>
              <a:rPr lang="en-US" dirty="0" smtClean="0">
                <a:solidFill>
                  <a:srgbClr val="104561"/>
                </a:solidFill>
                <a:latin typeface="Arial Rounded MT Bold" panose="020F0704030504030204" pitchFamily="34" charset="0"/>
              </a:rPr>
              <a:t>Length - </a:t>
            </a:r>
            <a:r>
              <a:rPr lang="en-US" dirty="0" smtClean="0">
                <a:solidFill>
                  <a:srgbClr val="52BEB6"/>
                </a:solidFill>
                <a:latin typeface="Arial Rounded MT Bold" panose="020F0704030504030204" pitchFamily="34" charset="0"/>
              </a:rPr>
              <a:t>reduction</a:t>
            </a:r>
            <a:endParaRPr lang="en-US" dirty="0">
              <a:solidFill>
                <a:srgbClr val="52BEB6"/>
              </a:solidFill>
              <a:latin typeface="Arial Rounded MT Bold" panose="020F0704030504030204" pitchFamily="34" charset="0"/>
            </a:endParaRPr>
          </a:p>
          <a:p>
            <a:pPr marL="285750" indent="-285750"/>
            <a:r>
              <a:rPr lang="en-US" dirty="0" smtClean="0">
                <a:solidFill>
                  <a:srgbClr val="104561"/>
                </a:solidFill>
                <a:latin typeface="Arial Rounded MT Bold" panose="020F0704030504030204" pitchFamily="34" charset="0"/>
              </a:rPr>
              <a:t>Referral Usage - </a:t>
            </a:r>
            <a:r>
              <a:rPr lang="en-US" dirty="0" smtClean="0">
                <a:solidFill>
                  <a:srgbClr val="52BEB6"/>
                </a:solidFill>
                <a:latin typeface="Arial Rounded MT Bold" panose="020F0704030504030204" pitchFamily="34" charset="0"/>
              </a:rPr>
              <a:t>increased</a:t>
            </a:r>
            <a:endParaRPr lang="en-US" dirty="0">
              <a:solidFill>
                <a:srgbClr val="52BEB6"/>
              </a:solidFill>
              <a:latin typeface="Arial Rounded MT Bold" panose="020F0704030504030204" pitchFamily="34" charset="0"/>
            </a:endParaRPr>
          </a:p>
          <a:p>
            <a:pPr marL="285750" indent="-285750"/>
            <a:r>
              <a:rPr lang="en-US" dirty="0">
                <a:solidFill>
                  <a:srgbClr val="104561"/>
                </a:solidFill>
                <a:latin typeface="Arial Rounded MT Bold" panose="020F0704030504030204" pitchFamily="34" charset="0"/>
              </a:rPr>
              <a:t>Scheduled </a:t>
            </a:r>
            <a:r>
              <a:rPr lang="en-US" dirty="0" smtClean="0">
                <a:solidFill>
                  <a:srgbClr val="104561"/>
                </a:solidFill>
                <a:latin typeface="Arial Rounded MT Bold" panose="020F0704030504030204" pitchFamily="34" charset="0"/>
              </a:rPr>
              <a:t>Follow-Ups </a:t>
            </a:r>
            <a:r>
              <a:rPr lang="mr-IN" dirty="0" smtClean="0">
                <a:solidFill>
                  <a:srgbClr val="104561"/>
                </a:solidFill>
                <a:latin typeface="Arial Rounded MT Bold" panose="020F0704030504030204" pitchFamily="34" charset="0"/>
              </a:rPr>
              <a:t>–</a:t>
            </a:r>
            <a:r>
              <a:rPr lang="en-US" dirty="0" smtClean="0">
                <a:solidFill>
                  <a:srgbClr val="104561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solidFill>
                  <a:srgbClr val="52BEB6"/>
                </a:solidFill>
                <a:latin typeface="Arial Rounded MT Bold" panose="020F0704030504030204" pitchFamily="34" charset="0"/>
              </a:rPr>
              <a:t>increased for suicide, decreased for others</a:t>
            </a:r>
            <a:endParaRPr lang="en-US" dirty="0">
              <a:solidFill>
                <a:srgbClr val="52BEB6"/>
              </a:solidFill>
              <a:latin typeface="Arial Rounded MT Bold" panose="020F0704030504030204" pitchFamily="34" charset="0"/>
            </a:endParaRPr>
          </a:p>
          <a:p>
            <a:pPr marL="285750" indent="-285750"/>
            <a:r>
              <a:rPr lang="en-US" dirty="0">
                <a:solidFill>
                  <a:srgbClr val="104561"/>
                </a:solidFill>
                <a:latin typeface="Arial Rounded MT Bold" panose="020F0704030504030204" pitchFamily="34" charset="0"/>
              </a:rPr>
              <a:t>Call Outs of </a:t>
            </a:r>
            <a:r>
              <a:rPr lang="en-US" dirty="0" smtClean="0">
                <a:solidFill>
                  <a:srgbClr val="104561"/>
                </a:solidFill>
                <a:latin typeface="Arial Rounded MT Bold" panose="020F0704030504030204" pitchFamily="34" charset="0"/>
              </a:rPr>
              <a:t>Volunteers - </a:t>
            </a:r>
            <a:r>
              <a:rPr lang="en-US" dirty="0" smtClean="0">
                <a:solidFill>
                  <a:srgbClr val="52BEB6"/>
                </a:solidFill>
                <a:latin typeface="Arial Rounded MT Bold" panose="020F0704030504030204" pitchFamily="34" charset="0"/>
              </a:rPr>
              <a:t>decreased</a:t>
            </a:r>
            <a:endParaRPr lang="en-US" dirty="0">
              <a:solidFill>
                <a:srgbClr val="52BEB6"/>
              </a:solidFill>
              <a:latin typeface="Arial Rounded MT Bold" panose="020F0704030504030204" pitchFamily="34" charset="0"/>
            </a:endParaRPr>
          </a:p>
          <a:p>
            <a:pPr marL="285750" indent="-285750"/>
            <a:r>
              <a:rPr lang="en-US" dirty="0">
                <a:solidFill>
                  <a:srgbClr val="104561"/>
                </a:solidFill>
                <a:latin typeface="Arial Rounded MT Bold" panose="020F0704030504030204" pitchFamily="34" charset="0"/>
              </a:rPr>
              <a:t>“Could Listen Better” </a:t>
            </a:r>
            <a:r>
              <a:rPr lang="en-US" dirty="0" smtClean="0">
                <a:solidFill>
                  <a:srgbClr val="104561"/>
                </a:solidFill>
                <a:latin typeface="Arial Rounded MT Bold" panose="020F0704030504030204" pitchFamily="34" charset="0"/>
              </a:rPr>
              <a:t>- </a:t>
            </a:r>
            <a:r>
              <a:rPr lang="en-US" dirty="0" smtClean="0">
                <a:solidFill>
                  <a:srgbClr val="52BEB6"/>
                </a:solidFill>
                <a:latin typeface="Arial Rounded MT Bold" panose="020F0704030504030204" pitchFamily="34" charset="0"/>
              </a:rPr>
              <a:t>decreased</a:t>
            </a:r>
            <a:endParaRPr lang="en-US" dirty="0">
              <a:solidFill>
                <a:srgbClr val="52BEB6"/>
              </a:solidFill>
              <a:latin typeface="Arial Rounded MT Bold" panose="020F0704030504030204" pitchFamily="34" charset="0"/>
            </a:endParaRPr>
          </a:p>
          <a:p>
            <a:pPr marL="285750" indent="-285750"/>
            <a:r>
              <a:rPr lang="en-US" dirty="0" smtClean="0">
                <a:solidFill>
                  <a:srgbClr val="104561"/>
                </a:solidFill>
                <a:latin typeface="Arial Rounded MT Bold" panose="020F0704030504030204" pitchFamily="34" charset="0"/>
              </a:rPr>
              <a:t>Active Rescue Totals - </a:t>
            </a:r>
            <a:r>
              <a:rPr lang="en-US" dirty="0" smtClean="0">
                <a:solidFill>
                  <a:srgbClr val="52BEB6"/>
                </a:solidFill>
                <a:latin typeface="Arial Rounded MT Bold" panose="020F0704030504030204" pitchFamily="34" charset="0"/>
              </a:rPr>
              <a:t>decreased</a:t>
            </a:r>
            <a:endParaRPr lang="en-US" dirty="0">
              <a:solidFill>
                <a:srgbClr val="52BEB6"/>
              </a:solidFill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73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A1F49E-5A8B-40E9-842A-151227E6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46701"/>
          </a:xfrm>
        </p:spPr>
        <p:txBody>
          <a:bodyPr/>
          <a:lstStyle/>
          <a:p>
            <a:pPr algn="ctr"/>
            <a:r>
              <a:rPr lang="en-US" dirty="0"/>
              <a:t>Data about center performance is also about training; as the data changes so does our training program.</a:t>
            </a:r>
          </a:p>
        </p:txBody>
      </p:sp>
      <p:sp>
        <p:nvSpPr>
          <p:cNvPr id="3" name="Curved Left Arrow 2"/>
          <p:cNvSpPr/>
          <p:nvPr/>
        </p:nvSpPr>
        <p:spPr>
          <a:xfrm>
            <a:off x="5400260" y="3656771"/>
            <a:ext cx="1391479" cy="2313334"/>
          </a:xfrm>
          <a:prstGeom prst="curvedLeftArrow">
            <a:avLst/>
          </a:prstGeom>
          <a:solidFill>
            <a:srgbClr val="52B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2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Questions?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9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2F88A8-F932-44FA-B08B-2A2758D56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47" y="121609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Every system is perfectly </a:t>
            </a:r>
            <a:r>
              <a:rPr lang="en-US" dirty="0" smtClean="0"/>
              <a:t>designed </a:t>
            </a:r>
            <a:r>
              <a:rPr lang="en-US" dirty="0"/>
              <a:t>to </a:t>
            </a:r>
            <a:r>
              <a:rPr lang="en-US" dirty="0" smtClean="0"/>
              <a:t>get </a:t>
            </a:r>
            <a:r>
              <a:rPr lang="en-US" dirty="0"/>
              <a:t>the results it is </a:t>
            </a:r>
            <a:r>
              <a:rPr lang="en-US" dirty="0" smtClean="0"/>
              <a:t>presenting presenting.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77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-39609"/>
            <a:ext cx="12192000" cy="8630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0273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Training is a part of </a:t>
            </a:r>
            <a:r>
              <a:rPr lang="en-US" smtClean="0"/>
              <a:t>program planning, evaluation and quality control and improvement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326785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How often do </a:t>
            </a:r>
            <a:r>
              <a:rPr lang="en-US" sz="320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you evaluate </a:t>
            </a:r>
            <a:r>
              <a:rPr lang="en-US" sz="3200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your own </a:t>
            </a:r>
            <a:r>
              <a:rPr lang="en-US" sz="320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training program?</a:t>
            </a:r>
            <a:endParaRPr lang="en-US" sz="320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067222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Spoiler Alert: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CrisisLink did not have training as part of QI formally.</a:t>
            </a:r>
            <a:endParaRPr lang="en-US" sz="3200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84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635" y="0"/>
            <a:ext cx="12188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C43A60-F29C-4B15-9F9B-FA9F1A503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years ago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D49F01-946A-412D-B95E-0B2E4ACFC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Major organization changes</a:t>
            </a:r>
          </a:p>
          <a:p>
            <a:r>
              <a:rPr lang="en-US" dirty="0" smtClean="0"/>
              <a:t>Call types were evolving and intensifying</a:t>
            </a:r>
          </a:p>
          <a:p>
            <a:r>
              <a:rPr lang="en-US" dirty="0" smtClean="0"/>
              <a:t>Couldn’t make it over the volunteer hurdles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Is our training program part of our problem?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65125"/>
            <a:ext cx="3207895" cy="5811838"/>
          </a:xfrm>
          <a:prstGeom prst="rect">
            <a:avLst/>
          </a:prstGeom>
          <a:solidFill>
            <a:srgbClr val="267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D0288BA-14D5-4E40-9D6A-9B21F7F853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0683"/>
            <a:ext cx="12377919" cy="92834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29000" y="3665513"/>
            <a:ext cx="171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0456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Needs Assessment</a:t>
            </a:r>
            <a:endParaRPr lang="en-US" sz="2000" dirty="0">
              <a:solidFill>
                <a:srgbClr val="10456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75224" y="3665513"/>
            <a:ext cx="1603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0456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Logic 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57714" y="3853218"/>
            <a:ext cx="2183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F0714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Implementation</a:t>
            </a:r>
            <a:endParaRPr lang="en-US" sz="2000" dirty="0">
              <a:solidFill>
                <a:srgbClr val="F07146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81396" y="3665513"/>
            <a:ext cx="1603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52BEB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Monitor/</a:t>
            </a:r>
            <a:br>
              <a:rPr lang="en-US" sz="2000" smtClean="0">
                <a:solidFill>
                  <a:srgbClr val="52BEB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sz="2000" smtClean="0">
                <a:solidFill>
                  <a:srgbClr val="52BEB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Evaluate</a:t>
            </a:r>
            <a:endParaRPr lang="en-US" sz="2000" dirty="0">
              <a:solidFill>
                <a:srgbClr val="52BEB6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0260629" y="3096661"/>
            <a:ext cx="1391479" cy="2313334"/>
            <a:chOff x="9765953" y="4026054"/>
            <a:chExt cx="1391479" cy="2313334"/>
          </a:xfrm>
        </p:grpSpPr>
        <p:sp>
          <p:nvSpPr>
            <p:cNvPr id="17" name="Curved Left Arrow 16"/>
            <p:cNvSpPr/>
            <p:nvPr/>
          </p:nvSpPr>
          <p:spPr>
            <a:xfrm>
              <a:off x="9765953" y="4026054"/>
              <a:ext cx="1391479" cy="2313334"/>
            </a:xfrm>
            <a:prstGeom prst="curvedLeftArrow">
              <a:avLst/>
            </a:prstGeom>
            <a:solidFill>
              <a:srgbClr val="52BE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20682816">
              <a:off x="9797357" y="5712113"/>
              <a:ext cx="976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Repeat</a:t>
              </a:r>
              <a:endPara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sp>
        <p:nvSpPr>
          <p:cNvPr id="25" name="Pentagon 24"/>
          <p:cNvSpPr/>
          <p:nvPr/>
        </p:nvSpPr>
        <p:spPr>
          <a:xfrm>
            <a:off x="632820" y="1801952"/>
            <a:ext cx="2158584" cy="1663908"/>
          </a:xfrm>
          <a:prstGeom prst="homePlate">
            <a:avLst/>
          </a:prstGeom>
          <a:solidFill>
            <a:srgbClr val="104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Accreditation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Standards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2916103" y="1801952"/>
            <a:ext cx="2158584" cy="1663908"/>
          </a:xfrm>
          <a:prstGeom prst="homePlate">
            <a:avLst/>
          </a:prstGeom>
          <a:solidFill>
            <a:srgbClr val="19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Audit of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Process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5199386" y="1801952"/>
            <a:ext cx="2158584" cy="1663908"/>
          </a:xfrm>
          <a:prstGeom prst="homePlate">
            <a:avLst/>
          </a:prstGeom>
          <a:solidFill>
            <a:srgbClr val="F07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Curriculum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Adjustment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7482669" y="1801952"/>
            <a:ext cx="2158584" cy="1663908"/>
          </a:xfrm>
          <a:prstGeom prst="homePlate">
            <a:avLst/>
          </a:prstGeom>
          <a:solidFill>
            <a:srgbClr val="52B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Process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Evaluation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9" name="Pentagon 28"/>
          <p:cNvSpPr/>
          <p:nvPr/>
        </p:nvSpPr>
        <p:spPr>
          <a:xfrm>
            <a:off x="9765952" y="1801952"/>
            <a:ext cx="2158584" cy="1663908"/>
          </a:xfrm>
          <a:prstGeom prst="homePlate">
            <a:avLst/>
          </a:prstGeom>
          <a:solidFill>
            <a:srgbClr val="949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Outcome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Evaluation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7116" y="5736657"/>
            <a:ext cx="4637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10456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Annual Process</a:t>
            </a:r>
            <a:endParaRPr lang="en-US" sz="3200" dirty="0">
              <a:solidFill>
                <a:srgbClr val="10456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748" y="4486227"/>
            <a:ext cx="1250430" cy="125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7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FD8F87D-90DA-400D-9ACB-0B19C4118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29" y="113335"/>
            <a:ext cx="11322571" cy="1325563"/>
          </a:xfrm>
        </p:spPr>
        <p:txBody>
          <a:bodyPr/>
          <a:lstStyle/>
          <a:p>
            <a:r>
              <a:rPr lang="en-US" dirty="0"/>
              <a:t>Starting Point: Accreditation Standards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423D63-861E-4408-8D1E-35ADB0F00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03" y="1434727"/>
            <a:ext cx="5567362" cy="4675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38CF59-40D8-4E96-AD81-A92C1A747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882" y="1434727"/>
            <a:ext cx="4599634" cy="4675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7FCB17-A6AC-4761-9C1B-FA30626F7973}"/>
              </a:ext>
            </a:extLst>
          </p:cNvPr>
          <p:cNvSpPr txBox="1"/>
          <p:nvPr/>
        </p:nvSpPr>
        <p:spPr>
          <a:xfrm>
            <a:off x="975903" y="6174499"/>
            <a:ext cx="1293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ContactUSA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1B7DB2-BF70-45A3-A396-CE54D8A231BA}"/>
              </a:ext>
            </a:extLst>
          </p:cNvPr>
          <p:cNvSpPr txBox="1"/>
          <p:nvPr/>
        </p:nvSpPr>
        <p:spPr>
          <a:xfrm>
            <a:off x="6971882" y="617449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AAS</a:t>
            </a:r>
          </a:p>
        </p:txBody>
      </p:sp>
    </p:spTree>
    <p:extLst>
      <p:ext uri="{BB962C8B-B14F-4D97-AF65-F5344CB8AC3E}">
        <p14:creationId xmlns:p14="http://schemas.microsoft.com/office/powerpoint/2010/main" val="291764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D0288BA-14D5-4E40-9D6A-9B21F7F853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0683"/>
            <a:ext cx="12377919" cy="928344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0260629" y="3096661"/>
            <a:ext cx="1391479" cy="2313334"/>
            <a:chOff x="9765953" y="4026054"/>
            <a:chExt cx="1391479" cy="2313334"/>
          </a:xfrm>
        </p:grpSpPr>
        <p:sp>
          <p:nvSpPr>
            <p:cNvPr id="17" name="Curved Left Arrow 16"/>
            <p:cNvSpPr/>
            <p:nvPr/>
          </p:nvSpPr>
          <p:spPr>
            <a:xfrm>
              <a:off x="9765953" y="4026054"/>
              <a:ext cx="1391479" cy="2313334"/>
            </a:xfrm>
            <a:prstGeom prst="curvedLeftArrow">
              <a:avLst/>
            </a:prstGeom>
            <a:solidFill>
              <a:srgbClr val="52BE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20682816">
              <a:off x="9797357" y="5712113"/>
              <a:ext cx="976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Repeat</a:t>
              </a:r>
              <a:endPara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sp>
        <p:nvSpPr>
          <p:cNvPr id="25" name="Pentagon 24"/>
          <p:cNvSpPr/>
          <p:nvPr/>
        </p:nvSpPr>
        <p:spPr>
          <a:xfrm>
            <a:off x="632820" y="1801952"/>
            <a:ext cx="2158584" cy="1663908"/>
          </a:xfrm>
          <a:prstGeom prst="homePlate">
            <a:avLst/>
          </a:prstGeom>
          <a:solidFill>
            <a:srgbClr val="104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Accreditation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Standards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2916103" y="1801952"/>
            <a:ext cx="2158584" cy="1663908"/>
          </a:xfrm>
          <a:prstGeom prst="homePlate">
            <a:avLst/>
          </a:prstGeom>
          <a:solidFill>
            <a:srgbClr val="197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Audit of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Process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5199386" y="1801952"/>
            <a:ext cx="2158584" cy="1663908"/>
          </a:xfrm>
          <a:prstGeom prst="homePlate">
            <a:avLst/>
          </a:prstGeom>
          <a:solidFill>
            <a:srgbClr val="F07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Curriculum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Adjustment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7482669" y="1801952"/>
            <a:ext cx="2158584" cy="1663908"/>
          </a:xfrm>
          <a:prstGeom prst="homePlate">
            <a:avLst/>
          </a:prstGeom>
          <a:solidFill>
            <a:srgbClr val="52B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Process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Evaluation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9" name="Pentagon 28"/>
          <p:cNvSpPr/>
          <p:nvPr/>
        </p:nvSpPr>
        <p:spPr>
          <a:xfrm>
            <a:off x="9765952" y="1801952"/>
            <a:ext cx="2158584" cy="1663908"/>
          </a:xfrm>
          <a:prstGeom prst="homePlate">
            <a:avLst/>
          </a:prstGeom>
          <a:solidFill>
            <a:srgbClr val="949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Outcome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Evaluation</a:t>
            </a:r>
            <a:endParaRPr lang="en-US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7116" y="5736657"/>
            <a:ext cx="4637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10456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Annual Process</a:t>
            </a:r>
            <a:endParaRPr lang="en-US" sz="3200" dirty="0">
              <a:solidFill>
                <a:srgbClr val="10456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96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PRS CrisisLink Them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S CrisisLink Theme 2" id="{942C2AFC-2355-4DFE-B066-8A0A793E2CEF}" vid="{9A14008F-473E-440C-8729-00E32FEF652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1560</TotalTime>
  <Words>998</Words>
  <Application>Microsoft Macintosh PowerPoint</Application>
  <PresentationFormat>Widescreen</PresentationFormat>
  <Paragraphs>248</Paragraphs>
  <Slides>34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 Rounded MT Bold</vt:lpstr>
      <vt:lpstr>Calibri</vt:lpstr>
      <vt:lpstr>Mangal</vt:lpstr>
      <vt:lpstr>Arial</vt:lpstr>
      <vt:lpstr>PRS CrisisLink Theme 2</vt:lpstr>
      <vt:lpstr>Empathy and Evidence-Based:</vt:lpstr>
      <vt:lpstr>PRS CrisisLink</vt:lpstr>
      <vt:lpstr>#WorkshopGoals</vt:lpstr>
      <vt:lpstr>Every system is perfectly designed to get the results it is presenting presenting. </vt:lpstr>
      <vt:lpstr>Training is a part of program planning, evaluation and quality control and improvement</vt:lpstr>
      <vt:lpstr>4 years ago…</vt:lpstr>
      <vt:lpstr>PowerPoint Presentation</vt:lpstr>
      <vt:lpstr>Starting Point: Accreditation Standards</vt:lpstr>
      <vt:lpstr>PowerPoint Presentation</vt:lpstr>
      <vt:lpstr>Data Points We Use</vt:lpstr>
      <vt:lpstr>Evaluations?</vt:lpstr>
      <vt:lpstr>What we found…</vt:lpstr>
      <vt:lpstr>Our Challenges…</vt:lpstr>
      <vt:lpstr>Standardizing Empathy?</vt:lpstr>
      <vt:lpstr>PowerPoint Presentation</vt:lpstr>
      <vt:lpstr>PowerPoint Presentation</vt:lpstr>
      <vt:lpstr>Overhauling or Adjusting?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Recorded Role-Plays</vt:lpstr>
      <vt:lpstr>PowerPoint Presentation</vt:lpstr>
      <vt:lpstr>Training Lessons Learned</vt:lpstr>
      <vt:lpstr>PowerPoint Presentation</vt:lpstr>
      <vt:lpstr>Process Evaluation</vt:lpstr>
      <vt:lpstr>Process Lessons Learned</vt:lpstr>
      <vt:lpstr>PowerPoint Presentation</vt:lpstr>
      <vt:lpstr>Outcome Evaluations</vt:lpstr>
      <vt:lpstr>Outcome Lessons Learned</vt:lpstr>
      <vt:lpstr>Outcome Evaluation - Data</vt:lpstr>
      <vt:lpstr>Data about center performance is also about training; as the data changes so does our training program.</vt:lpstr>
      <vt:lpstr>Questions?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Empathy and Evidence-Based:</dc:title>
  <dc:creator>Laura Mayer</dc:creator>
  <cp:lastModifiedBy>Microsoft Office User</cp:lastModifiedBy>
  <cp:revision>23</cp:revision>
  <cp:lastPrinted>2018-10-14T15:22:42Z</cp:lastPrinted>
  <dcterms:created xsi:type="dcterms:W3CDTF">2018-10-03T18:02:04Z</dcterms:created>
  <dcterms:modified xsi:type="dcterms:W3CDTF">2018-10-15T16:13:48Z</dcterms:modified>
</cp:coreProperties>
</file>