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1" r:id="rId2"/>
    <p:sldId id="264" r:id="rId3"/>
    <p:sldId id="267" r:id="rId4"/>
    <p:sldId id="268" r:id="rId5"/>
    <p:sldId id="269" r:id="rId6"/>
    <p:sldId id="270" r:id="rId7"/>
    <p:sldId id="271" r:id="rId8"/>
    <p:sldId id="275" r:id="rId9"/>
    <p:sldId id="272" r:id="rId10"/>
    <p:sldId id="273" r:id="rId11"/>
    <p:sldId id="274" r:id="rId12"/>
    <p:sldId id="276" r:id="rId13"/>
    <p:sldId id="277" r:id="rId14"/>
    <p:sldId id="278" r:id="rId15"/>
    <p:sldId id="280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302" r:id="rId26"/>
    <p:sldId id="289" r:id="rId27"/>
    <p:sldId id="290" r:id="rId28"/>
    <p:sldId id="295" r:id="rId29"/>
    <p:sldId id="291" r:id="rId30"/>
    <p:sldId id="292" r:id="rId31"/>
    <p:sldId id="293" r:id="rId32"/>
    <p:sldId id="294" r:id="rId33"/>
    <p:sldId id="296" r:id="rId34"/>
    <p:sldId id="297" r:id="rId35"/>
    <p:sldId id="301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C2C81"/>
    <a:srgbClr val="76598F"/>
    <a:srgbClr val="FFD14F"/>
    <a:srgbClr val="D4C9DD"/>
    <a:srgbClr val="FFC20E"/>
    <a:srgbClr val="CAACE2"/>
    <a:srgbClr val="DEC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57" autoAdjust="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394D5-3650-4892-A781-18C6175B8D2E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AB1D09-0607-4D8F-B471-51697024C446}">
      <dgm:prSet/>
      <dgm:spPr/>
      <dgm:t>
        <a:bodyPr/>
        <a:lstStyle/>
        <a:p>
          <a:pPr rtl="0"/>
          <a:r>
            <a:rPr lang="en-US" dirty="0" smtClean="0"/>
            <a:t>24/7 Crisis Line</a:t>
          </a:r>
          <a:endParaRPr lang="en-US" dirty="0"/>
        </a:p>
      </dgm:t>
    </dgm:pt>
    <dgm:pt modelId="{EE34CA72-BB86-4F19-9F61-F405A86A3736}" type="parTrans" cxnId="{8562DD45-B065-4B03-9839-678D8537E38C}">
      <dgm:prSet/>
      <dgm:spPr/>
      <dgm:t>
        <a:bodyPr/>
        <a:lstStyle/>
        <a:p>
          <a:endParaRPr lang="en-US"/>
        </a:p>
      </dgm:t>
    </dgm:pt>
    <dgm:pt modelId="{12197917-4437-4879-B010-34B722443E26}" type="sibTrans" cxnId="{8562DD45-B065-4B03-9839-678D8537E38C}">
      <dgm:prSet/>
      <dgm:spPr/>
      <dgm:t>
        <a:bodyPr/>
        <a:lstStyle/>
        <a:p>
          <a:endParaRPr lang="en-US"/>
        </a:p>
      </dgm:t>
    </dgm:pt>
    <dgm:pt modelId="{EE776934-7901-424E-88A7-CE47E2588194}">
      <dgm:prSet/>
      <dgm:spPr/>
      <dgm:t>
        <a:bodyPr/>
        <a:lstStyle/>
        <a:p>
          <a:pPr rtl="0"/>
          <a:r>
            <a:rPr lang="en-US" dirty="0" smtClean="0"/>
            <a:t>National Suicide Prevention Lifeline</a:t>
          </a:r>
          <a:endParaRPr lang="en-US" dirty="0"/>
        </a:p>
      </dgm:t>
    </dgm:pt>
    <dgm:pt modelId="{227841AD-D788-4E24-99C3-30575020C95E}" type="parTrans" cxnId="{FB9704A9-8254-4BC3-9F61-5720787844F7}">
      <dgm:prSet/>
      <dgm:spPr/>
      <dgm:t>
        <a:bodyPr/>
        <a:lstStyle/>
        <a:p>
          <a:endParaRPr lang="en-US"/>
        </a:p>
      </dgm:t>
    </dgm:pt>
    <dgm:pt modelId="{D8A37845-BE5A-468B-8098-A623E5A60984}" type="sibTrans" cxnId="{FB9704A9-8254-4BC3-9F61-5720787844F7}">
      <dgm:prSet/>
      <dgm:spPr/>
      <dgm:t>
        <a:bodyPr/>
        <a:lstStyle/>
        <a:p>
          <a:endParaRPr lang="en-US"/>
        </a:p>
      </dgm:t>
    </dgm:pt>
    <dgm:pt modelId="{B07DE26C-8AA2-4754-BB04-B555CD242C84}">
      <dgm:prSet/>
      <dgm:spPr/>
      <dgm:t>
        <a:bodyPr/>
        <a:lstStyle/>
        <a:p>
          <a:pPr rtl="0"/>
          <a:r>
            <a:rPr lang="en-US" dirty="0" smtClean="0"/>
            <a:t>24/7 Peer Support Warm Line</a:t>
          </a:r>
          <a:endParaRPr lang="en-US" dirty="0"/>
        </a:p>
      </dgm:t>
    </dgm:pt>
    <dgm:pt modelId="{8898C110-C6B2-4F1B-94AA-15D0C7188072}" type="parTrans" cxnId="{D60D786E-45B5-4697-906A-17E55CF5A339}">
      <dgm:prSet/>
      <dgm:spPr/>
      <dgm:t>
        <a:bodyPr/>
        <a:lstStyle/>
        <a:p>
          <a:endParaRPr lang="en-US"/>
        </a:p>
      </dgm:t>
    </dgm:pt>
    <dgm:pt modelId="{E69F0547-B5CE-4D50-81E2-F003A9201D6D}" type="sibTrans" cxnId="{D60D786E-45B5-4697-906A-17E55CF5A339}">
      <dgm:prSet/>
      <dgm:spPr/>
      <dgm:t>
        <a:bodyPr/>
        <a:lstStyle/>
        <a:p>
          <a:endParaRPr lang="en-US"/>
        </a:p>
      </dgm:t>
    </dgm:pt>
    <dgm:pt modelId="{115DEFA8-3A52-4F70-A2B8-CDB45AEC916B}">
      <dgm:prSet/>
      <dgm:spPr/>
      <dgm:t>
        <a:bodyPr/>
        <a:lstStyle/>
        <a:p>
          <a:pPr rtl="0"/>
          <a:r>
            <a:rPr lang="en-US" smtClean="0"/>
            <a:t>211 Community Info &amp; Referral Line</a:t>
          </a:r>
          <a:endParaRPr lang="en-US" dirty="0"/>
        </a:p>
      </dgm:t>
    </dgm:pt>
    <dgm:pt modelId="{C9246C71-9FDC-4419-BA97-DE3E8C439533}" type="parTrans" cxnId="{422E8F25-D421-43F7-AFDE-2690B77E0FCB}">
      <dgm:prSet/>
      <dgm:spPr/>
      <dgm:t>
        <a:bodyPr/>
        <a:lstStyle/>
        <a:p>
          <a:endParaRPr lang="en-US"/>
        </a:p>
      </dgm:t>
    </dgm:pt>
    <dgm:pt modelId="{C3EECD8D-D6FD-4DA1-9FEC-9150DE38B091}" type="sibTrans" cxnId="{422E8F25-D421-43F7-AFDE-2690B77E0FCB}">
      <dgm:prSet/>
      <dgm:spPr/>
      <dgm:t>
        <a:bodyPr/>
        <a:lstStyle/>
        <a:p>
          <a:endParaRPr lang="en-US"/>
        </a:p>
      </dgm:t>
    </dgm:pt>
    <dgm:pt modelId="{D6380DE1-345E-40B9-85F3-E3D6F1D97F58}">
      <dgm:prSet/>
      <dgm:spPr/>
      <dgm:t>
        <a:bodyPr/>
        <a:lstStyle/>
        <a:p>
          <a:pPr rtl="0"/>
          <a:r>
            <a:rPr lang="en-US" dirty="0" smtClean="0"/>
            <a:t>Dispatch and Reporting Services</a:t>
          </a:r>
          <a:endParaRPr lang="en-US" dirty="0"/>
        </a:p>
      </dgm:t>
    </dgm:pt>
    <dgm:pt modelId="{36286987-9002-4BC7-9822-B6DF5CAB15C0}" type="parTrans" cxnId="{0EBD565D-A5B5-4D4B-8583-D28E6ACD3596}">
      <dgm:prSet/>
      <dgm:spPr/>
      <dgm:t>
        <a:bodyPr/>
        <a:lstStyle/>
        <a:p>
          <a:endParaRPr lang="en-US"/>
        </a:p>
      </dgm:t>
    </dgm:pt>
    <dgm:pt modelId="{50B8636F-199F-4BD0-BF1A-5F4EA274AB7E}" type="sibTrans" cxnId="{0EBD565D-A5B5-4D4B-8583-D28E6ACD3596}">
      <dgm:prSet/>
      <dgm:spPr/>
      <dgm:t>
        <a:bodyPr/>
        <a:lstStyle/>
        <a:p>
          <a:endParaRPr lang="en-US"/>
        </a:p>
      </dgm:t>
    </dgm:pt>
    <dgm:pt modelId="{B2BC05E8-E1BE-490E-A3E7-A644853BBACF}">
      <dgm:prSet/>
      <dgm:spPr/>
      <dgm:t>
        <a:bodyPr/>
        <a:lstStyle/>
        <a:p>
          <a:pPr rtl="0"/>
          <a:r>
            <a:rPr lang="en-US" dirty="0" smtClean="0"/>
            <a:t>Tragedy Support Line</a:t>
          </a:r>
          <a:endParaRPr lang="en-US" dirty="0"/>
        </a:p>
      </dgm:t>
    </dgm:pt>
    <dgm:pt modelId="{037ECDFD-E2E1-4E65-AAFE-C9247B193DB9}" type="parTrans" cxnId="{14504900-FA27-4F26-918D-45F952EEC3E1}">
      <dgm:prSet/>
      <dgm:spPr/>
      <dgm:t>
        <a:bodyPr/>
        <a:lstStyle/>
        <a:p>
          <a:endParaRPr lang="en-US"/>
        </a:p>
      </dgm:t>
    </dgm:pt>
    <dgm:pt modelId="{3959D731-FD74-43FC-BA3D-CB5EE5EE2087}" type="sibTrans" cxnId="{14504900-FA27-4F26-918D-45F952EEC3E1}">
      <dgm:prSet/>
      <dgm:spPr/>
      <dgm:t>
        <a:bodyPr/>
        <a:lstStyle/>
        <a:p>
          <a:endParaRPr lang="en-US"/>
        </a:p>
      </dgm:t>
    </dgm:pt>
    <dgm:pt modelId="{5ED3DB82-307B-41FE-AB09-8F753FDBE31A}">
      <dgm:prSet/>
      <dgm:spPr/>
      <dgm:t>
        <a:bodyPr/>
        <a:lstStyle/>
        <a:p>
          <a:pPr rtl="0"/>
          <a:r>
            <a:rPr lang="en-US" dirty="0" smtClean="0"/>
            <a:t>Police and Fire Crisis Support Line</a:t>
          </a:r>
          <a:endParaRPr lang="en-US" dirty="0"/>
        </a:p>
      </dgm:t>
    </dgm:pt>
    <dgm:pt modelId="{6F733ABE-8C53-4D7E-B690-37783F4471FC}" type="parTrans" cxnId="{810F09D4-083F-473D-A46C-541AE5204D03}">
      <dgm:prSet/>
      <dgm:spPr/>
      <dgm:t>
        <a:bodyPr/>
        <a:lstStyle/>
        <a:p>
          <a:endParaRPr lang="en-US"/>
        </a:p>
      </dgm:t>
    </dgm:pt>
    <dgm:pt modelId="{EEB5DD76-AF46-43B9-8F9F-C010CF884128}" type="sibTrans" cxnId="{810F09D4-083F-473D-A46C-541AE5204D03}">
      <dgm:prSet/>
      <dgm:spPr/>
      <dgm:t>
        <a:bodyPr/>
        <a:lstStyle/>
        <a:p>
          <a:endParaRPr lang="en-US"/>
        </a:p>
      </dgm:t>
    </dgm:pt>
    <dgm:pt modelId="{14B27976-BF4C-43AC-91C9-71EC1052AEFE}">
      <dgm:prSet/>
      <dgm:spPr/>
      <dgm:t>
        <a:bodyPr/>
        <a:lstStyle/>
        <a:p>
          <a:pPr rtl="0"/>
          <a:r>
            <a:rPr lang="en-US" dirty="0" smtClean="0"/>
            <a:t>Teen Lifeline (after hours support)</a:t>
          </a:r>
          <a:endParaRPr lang="en-US" dirty="0"/>
        </a:p>
      </dgm:t>
    </dgm:pt>
    <dgm:pt modelId="{11986050-511B-4937-B1F4-E4E1941D447D}" type="parTrans" cxnId="{E711B5B1-D427-415B-9831-56C6AA646C87}">
      <dgm:prSet/>
      <dgm:spPr/>
      <dgm:t>
        <a:bodyPr/>
        <a:lstStyle/>
        <a:p>
          <a:endParaRPr lang="en-US"/>
        </a:p>
      </dgm:t>
    </dgm:pt>
    <dgm:pt modelId="{98178B3D-A943-4030-B46F-DBDE9FB946A2}" type="sibTrans" cxnId="{E711B5B1-D427-415B-9831-56C6AA646C87}">
      <dgm:prSet/>
      <dgm:spPr/>
      <dgm:t>
        <a:bodyPr/>
        <a:lstStyle/>
        <a:p>
          <a:endParaRPr lang="en-US"/>
        </a:p>
      </dgm:t>
    </dgm:pt>
    <dgm:pt modelId="{B6BDCBDF-7171-4F7E-B220-2ACBEA963F8E}" type="pres">
      <dgm:prSet presAssocID="{BC6394D5-3650-4892-A781-18C6175B8D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F17B5-68DC-4933-8127-E2D7F6B486A6}" type="pres">
      <dgm:prSet presAssocID="{87AB1D09-0607-4D8F-B471-51697024C44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C1AEF-D8F5-482B-9487-BD742D98AFB7}" type="pres">
      <dgm:prSet presAssocID="{12197917-4437-4879-B010-34B722443E26}" presName="sibTrans" presStyleCnt="0"/>
      <dgm:spPr/>
      <dgm:t>
        <a:bodyPr/>
        <a:lstStyle/>
        <a:p>
          <a:endParaRPr lang="en-US"/>
        </a:p>
      </dgm:t>
    </dgm:pt>
    <dgm:pt modelId="{E093F88C-32EF-402F-B17D-288AD671E9A7}" type="pres">
      <dgm:prSet presAssocID="{EE776934-7901-424E-88A7-CE47E258819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DEEA3-9BA6-4A5E-8D88-B9934C095314}" type="pres">
      <dgm:prSet presAssocID="{D8A37845-BE5A-468B-8098-A623E5A60984}" presName="sibTrans" presStyleCnt="0"/>
      <dgm:spPr/>
      <dgm:t>
        <a:bodyPr/>
        <a:lstStyle/>
        <a:p>
          <a:endParaRPr lang="en-US"/>
        </a:p>
      </dgm:t>
    </dgm:pt>
    <dgm:pt modelId="{B842B8EB-C0D0-4967-96D6-10E3F627D489}" type="pres">
      <dgm:prSet presAssocID="{B07DE26C-8AA2-4754-BB04-B555CD242C8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DD5BA-F070-43B7-930C-FB9DCB1E63E1}" type="pres">
      <dgm:prSet presAssocID="{E69F0547-B5CE-4D50-81E2-F003A9201D6D}" presName="sibTrans" presStyleCnt="0"/>
      <dgm:spPr/>
      <dgm:t>
        <a:bodyPr/>
        <a:lstStyle/>
        <a:p>
          <a:endParaRPr lang="en-US"/>
        </a:p>
      </dgm:t>
    </dgm:pt>
    <dgm:pt modelId="{B17062B1-5AFB-4863-9F64-B1C07C89D009}" type="pres">
      <dgm:prSet presAssocID="{115DEFA8-3A52-4F70-A2B8-CDB45AEC916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80FA4-13B9-418A-A24F-2A787ABCAB1D}" type="pres">
      <dgm:prSet presAssocID="{C3EECD8D-D6FD-4DA1-9FEC-9150DE38B091}" presName="sibTrans" presStyleCnt="0"/>
      <dgm:spPr/>
      <dgm:t>
        <a:bodyPr/>
        <a:lstStyle/>
        <a:p>
          <a:endParaRPr lang="en-US"/>
        </a:p>
      </dgm:t>
    </dgm:pt>
    <dgm:pt modelId="{5812D59E-4DD5-4809-BB41-F44BA7607151}" type="pres">
      <dgm:prSet presAssocID="{D6380DE1-345E-40B9-85F3-E3D6F1D97F5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45679-71C2-49CD-9737-8D7CBFFE3596}" type="pres">
      <dgm:prSet presAssocID="{50B8636F-199F-4BD0-BF1A-5F4EA274AB7E}" presName="sibTrans" presStyleCnt="0"/>
      <dgm:spPr/>
      <dgm:t>
        <a:bodyPr/>
        <a:lstStyle/>
        <a:p>
          <a:endParaRPr lang="en-US"/>
        </a:p>
      </dgm:t>
    </dgm:pt>
    <dgm:pt modelId="{56080E2F-22C2-491B-9F32-40B027950C61}" type="pres">
      <dgm:prSet presAssocID="{B2BC05E8-E1BE-490E-A3E7-A644853BBAC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E83F9-8477-4437-9323-F7E90725105A}" type="pres">
      <dgm:prSet presAssocID="{3959D731-FD74-43FC-BA3D-CB5EE5EE2087}" presName="sibTrans" presStyleCnt="0"/>
      <dgm:spPr/>
      <dgm:t>
        <a:bodyPr/>
        <a:lstStyle/>
        <a:p>
          <a:endParaRPr lang="en-US"/>
        </a:p>
      </dgm:t>
    </dgm:pt>
    <dgm:pt modelId="{065DE2D2-43FD-43D7-9457-6E2342105784}" type="pres">
      <dgm:prSet presAssocID="{5ED3DB82-307B-41FE-AB09-8F753FDBE31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73D1F-CCF7-4472-97A5-5DA9078E6D55}" type="pres">
      <dgm:prSet presAssocID="{EEB5DD76-AF46-43B9-8F9F-C010CF884128}" presName="sibTrans" presStyleCnt="0"/>
      <dgm:spPr/>
      <dgm:t>
        <a:bodyPr/>
        <a:lstStyle/>
        <a:p>
          <a:endParaRPr lang="en-US"/>
        </a:p>
      </dgm:t>
    </dgm:pt>
    <dgm:pt modelId="{37CBF747-87D9-418C-85B7-8DB8521F5B9D}" type="pres">
      <dgm:prSet presAssocID="{14B27976-BF4C-43AC-91C9-71EC1052AEF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9704A9-8254-4BC3-9F61-5720787844F7}" srcId="{BC6394D5-3650-4892-A781-18C6175B8D2E}" destId="{EE776934-7901-424E-88A7-CE47E2588194}" srcOrd="1" destOrd="0" parTransId="{227841AD-D788-4E24-99C3-30575020C95E}" sibTransId="{D8A37845-BE5A-468B-8098-A623E5A60984}"/>
    <dgm:cxn modelId="{43F7581E-B054-4444-B27E-D3202EDCAD71}" type="presOf" srcId="{5ED3DB82-307B-41FE-AB09-8F753FDBE31A}" destId="{065DE2D2-43FD-43D7-9457-6E2342105784}" srcOrd="0" destOrd="0" presId="urn:microsoft.com/office/officeart/2005/8/layout/default"/>
    <dgm:cxn modelId="{0EBD565D-A5B5-4D4B-8583-D28E6ACD3596}" srcId="{BC6394D5-3650-4892-A781-18C6175B8D2E}" destId="{D6380DE1-345E-40B9-85F3-E3D6F1D97F58}" srcOrd="4" destOrd="0" parTransId="{36286987-9002-4BC7-9822-B6DF5CAB15C0}" sibTransId="{50B8636F-199F-4BD0-BF1A-5F4EA274AB7E}"/>
    <dgm:cxn modelId="{F95759ED-593A-491A-94D1-E867051FA6C5}" type="presOf" srcId="{D6380DE1-345E-40B9-85F3-E3D6F1D97F58}" destId="{5812D59E-4DD5-4809-BB41-F44BA7607151}" srcOrd="0" destOrd="0" presId="urn:microsoft.com/office/officeart/2005/8/layout/default"/>
    <dgm:cxn modelId="{422E8F25-D421-43F7-AFDE-2690B77E0FCB}" srcId="{BC6394D5-3650-4892-A781-18C6175B8D2E}" destId="{115DEFA8-3A52-4F70-A2B8-CDB45AEC916B}" srcOrd="3" destOrd="0" parTransId="{C9246C71-9FDC-4419-BA97-DE3E8C439533}" sibTransId="{C3EECD8D-D6FD-4DA1-9FEC-9150DE38B091}"/>
    <dgm:cxn modelId="{27B87DE0-9143-4556-9062-147BD713E330}" type="presOf" srcId="{87AB1D09-0607-4D8F-B471-51697024C446}" destId="{538F17B5-68DC-4933-8127-E2D7F6B486A6}" srcOrd="0" destOrd="0" presId="urn:microsoft.com/office/officeart/2005/8/layout/default"/>
    <dgm:cxn modelId="{E711B5B1-D427-415B-9831-56C6AA646C87}" srcId="{BC6394D5-3650-4892-A781-18C6175B8D2E}" destId="{14B27976-BF4C-43AC-91C9-71EC1052AEFE}" srcOrd="7" destOrd="0" parTransId="{11986050-511B-4937-B1F4-E4E1941D447D}" sibTransId="{98178B3D-A943-4030-B46F-DBDE9FB946A2}"/>
    <dgm:cxn modelId="{14504900-FA27-4F26-918D-45F952EEC3E1}" srcId="{BC6394D5-3650-4892-A781-18C6175B8D2E}" destId="{B2BC05E8-E1BE-490E-A3E7-A644853BBACF}" srcOrd="5" destOrd="0" parTransId="{037ECDFD-E2E1-4E65-AAFE-C9247B193DB9}" sibTransId="{3959D731-FD74-43FC-BA3D-CB5EE5EE2087}"/>
    <dgm:cxn modelId="{D60D786E-45B5-4697-906A-17E55CF5A339}" srcId="{BC6394D5-3650-4892-A781-18C6175B8D2E}" destId="{B07DE26C-8AA2-4754-BB04-B555CD242C84}" srcOrd="2" destOrd="0" parTransId="{8898C110-C6B2-4F1B-94AA-15D0C7188072}" sibTransId="{E69F0547-B5CE-4D50-81E2-F003A9201D6D}"/>
    <dgm:cxn modelId="{F87098B7-7311-47A7-AB09-99CEA01B3AEA}" type="presOf" srcId="{B07DE26C-8AA2-4754-BB04-B555CD242C84}" destId="{B842B8EB-C0D0-4967-96D6-10E3F627D489}" srcOrd="0" destOrd="0" presId="urn:microsoft.com/office/officeart/2005/8/layout/default"/>
    <dgm:cxn modelId="{903A8F45-F234-4B6A-8698-8A80409D6A67}" type="presOf" srcId="{B2BC05E8-E1BE-490E-A3E7-A644853BBACF}" destId="{56080E2F-22C2-491B-9F32-40B027950C61}" srcOrd="0" destOrd="0" presId="urn:microsoft.com/office/officeart/2005/8/layout/default"/>
    <dgm:cxn modelId="{8482C35A-D686-413E-800E-EDDB346B2ED8}" type="presOf" srcId="{14B27976-BF4C-43AC-91C9-71EC1052AEFE}" destId="{37CBF747-87D9-418C-85B7-8DB8521F5B9D}" srcOrd="0" destOrd="0" presId="urn:microsoft.com/office/officeart/2005/8/layout/default"/>
    <dgm:cxn modelId="{8562DD45-B065-4B03-9839-678D8537E38C}" srcId="{BC6394D5-3650-4892-A781-18C6175B8D2E}" destId="{87AB1D09-0607-4D8F-B471-51697024C446}" srcOrd="0" destOrd="0" parTransId="{EE34CA72-BB86-4F19-9F61-F405A86A3736}" sibTransId="{12197917-4437-4879-B010-34B722443E26}"/>
    <dgm:cxn modelId="{337B1E5D-4770-485E-8733-5698A0A10C3C}" type="presOf" srcId="{BC6394D5-3650-4892-A781-18C6175B8D2E}" destId="{B6BDCBDF-7171-4F7E-B220-2ACBEA963F8E}" srcOrd="0" destOrd="0" presId="urn:microsoft.com/office/officeart/2005/8/layout/default"/>
    <dgm:cxn modelId="{C24B6111-0935-4412-B542-4CE9B9E201E6}" type="presOf" srcId="{115DEFA8-3A52-4F70-A2B8-CDB45AEC916B}" destId="{B17062B1-5AFB-4863-9F64-B1C07C89D009}" srcOrd="0" destOrd="0" presId="urn:microsoft.com/office/officeart/2005/8/layout/default"/>
    <dgm:cxn modelId="{33F95051-FFB2-4C32-9D20-9F0649B445C3}" type="presOf" srcId="{EE776934-7901-424E-88A7-CE47E2588194}" destId="{E093F88C-32EF-402F-B17D-288AD671E9A7}" srcOrd="0" destOrd="0" presId="urn:microsoft.com/office/officeart/2005/8/layout/default"/>
    <dgm:cxn modelId="{810F09D4-083F-473D-A46C-541AE5204D03}" srcId="{BC6394D5-3650-4892-A781-18C6175B8D2E}" destId="{5ED3DB82-307B-41FE-AB09-8F753FDBE31A}" srcOrd="6" destOrd="0" parTransId="{6F733ABE-8C53-4D7E-B690-37783F4471FC}" sibTransId="{EEB5DD76-AF46-43B9-8F9F-C010CF884128}"/>
    <dgm:cxn modelId="{A44AC069-2223-4C43-A17F-68CAD20AD427}" type="presParOf" srcId="{B6BDCBDF-7171-4F7E-B220-2ACBEA963F8E}" destId="{538F17B5-68DC-4933-8127-E2D7F6B486A6}" srcOrd="0" destOrd="0" presId="urn:microsoft.com/office/officeart/2005/8/layout/default"/>
    <dgm:cxn modelId="{0B6AB566-D416-4E95-8F57-26B867879E42}" type="presParOf" srcId="{B6BDCBDF-7171-4F7E-B220-2ACBEA963F8E}" destId="{E25C1AEF-D8F5-482B-9487-BD742D98AFB7}" srcOrd="1" destOrd="0" presId="urn:microsoft.com/office/officeart/2005/8/layout/default"/>
    <dgm:cxn modelId="{7BF534F3-C2DB-446C-9F72-1A2F475F3A93}" type="presParOf" srcId="{B6BDCBDF-7171-4F7E-B220-2ACBEA963F8E}" destId="{E093F88C-32EF-402F-B17D-288AD671E9A7}" srcOrd="2" destOrd="0" presId="urn:microsoft.com/office/officeart/2005/8/layout/default"/>
    <dgm:cxn modelId="{63246047-EF04-4BA7-8E47-87991C412326}" type="presParOf" srcId="{B6BDCBDF-7171-4F7E-B220-2ACBEA963F8E}" destId="{A00DEEA3-9BA6-4A5E-8D88-B9934C095314}" srcOrd="3" destOrd="0" presId="urn:microsoft.com/office/officeart/2005/8/layout/default"/>
    <dgm:cxn modelId="{29DDA766-DA1E-491E-B74A-B8DCA84FB239}" type="presParOf" srcId="{B6BDCBDF-7171-4F7E-B220-2ACBEA963F8E}" destId="{B842B8EB-C0D0-4967-96D6-10E3F627D489}" srcOrd="4" destOrd="0" presId="urn:microsoft.com/office/officeart/2005/8/layout/default"/>
    <dgm:cxn modelId="{114F5583-C679-4936-91CE-219F26275806}" type="presParOf" srcId="{B6BDCBDF-7171-4F7E-B220-2ACBEA963F8E}" destId="{BE0DD5BA-F070-43B7-930C-FB9DCB1E63E1}" srcOrd="5" destOrd="0" presId="urn:microsoft.com/office/officeart/2005/8/layout/default"/>
    <dgm:cxn modelId="{D9BA6D65-8430-476B-912B-2FE5CADFBC6B}" type="presParOf" srcId="{B6BDCBDF-7171-4F7E-B220-2ACBEA963F8E}" destId="{B17062B1-5AFB-4863-9F64-B1C07C89D009}" srcOrd="6" destOrd="0" presId="urn:microsoft.com/office/officeart/2005/8/layout/default"/>
    <dgm:cxn modelId="{A17BB89E-72D3-447F-A5E8-1B1607C7409B}" type="presParOf" srcId="{B6BDCBDF-7171-4F7E-B220-2ACBEA963F8E}" destId="{1E780FA4-13B9-418A-A24F-2A787ABCAB1D}" srcOrd="7" destOrd="0" presId="urn:microsoft.com/office/officeart/2005/8/layout/default"/>
    <dgm:cxn modelId="{A7C75208-9ED6-4043-BBE8-CBDDB509ABC0}" type="presParOf" srcId="{B6BDCBDF-7171-4F7E-B220-2ACBEA963F8E}" destId="{5812D59E-4DD5-4809-BB41-F44BA7607151}" srcOrd="8" destOrd="0" presId="urn:microsoft.com/office/officeart/2005/8/layout/default"/>
    <dgm:cxn modelId="{EB178C0F-F48E-4217-B019-E961FDECB17C}" type="presParOf" srcId="{B6BDCBDF-7171-4F7E-B220-2ACBEA963F8E}" destId="{42D45679-71C2-49CD-9737-8D7CBFFE3596}" srcOrd="9" destOrd="0" presId="urn:microsoft.com/office/officeart/2005/8/layout/default"/>
    <dgm:cxn modelId="{E6DBFF84-9482-4466-8DD1-FDC15D9D4C1D}" type="presParOf" srcId="{B6BDCBDF-7171-4F7E-B220-2ACBEA963F8E}" destId="{56080E2F-22C2-491B-9F32-40B027950C61}" srcOrd="10" destOrd="0" presId="urn:microsoft.com/office/officeart/2005/8/layout/default"/>
    <dgm:cxn modelId="{E83DC35F-0BB4-4D97-B8DE-FA3D6E5EE9B0}" type="presParOf" srcId="{B6BDCBDF-7171-4F7E-B220-2ACBEA963F8E}" destId="{32AE83F9-8477-4437-9323-F7E90725105A}" srcOrd="11" destOrd="0" presId="urn:microsoft.com/office/officeart/2005/8/layout/default"/>
    <dgm:cxn modelId="{49B9284F-20DE-48D7-95BF-7E5D13D5EB8D}" type="presParOf" srcId="{B6BDCBDF-7171-4F7E-B220-2ACBEA963F8E}" destId="{065DE2D2-43FD-43D7-9457-6E2342105784}" srcOrd="12" destOrd="0" presId="urn:microsoft.com/office/officeart/2005/8/layout/default"/>
    <dgm:cxn modelId="{4366E96D-A79F-472D-BE2A-A919D869312D}" type="presParOf" srcId="{B6BDCBDF-7171-4F7E-B220-2ACBEA963F8E}" destId="{CE273D1F-CCF7-4472-97A5-5DA9078E6D55}" srcOrd="13" destOrd="0" presId="urn:microsoft.com/office/officeart/2005/8/layout/default"/>
    <dgm:cxn modelId="{F4C147B2-3C5E-4B64-AA00-9885DF129980}" type="presParOf" srcId="{B6BDCBDF-7171-4F7E-B220-2ACBEA963F8E}" destId="{37CBF747-87D9-418C-85B7-8DB8521F5B9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2900B-F8F5-47AD-9E1B-E80DB850F0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FF0DBE-4E82-4A7D-8FF9-AA475545807E}">
      <dgm:prSet/>
      <dgm:spPr/>
      <dgm:t>
        <a:bodyPr/>
        <a:lstStyle/>
        <a:p>
          <a:pPr rtl="0"/>
          <a:r>
            <a:rPr lang="en-US" b="1" dirty="0" smtClean="0"/>
            <a:t>24/7 Crisis Contact Center </a:t>
          </a:r>
          <a:endParaRPr lang="en-US" dirty="0"/>
        </a:p>
      </dgm:t>
    </dgm:pt>
    <dgm:pt modelId="{DEB0F3E3-4F2B-4EB8-B6BD-24162DF3AAE4}" type="parTrans" cxnId="{DAE825A4-A2D2-4D65-84B7-B823DBF1FB6F}">
      <dgm:prSet/>
      <dgm:spPr/>
      <dgm:t>
        <a:bodyPr/>
        <a:lstStyle/>
        <a:p>
          <a:endParaRPr lang="en-US"/>
        </a:p>
      </dgm:t>
    </dgm:pt>
    <dgm:pt modelId="{D58A4C71-3A98-4FFA-A0BD-F4C5475F8929}" type="sibTrans" cxnId="{DAE825A4-A2D2-4D65-84B7-B823DBF1FB6F}">
      <dgm:prSet/>
      <dgm:spPr/>
      <dgm:t>
        <a:bodyPr/>
        <a:lstStyle/>
        <a:p>
          <a:endParaRPr lang="en-US"/>
        </a:p>
      </dgm:t>
    </dgm:pt>
    <dgm:pt modelId="{4479C48E-AEF0-49E3-ADBA-CCF23897FF09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26,000 calls per month</a:t>
          </a:r>
          <a:endParaRPr lang="en-US" dirty="0"/>
        </a:p>
      </dgm:t>
    </dgm:pt>
    <dgm:pt modelId="{4254ADC6-7E17-407D-A69A-8D819BEC34B1}" type="parTrans" cxnId="{DB5832D5-ABCC-43D3-8F4A-1621413BA6E8}">
      <dgm:prSet/>
      <dgm:spPr/>
      <dgm:t>
        <a:bodyPr/>
        <a:lstStyle/>
        <a:p>
          <a:endParaRPr lang="en-US"/>
        </a:p>
      </dgm:t>
    </dgm:pt>
    <dgm:pt modelId="{6FB24FE0-B244-4EAB-866A-2595CF4E7CCC}" type="sibTrans" cxnId="{DB5832D5-ABCC-43D3-8F4A-1621413BA6E8}">
      <dgm:prSet/>
      <dgm:spPr/>
      <dgm:t>
        <a:bodyPr/>
        <a:lstStyle/>
        <a:p>
          <a:endParaRPr lang="en-US"/>
        </a:p>
      </dgm:t>
    </dgm:pt>
    <dgm:pt modelId="{F29069D2-C376-4223-832E-213053163E7D}">
      <dgm:prSet/>
      <dgm:spPr/>
      <dgm:t>
        <a:bodyPr/>
        <a:lstStyle/>
        <a:p>
          <a:pPr rtl="0"/>
          <a:r>
            <a:rPr lang="en-US" b="1" dirty="0" smtClean="0"/>
            <a:t>24/7 Peer-Operated Warm Line </a:t>
          </a:r>
          <a:endParaRPr lang="en-US" dirty="0"/>
        </a:p>
      </dgm:t>
    </dgm:pt>
    <dgm:pt modelId="{30C3C646-06CC-4216-A030-9C24645F0FA1}" type="parTrans" cxnId="{7DBF5350-90A3-4343-B591-8CD98308BF46}">
      <dgm:prSet/>
      <dgm:spPr/>
      <dgm:t>
        <a:bodyPr/>
        <a:lstStyle/>
        <a:p>
          <a:endParaRPr lang="en-US"/>
        </a:p>
      </dgm:t>
    </dgm:pt>
    <dgm:pt modelId="{64F89033-E616-43D0-9370-6BDD9E218652}" type="sibTrans" cxnId="{7DBF5350-90A3-4343-B591-8CD98308BF46}">
      <dgm:prSet/>
      <dgm:spPr/>
      <dgm:t>
        <a:bodyPr/>
        <a:lstStyle/>
        <a:p>
          <a:endParaRPr lang="en-US"/>
        </a:p>
      </dgm:t>
    </dgm:pt>
    <dgm:pt modelId="{7F571212-81AF-4466-9707-5501C48EFCA6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13,000 calls per month</a:t>
          </a:r>
          <a:endParaRPr lang="en-US" dirty="0"/>
        </a:p>
      </dgm:t>
    </dgm:pt>
    <dgm:pt modelId="{0B9E5620-0F60-4ABE-B69C-968A15E99350}" type="parTrans" cxnId="{57E1323B-E372-4054-8449-F1D06D5D7DC7}">
      <dgm:prSet/>
      <dgm:spPr/>
      <dgm:t>
        <a:bodyPr/>
        <a:lstStyle/>
        <a:p>
          <a:endParaRPr lang="en-US"/>
        </a:p>
      </dgm:t>
    </dgm:pt>
    <dgm:pt modelId="{022C46D1-847F-4C35-B39A-15E0A1D8D716}" type="sibTrans" cxnId="{57E1323B-E372-4054-8449-F1D06D5D7DC7}">
      <dgm:prSet/>
      <dgm:spPr/>
      <dgm:t>
        <a:bodyPr/>
        <a:lstStyle/>
        <a:p>
          <a:endParaRPr lang="en-US"/>
        </a:p>
      </dgm:t>
    </dgm:pt>
    <dgm:pt modelId="{7BEBEC33-B9B0-4C7B-8A77-5902C91A7663}">
      <dgm:prSet/>
      <dgm:spPr/>
      <dgm:t>
        <a:bodyPr/>
        <a:lstStyle/>
        <a:p>
          <a:pPr rtl="0"/>
          <a:r>
            <a:rPr lang="en-US" b="1" smtClean="0"/>
            <a:t>Dispatch and Reporting Services </a:t>
          </a:r>
          <a:endParaRPr lang="en-US"/>
        </a:p>
      </dgm:t>
    </dgm:pt>
    <dgm:pt modelId="{55184449-6ACA-478C-A8E1-3AF2000CDA31}" type="parTrans" cxnId="{9F9C99C4-3541-4F10-836D-5D799A4B83A8}">
      <dgm:prSet/>
      <dgm:spPr/>
      <dgm:t>
        <a:bodyPr/>
        <a:lstStyle/>
        <a:p>
          <a:endParaRPr lang="en-US"/>
        </a:p>
      </dgm:t>
    </dgm:pt>
    <dgm:pt modelId="{CF1A8DD1-3AAA-4E63-8F61-3CFE06E2B2F3}" type="sibTrans" cxnId="{9F9C99C4-3541-4F10-836D-5D799A4B83A8}">
      <dgm:prSet/>
      <dgm:spPr/>
      <dgm:t>
        <a:bodyPr/>
        <a:lstStyle/>
        <a:p>
          <a:endParaRPr lang="en-US"/>
        </a:p>
      </dgm:t>
    </dgm:pt>
    <dgm:pt modelId="{06B07C5D-0B06-4A5C-A25D-C7CC19C6434B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en-US" smtClean="0"/>
            <a:t>4,500 per month</a:t>
          </a:r>
          <a:endParaRPr lang="en-US"/>
        </a:p>
      </dgm:t>
    </dgm:pt>
    <dgm:pt modelId="{27008003-B976-4607-8D66-4B3154904C99}" type="parTrans" cxnId="{8FC30E4E-6D64-422E-A680-E7EA51C499D8}">
      <dgm:prSet/>
      <dgm:spPr/>
      <dgm:t>
        <a:bodyPr/>
        <a:lstStyle/>
        <a:p>
          <a:endParaRPr lang="en-US"/>
        </a:p>
      </dgm:t>
    </dgm:pt>
    <dgm:pt modelId="{CAC9EEEE-31F7-4952-B18A-6C913194EBE8}" type="sibTrans" cxnId="{8FC30E4E-6D64-422E-A680-E7EA51C499D8}">
      <dgm:prSet/>
      <dgm:spPr/>
      <dgm:t>
        <a:bodyPr/>
        <a:lstStyle/>
        <a:p>
          <a:endParaRPr lang="en-US"/>
        </a:p>
      </dgm:t>
    </dgm:pt>
    <dgm:pt modelId="{2BBAE4CE-1EA2-4F89-A217-FBD53710C963}" type="pres">
      <dgm:prSet presAssocID="{4E22900B-F8F5-47AD-9E1B-E80DB850F0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C04031-10AA-490A-B2C3-AE2DC95422CD}" type="pres">
      <dgm:prSet presAssocID="{83FF0DBE-4E82-4A7D-8FF9-AA475545807E}" presName="composite" presStyleCnt="0"/>
      <dgm:spPr/>
    </dgm:pt>
    <dgm:pt modelId="{C5510340-3A8C-4037-AA4C-922EBB834798}" type="pres">
      <dgm:prSet presAssocID="{83FF0DBE-4E82-4A7D-8FF9-AA47554580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E18A1-0D98-4461-B618-869692D7AEB3}" type="pres">
      <dgm:prSet presAssocID="{83FF0DBE-4E82-4A7D-8FF9-AA47554580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FD2D1-D46A-4790-86D7-F0EC33DE74CF}" type="pres">
      <dgm:prSet presAssocID="{D58A4C71-3A98-4FFA-A0BD-F4C5475F8929}" presName="space" presStyleCnt="0"/>
      <dgm:spPr/>
    </dgm:pt>
    <dgm:pt modelId="{1E766140-6CCB-4E8C-9D3A-6852CBC1DB9D}" type="pres">
      <dgm:prSet presAssocID="{F29069D2-C376-4223-832E-213053163E7D}" presName="composite" presStyleCnt="0"/>
      <dgm:spPr/>
    </dgm:pt>
    <dgm:pt modelId="{50B7D72B-C910-4A5D-8061-C16CA47EE850}" type="pres">
      <dgm:prSet presAssocID="{F29069D2-C376-4223-832E-213053163E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F5D1B-38E4-489C-BD1C-AFDDCC2B487D}" type="pres">
      <dgm:prSet presAssocID="{F29069D2-C376-4223-832E-213053163E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F5A44-31A7-4135-BA86-51D86546E715}" type="pres">
      <dgm:prSet presAssocID="{64F89033-E616-43D0-9370-6BDD9E218652}" presName="space" presStyleCnt="0"/>
      <dgm:spPr/>
    </dgm:pt>
    <dgm:pt modelId="{617435F5-6C43-4EFE-A574-81E6A2FB1151}" type="pres">
      <dgm:prSet presAssocID="{7BEBEC33-B9B0-4C7B-8A77-5902C91A7663}" presName="composite" presStyleCnt="0"/>
      <dgm:spPr/>
    </dgm:pt>
    <dgm:pt modelId="{78F3930A-5BBC-47E1-9777-807C20944F0B}" type="pres">
      <dgm:prSet presAssocID="{7BEBEC33-B9B0-4C7B-8A77-5902C91A766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3B231-2926-4980-AE0C-0691D0EE6244}" type="pres">
      <dgm:prSet presAssocID="{7BEBEC33-B9B0-4C7B-8A77-5902C91A766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30E4E-6D64-422E-A680-E7EA51C499D8}" srcId="{7BEBEC33-B9B0-4C7B-8A77-5902C91A7663}" destId="{06B07C5D-0B06-4A5C-A25D-C7CC19C6434B}" srcOrd="0" destOrd="0" parTransId="{27008003-B976-4607-8D66-4B3154904C99}" sibTransId="{CAC9EEEE-31F7-4952-B18A-6C913194EBE8}"/>
    <dgm:cxn modelId="{5C7E5720-D48D-4A0C-B575-CE8C5B19EE3E}" type="presOf" srcId="{7BEBEC33-B9B0-4C7B-8A77-5902C91A7663}" destId="{78F3930A-5BBC-47E1-9777-807C20944F0B}" srcOrd="0" destOrd="0" presId="urn:microsoft.com/office/officeart/2005/8/layout/hList1"/>
    <dgm:cxn modelId="{6E3DBA71-B99A-4DB3-9675-69C13B10A372}" type="presOf" srcId="{06B07C5D-0B06-4A5C-A25D-C7CC19C6434B}" destId="{D9F3B231-2926-4980-AE0C-0691D0EE6244}" srcOrd="0" destOrd="0" presId="urn:microsoft.com/office/officeart/2005/8/layout/hList1"/>
    <dgm:cxn modelId="{7DBF5350-90A3-4343-B591-8CD98308BF46}" srcId="{4E22900B-F8F5-47AD-9E1B-E80DB850F072}" destId="{F29069D2-C376-4223-832E-213053163E7D}" srcOrd="1" destOrd="0" parTransId="{30C3C646-06CC-4216-A030-9C24645F0FA1}" sibTransId="{64F89033-E616-43D0-9370-6BDD9E218652}"/>
    <dgm:cxn modelId="{57E1323B-E372-4054-8449-F1D06D5D7DC7}" srcId="{F29069D2-C376-4223-832E-213053163E7D}" destId="{7F571212-81AF-4466-9707-5501C48EFCA6}" srcOrd="0" destOrd="0" parTransId="{0B9E5620-0F60-4ABE-B69C-968A15E99350}" sibTransId="{022C46D1-847F-4C35-B39A-15E0A1D8D716}"/>
    <dgm:cxn modelId="{79696C3F-D003-46D4-AB41-16453551F757}" type="presOf" srcId="{4E22900B-F8F5-47AD-9E1B-E80DB850F072}" destId="{2BBAE4CE-1EA2-4F89-A217-FBD53710C963}" srcOrd="0" destOrd="0" presId="urn:microsoft.com/office/officeart/2005/8/layout/hList1"/>
    <dgm:cxn modelId="{DF1CA096-0F1C-47BA-8EE7-66458B9A969A}" type="presOf" srcId="{83FF0DBE-4E82-4A7D-8FF9-AA475545807E}" destId="{C5510340-3A8C-4037-AA4C-922EBB834798}" srcOrd="0" destOrd="0" presId="urn:microsoft.com/office/officeart/2005/8/layout/hList1"/>
    <dgm:cxn modelId="{9F9C99C4-3541-4F10-836D-5D799A4B83A8}" srcId="{4E22900B-F8F5-47AD-9E1B-E80DB850F072}" destId="{7BEBEC33-B9B0-4C7B-8A77-5902C91A7663}" srcOrd="2" destOrd="0" parTransId="{55184449-6ACA-478C-A8E1-3AF2000CDA31}" sibTransId="{CF1A8DD1-3AAA-4E63-8F61-3CFE06E2B2F3}"/>
    <dgm:cxn modelId="{DAE825A4-A2D2-4D65-84B7-B823DBF1FB6F}" srcId="{4E22900B-F8F5-47AD-9E1B-E80DB850F072}" destId="{83FF0DBE-4E82-4A7D-8FF9-AA475545807E}" srcOrd="0" destOrd="0" parTransId="{DEB0F3E3-4F2B-4EB8-B6BD-24162DF3AAE4}" sibTransId="{D58A4C71-3A98-4FFA-A0BD-F4C5475F8929}"/>
    <dgm:cxn modelId="{DB5832D5-ABCC-43D3-8F4A-1621413BA6E8}" srcId="{83FF0DBE-4E82-4A7D-8FF9-AA475545807E}" destId="{4479C48E-AEF0-49E3-ADBA-CCF23897FF09}" srcOrd="0" destOrd="0" parTransId="{4254ADC6-7E17-407D-A69A-8D819BEC34B1}" sibTransId="{6FB24FE0-B244-4EAB-866A-2595CF4E7CCC}"/>
    <dgm:cxn modelId="{355260B4-F078-4034-A1EA-A2C3055A930E}" type="presOf" srcId="{4479C48E-AEF0-49E3-ADBA-CCF23897FF09}" destId="{D67E18A1-0D98-4461-B618-869692D7AEB3}" srcOrd="0" destOrd="0" presId="urn:microsoft.com/office/officeart/2005/8/layout/hList1"/>
    <dgm:cxn modelId="{2E48D740-F305-49C1-8440-FB41046940F8}" type="presOf" srcId="{F29069D2-C376-4223-832E-213053163E7D}" destId="{50B7D72B-C910-4A5D-8061-C16CA47EE850}" srcOrd="0" destOrd="0" presId="urn:microsoft.com/office/officeart/2005/8/layout/hList1"/>
    <dgm:cxn modelId="{517E98DF-D1E5-4E75-AF58-3AD5CE67C520}" type="presOf" srcId="{7F571212-81AF-4466-9707-5501C48EFCA6}" destId="{3C8F5D1B-38E4-489C-BD1C-AFDDCC2B487D}" srcOrd="0" destOrd="0" presId="urn:microsoft.com/office/officeart/2005/8/layout/hList1"/>
    <dgm:cxn modelId="{6FD8ADCD-D0B9-419D-B825-88E6ABD9A7D8}" type="presParOf" srcId="{2BBAE4CE-1EA2-4F89-A217-FBD53710C963}" destId="{09C04031-10AA-490A-B2C3-AE2DC95422CD}" srcOrd="0" destOrd="0" presId="urn:microsoft.com/office/officeart/2005/8/layout/hList1"/>
    <dgm:cxn modelId="{C34D2692-17EE-4F68-94FE-31AAD38C340A}" type="presParOf" srcId="{09C04031-10AA-490A-B2C3-AE2DC95422CD}" destId="{C5510340-3A8C-4037-AA4C-922EBB834798}" srcOrd="0" destOrd="0" presId="urn:microsoft.com/office/officeart/2005/8/layout/hList1"/>
    <dgm:cxn modelId="{4EEDF5FB-A1E5-46DF-818F-AE180F6E0490}" type="presParOf" srcId="{09C04031-10AA-490A-B2C3-AE2DC95422CD}" destId="{D67E18A1-0D98-4461-B618-869692D7AEB3}" srcOrd="1" destOrd="0" presId="urn:microsoft.com/office/officeart/2005/8/layout/hList1"/>
    <dgm:cxn modelId="{93D30ED5-CFF7-485E-801E-C8F0576723E4}" type="presParOf" srcId="{2BBAE4CE-1EA2-4F89-A217-FBD53710C963}" destId="{E8DFD2D1-D46A-4790-86D7-F0EC33DE74CF}" srcOrd="1" destOrd="0" presId="urn:microsoft.com/office/officeart/2005/8/layout/hList1"/>
    <dgm:cxn modelId="{47877472-2FE9-4E5D-AE5B-E9A1D07C0AF4}" type="presParOf" srcId="{2BBAE4CE-1EA2-4F89-A217-FBD53710C963}" destId="{1E766140-6CCB-4E8C-9D3A-6852CBC1DB9D}" srcOrd="2" destOrd="0" presId="urn:microsoft.com/office/officeart/2005/8/layout/hList1"/>
    <dgm:cxn modelId="{CEF5EB03-7086-438D-ABAA-7CAC97610DF8}" type="presParOf" srcId="{1E766140-6CCB-4E8C-9D3A-6852CBC1DB9D}" destId="{50B7D72B-C910-4A5D-8061-C16CA47EE850}" srcOrd="0" destOrd="0" presId="urn:microsoft.com/office/officeart/2005/8/layout/hList1"/>
    <dgm:cxn modelId="{D18791E9-85AD-44BC-9B3F-6FBC8730B345}" type="presParOf" srcId="{1E766140-6CCB-4E8C-9D3A-6852CBC1DB9D}" destId="{3C8F5D1B-38E4-489C-BD1C-AFDDCC2B487D}" srcOrd="1" destOrd="0" presId="urn:microsoft.com/office/officeart/2005/8/layout/hList1"/>
    <dgm:cxn modelId="{21DB1364-33EF-48CE-97BD-242CD865E832}" type="presParOf" srcId="{2BBAE4CE-1EA2-4F89-A217-FBD53710C963}" destId="{217F5A44-31A7-4135-BA86-51D86546E715}" srcOrd="3" destOrd="0" presId="urn:microsoft.com/office/officeart/2005/8/layout/hList1"/>
    <dgm:cxn modelId="{FFBB5405-2C38-43CA-B223-AB39D73B3C8A}" type="presParOf" srcId="{2BBAE4CE-1EA2-4F89-A217-FBD53710C963}" destId="{617435F5-6C43-4EFE-A574-81E6A2FB1151}" srcOrd="4" destOrd="0" presId="urn:microsoft.com/office/officeart/2005/8/layout/hList1"/>
    <dgm:cxn modelId="{D3F92258-905E-472D-B8F3-6242392E9988}" type="presParOf" srcId="{617435F5-6C43-4EFE-A574-81E6A2FB1151}" destId="{78F3930A-5BBC-47E1-9777-807C20944F0B}" srcOrd="0" destOrd="0" presId="urn:microsoft.com/office/officeart/2005/8/layout/hList1"/>
    <dgm:cxn modelId="{B5B1562C-24E4-4D27-A153-67D7B90F3DB2}" type="presParOf" srcId="{617435F5-6C43-4EFE-A574-81E6A2FB1151}" destId="{D9F3B231-2926-4980-AE0C-0691D0EE62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F17B5-68DC-4933-8127-E2D7F6B486A6}">
      <dsp:nvSpPr>
        <dsp:cNvPr id="0" name=""/>
        <dsp:cNvSpPr/>
      </dsp:nvSpPr>
      <dsp:spPr>
        <a:xfrm>
          <a:off x="3080" y="740428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24/7 Crisis Line</a:t>
          </a:r>
          <a:endParaRPr lang="en-US" sz="2600" kern="1200" dirty="0"/>
        </a:p>
      </dsp:txBody>
      <dsp:txXfrm>
        <a:off x="3080" y="740428"/>
        <a:ext cx="2444055" cy="1466433"/>
      </dsp:txXfrm>
    </dsp:sp>
    <dsp:sp modelId="{E093F88C-32EF-402F-B17D-288AD671E9A7}">
      <dsp:nvSpPr>
        <dsp:cNvPr id="0" name=""/>
        <dsp:cNvSpPr/>
      </dsp:nvSpPr>
      <dsp:spPr>
        <a:xfrm>
          <a:off x="2691541" y="740428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-1949200"/>
                <a:satOff val="10961"/>
                <a:lumOff val="10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949200"/>
                <a:satOff val="10961"/>
                <a:lumOff val="10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949200"/>
                <a:satOff val="10961"/>
                <a:lumOff val="10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National Suicide Prevention Lifeline</a:t>
          </a:r>
          <a:endParaRPr lang="en-US" sz="2600" kern="1200" dirty="0"/>
        </a:p>
      </dsp:txBody>
      <dsp:txXfrm>
        <a:off x="2691541" y="740428"/>
        <a:ext cx="2444055" cy="1466433"/>
      </dsp:txXfrm>
    </dsp:sp>
    <dsp:sp modelId="{B842B8EB-C0D0-4967-96D6-10E3F627D489}">
      <dsp:nvSpPr>
        <dsp:cNvPr id="0" name=""/>
        <dsp:cNvSpPr/>
      </dsp:nvSpPr>
      <dsp:spPr>
        <a:xfrm>
          <a:off x="5380002" y="740428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-3898399"/>
                <a:satOff val="21921"/>
                <a:lumOff val="2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898399"/>
                <a:satOff val="21921"/>
                <a:lumOff val="2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898399"/>
                <a:satOff val="21921"/>
                <a:lumOff val="2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24/7 Peer Support Warm Line</a:t>
          </a:r>
          <a:endParaRPr lang="en-US" sz="2600" kern="1200" dirty="0"/>
        </a:p>
      </dsp:txBody>
      <dsp:txXfrm>
        <a:off x="5380002" y="740428"/>
        <a:ext cx="2444055" cy="1466433"/>
      </dsp:txXfrm>
    </dsp:sp>
    <dsp:sp modelId="{B17062B1-5AFB-4863-9F64-B1C07C89D009}">
      <dsp:nvSpPr>
        <dsp:cNvPr id="0" name=""/>
        <dsp:cNvSpPr/>
      </dsp:nvSpPr>
      <dsp:spPr>
        <a:xfrm>
          <a:off x="8068463" y="740428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-5847599"/>
                <a:satOff val="32882"/>
                <a:lumOff val="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847599"/>
                <a:satOff val="32882"/>
                <a:lumOff val="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847599"/>
                <a:satOff val="32882"/>
                <a:lumOff val="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211 Community Info &amp; Referral Line</a:t>
          </a:r>
          <a:endParaRPr lang="en-US" sz="2600" kern="1200" dirty="0"/>
        </a:p>
      </dsp:txBody>
      <dsp:txXfrm>
        <a:off x="8068463" y="740428"/>
        <a:ext cx="2444055" cy="1466433"/>
      </dsp:txXfrm>
    </dsp:sp>
    <dsp:sp modelId="{5812D59E-4DD5-4809-BB41-F44BA7607151}">
      <dsp:nvSpPr>
        <dsp:cNvPr id="0" name=""/>
        <dsp:cNvSpPr/>
      </dsp:nvSpPr>
      <dsp:spPr>
        <a:xfrm>
          <a:off x="3080" y="2451267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-7796798"/>
                <a:satOff val="43842"/>
                <a:lumOff val="41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796798"/>
                <a:satOff val="43842"/>
                <a:lumOff val="41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796798"/>
                <a:satOff val="43842"/>
                <a:lumOff val="41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Dispatch and Reporting Services</a:t>
          </a:r>
          <a:endParaRPr lang="en-US" sz="2600" kern="1200" dirty="0"/>
        </a:p>
      </dsp:txBody>
      <dsp:txXfrm>
        <a:off x="3080" y="2451267"/>
        <a:ext cx="2444055" cy="1466433"/>
      </dsp:txXfrm>
    </dsp:sp>
    <dsp:sp modelId="{56080E2F-22C2-491B-9F32-40B027950C61}">
      <dsp:nvSpPr>
        <dsp:cNvPr id="0" name=""/>
        <dsp:cNvSpPr/>
      </dsp:nvSpPr>
      <dsp:spPr>
        <a:xfrm>
          <a:off x="2691541" y="2451267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-9745998"/>
                <a:satOff val="54803"/>
                <a:lumOff val="51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745998"/>
                <a:satOff val="54803"/>
                <a:lumOff val="51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745998"/>
                <a:satOff val="54803"/>
                <a:lumOff val="51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Tragedy Support Line</a:t>
          </a:r>
          <a:endParaRPr lang="en-US" sz="2600" kern="1200" dirty="0"/>
        </a:p>
      </dsp:txBody>
      <dsp:txXfrm>
        <a:off x="2691541" y="2451267"/>
        <a:ext cx="2444055" cy="1466433"/>
      </dsp:txXfrm>
    </dsp:sp>
    <dsp:sp modelId="{065DE2D2-43FD-43D7-9457-6E2342105784}">
      <dsp:nvSpPr>
        <dsp:cNvPr id="0" name=""/>
        <dsp:cNvSpPr/>
      </dsp:nvSpPr>
      <dsp:spPr>
        <a:xfrm>
          <a:off x="5380002" y="2451267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-11695197"/>
                <a:satOff val="65763"/>
                <a:lumOff val="6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695197"/>
                <a:satOff val="65763"/>
                <a:lumOff val="6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695197"/>
                <a:satOff val="65763"/>
                <a:lumOff val="6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Police and Fire Crisis Support Line</a:t>
          </a:r>
          <a:endParaRPr lang="en-US" sz="2600" kern="1200" dirty="0"/>
        </a:p>
      </dsp:txBody>
      <dsp:txXfrm>
        <a:off x="5380002" y="2451267"/>
        <a:ext cx="2444055" cy="1466433"/>
      </dsp:txXfrm>
    </dsp:sp>
    <dsp:sp modelId="{37CBF747-87D9-418C-85B7-8DB8521F5B9D}">
      <dsp:nvSpPr>
        <dsp:cNvPr id="0" name=""/>
        <dsp:cNvSpPr/>
      </dsp:nvSpPr>
      <dsp:spPr>
        <a:xfrm>
          <a:off x="8068463" y="2451267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-13644397"/>
                <a:satOff val="76724"/>
                <a:lumOff val="7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644397"/>
                <a:satOff val="76724"/>
                <a:lumOff val="7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644397"/>
                <a:satOff val="76724"/>
                <a:lumOff val="7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Teen Lifeline (after hours support)</a:t>
          </a:r>
          <a:endParaRPr lang="en-US" sz="2600" kern="1200" dirty="0"/>
        </a:p>
      </dsp:txBody>
      <dsp:txXfrm>
        <a:off x="8068463" y="2451267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10340-3A8C-4037-AA4C-922EBB834798}">
      <dsp:nvSpPr>
        <dsp:cNvPr id="0" name=""/>
        <dsp:cNvSpPr/>
      </dsp:nvSpPr>
      <dsp:spPr>
        <a:xfrm>
          <a:off x="3305" y="617390"/>
          <a:ext cx="3222967" cy="985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24/7 Crisis Contact Center </a:t>
          </a:r>
          <a:endParaRPr lang="en-US" sz="2700" kern="1200" dirty="0"/>
        </a:p>
      </dsp:txBody>
      <dsp:txXfrm>
        <a:off x="3305" y="617390"/>
        <a:ext cx="3222967" cy="985432"/>
      </dsp:txXfrm>
    </dsp:sp>
    <dsp:sp modelId="{D67E18A1-0D98-4461-B618-869692D7AEB3}">
      <dsp:nvSpPr>
        <dsp:cNvPr id="0" name=""/>
        <dsp:cNvSpPr/>
      </dsp:nvSpPr>
      <dsp:spPr>
        <a:xfrm>
          <a:off x="3305" y="1602823"/>
          <a:ext cx="3222967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26,000 calls per month</a:t>
          </a:r>
          <a:endParaRPr lang="en-US" sz="2700" kern="1200" dirty="0"/>
        </a:p>
      </dsp:txBody>
      <dsp:txXfrm>
        <a:off x="3305" y="1602823"/>
        <a:ext cx="3222967" cy="1185840"/>
      </dsp:txXfrm>
    </dsp:sp>
    <dsp:sp modelId="{50B7D72B-C910-4A5D-8061-C16CA47EE850}">
      <dsp:nvSpPr>
        <dsp:cNvPr id="0" name=""/>
        <dsp:cNvSpPr/>
      </dsp:nvSpPr>
      <dsp:spPr>
        <a:xfrm>
          <a:off x="3677489" y="617390"/>
          <a:ext cx="3222967" cy="985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24/7 Peer-Operated Warm Line </a:t>
          </a:r>
          <a:endParaRPr lang="en-US" sz="2700" kern="1200" dirty="0"/>
        </a:p>
      </dsp:txBody>
      <dsp:txXfrm>
        <a:off x="3677489" y="617390"/>
        <a:ext cx="3222967" cy="985432"/>
      </dsp:txXfrm>
    </dsp:sp>
    <dsp:sp modelId="{3C8F5D1B-38E4-489C-BD1C-AFDDCC2B487D}">
      <dsp:nvSpPr>
        <dsp:cNvPr id="0" name=""/>
        <dsp:cNvSpPr/>
      </dsp:nvSpPr>
      <dsp:spPr>
        <a:xfrm>
          <a:off x="3677489" y="1602823"/>
          <a:ext cx="3222967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13,000 calls per month</a:t>
          </a:r>
          <a:endParaRPr lang="en-US" sz="2700" kern="1200" dirty="0"/>
        </a:p>
      </dsp:txBody>
      <dsp:txXfrm>
        <a:off x="3677489" y="1602823"/>
        <a:ext cx="3222967" cy="1185840"/>
      </dsp:txXfrm>
    </dsp:sp>
    <dsp:sp modelId="{78F3930A-5BBC-47E1-9777-807C20944F0B}">
      <dsp:nvSpPr>
        <dsp:cNvPr id="0" name=""/>
        <dsp:cNvSpPr/>
      </dsp:nvSpPr>
      <dsp:spPr>
        <a:xfrm>
          <a:off x="7351672" y="617390"/>
          <a:ext cx="3222967" cy="985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Dispatch and Reporting Services </a:t>
          </a:r>
          <a:endParaRPr lang="en-US" sz="2700" kern="1200"/>
        </a:p>
      </dsp:txBody>
      <dsp:txXfrm>
        <a:off x="7351672" y="617390"/>
        <a:ext cx="3222967" cy="985432"/>
      </dsp:txXfrm>
    </dsp:sp>
    <dsp:sp modelId="{D9F3B231-2926-4980-AE0C-0691D0EE6244}">
      <dsp:nvSpPr>
        <dsp:cNvPr id="0" name=""/>
        <dsp:cNvSpPr/>
      </dsp:nvSpPr>
      <dsp:spPr>
        <a:xfrm>
          <a:off x="7351672" y="1602823"/>
          <a:ext cx="3222967" cy="1185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4,500 per month</a:t>
          </a:r>
          <a:endParaRPr lang="en-US" sz="2700" kern="1200"/>
        </a:p>
      </dsp:txBody>
      <dsp:txXfrm>
        <a:off x="7351672" y="1602823"/>
        <a:ext cx="3222967" cy="118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3253-7C76-413C-A6E7-074847BAC5D4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D322E-BA1F-40FA-9E81-9DDD3B0BC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7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n-tableau-prod.crisisnetwork.org/#/views/CRN603-ContactCenterCallByHourDashboard_0/CRN603-ContactCenterCallByHourDashboard?:iid=1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rofile/crisis.network#!/vizhome/CRN-CallStats18MonthRolling-NEWWAY/Dashboard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rofile/crisis.network#!/vizhome/CRN600-ContactCenterOverallDashboard/CRN60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description: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healthcare networks expand - and as we expand the systems we use inside them - organizations need to leverage the opportunities to make our data "work smart" for us. This session covers the many ways Crisis Response Network utilizes technology to integrate information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CoCentrix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with external systems and applications, between  departments and with other healthcare organizations. Some examples include integrating data from a telephony system, creating portals and dashboards to integrate data with partner providers, automated eligibility verification, and creating real-time reporting to streamline operations. </a:t>
            </a:r>
          </a:p>
          <a:p>
            <a:endParaRPr lang="en-US" dirty="0" smtClean="0"/>
          </a:p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Outline of Presentation: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Setup: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Warehouse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Becoming an expert on each data point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repository of all data sources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of Data Integration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SFTP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Integration with External Systems: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Multi-System Data Integration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API to connect data across applications – allowing one system to “talk” to another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Decreases manual data entry, human error; increases data integrity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ININ Bridge, GPS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Portals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 methods of data collection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you to screen data before it’s actually received by your staff/system – can include data validation/required fields in the portal itself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employee data entry and human error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accepting data into the data warehouse, you have options to: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on what is sent through the portal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 data from the portal directly into other systems that allow data push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Transportation Portal, CRN Example: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Mobile Team SharePoint Logs – future: API for dispatch info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 Checks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 verification using a billing clearinghouse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SPSI and 270/271 files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Reporting to Streamline Operations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Caseloads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 display of items needing to be addressed, cases to be handled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Essentially a “to do” list for employees, with oversight &amp; visibility by all staff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Prevents tasks from falling through the cracks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Internal Dispatch Caseload, External Transportation Request Caseload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Reporting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as a way of identifying problem areas for staff – used as a training tool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catch errors before they have any longer-term effects (turning up in an audit or sending bad claims)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in all departments: clinical, billing, compliance, etc.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Active Services with no Active Forms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 reporting to external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collaboration and communication between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– automation = decreased time staff are manually creating reports i.e. “Send a daily report to X partner listing all of their clients who had Y happen”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PNO Reports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Dashboards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Organized displays of information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data to be digestible and approachable to partners, funders and internally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Monthly Roll-Up Dashboard, Daily Roll-up Dashboard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6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Dashboards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Organized displays of information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data to be digestible and approachable to partners, funders and internally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Roll-up Dashboard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CRN 600Monthly Roll-Up Dashboard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96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Center</a:t>
            </a:r>
            <a:r>
              <a:rPr lang="en-US" baseline="0" dirty="0" smtClean="0"/>
              <a:t> Status Dashboard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dashboard is fed through an API feed out of ININ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Updates every 2 seconds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Visual representation of the floor staffing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Helps supervisors manage status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Makes status of staff available to each other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Coordinate breaks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Visual representation of call queues during busy times. Turn 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06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Center</a:t>
            </a:r>
            <a:r>
              <a:rPr lang="en-US" baseline="0" dirty="0" smtClean="0"/>
              <a:t> Status Dashboard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dashboard is fed through an API feed out of ININ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Updates every 2 seconds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Visual representation of the floor staffing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Helps supervisors manage status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Makes status of staff available to each other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Coordinate breaks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Visual representation of call queues during busy times. Turn 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Made</a:t>
            </a:r>
            <a:r>
              <a:rPr lang="en-US" baseline="0" dirty="0" smtClean="0"/>
              <a:t> this report to motive the staff and keep them  focused on the metrics we care about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Daily reports are sent by email to leadership and supervisors but wanted something that the staff could see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Added in sections for total volume of individual and dispatches to remind the staff of what we do as a collective group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is easy to take 30 to 40 hard calls on a shift and get discouraged…Talking about our collective good helps.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9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LINK</a:t>
            </a:r>
            <a:endParaRPr lang="en-US" dirty="0" smtClean="0"/>
          </a:p>
          <a:p>
            <a:r>
              <a:rPr lang="en-US" dirty="0" smtClean="0"/>
              <a:t>https://crn-tableau-prod.crisisnetwork.org/#/views/CRN603-ContactCenterCallByHourDashboard_0/CRN603-ContactCenterCallByHourDashboard?:iid=1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Incredible depth of data to trend information.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Demonstration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Adjust business line to Central</a:t>
            </a:r>
            <a:r>
              <a:rPr lang="en-US" baseline="0" dirty="0" smtClean="0"/>
              <a:t> AZ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Show top line as trend for the month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Go over the abandonment on the right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Click on days to show the impact by day of the week. (Review of </a:t>
            </a:r>
            <a:r>
              <a:rPr lang="en-US" baseline="0" dirty="0" err="1" smtClean="0"/>
              <a:t>outlyers</a:t>
            </a:r>
            <a:r>
              <a:rPr lang="en-US" baseline="0" dirty="0" smtClean="0"/>
              <a:t>)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1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https://public.tableau.com/profile/crisis.network#!/vizhome/CRN-CallStats18MonthRolling-NEWWAY/Dashboard1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hlinkClick r:id="rId3"/>
              </a:rPr>
              <a:t>Link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LINK: https://public.tableau.com/profile/crisis.network#!/vizhome/CRN600-ContactCenterOverallDashboard/CRN600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Makes our</a:t>
            </a:r>
            <a:r>
              <a:rPr lang="en-US" baseline="0" dirty="0" smtClean="0"/>
              <a:t> work accessible to out community and funders.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Shows transparency about our work.\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15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Disadvantages of receiving info via fax, PDF,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calls:</a:t>
            </a:r>
          </a:p>
          <a:p>
            <a:pPr marL="171450" lvl="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Irregular information</a:t>
            </a:r>
          </a:p>
          <a:p>
            <a:pPr marL="171450" lvl="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Handwriting</a:t>
            </a:r>
          </a:p>
          <a:p>
            <a:pPr marL="171450" lvl="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to transcribe</a:t>
            </a:r>
          </a:p>
          <a:p>
            <a:pPr marL="171450" lvl="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error in transcribing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way of compiling data</a:t>
            </a:r>
          </a:p>
          <a:p>
            <a:pPr marL="171450" lvl="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way of screening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before it gets to your system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Portals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 methods of data collection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you to screen data before it’s actually received by your staff/system – can include data validation/required fields in the portal itself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employee data entry and human error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accepting data into the data warehouse, you have options to: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on what is sent through the portal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 data from the portal directly into other systems that allow data push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Transportation Portal, CRN Example: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Mobile Team SharePoint Logs – future: API for dispatch info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59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Notes:</a:t>
            </a:r>
            <a:r>
              <a:rPr lang="en-US" baseline="0" dirty="0" smtClean="0"/>
              <a:t> Recap the number of Crisis Transports we do in a month.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Manual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Faxes were being sent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Follow</a:t>
            </a:r>
            <a:r>
              <a:rPr lang="en-US" baseline="0" dirty="0" smtClean="0"/>
              <a:t>  up calls were constant.  Checking on the status of dispatches.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Automation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Built a portal for the providers to fill out.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Makes sure that there is a good quality of data because it is required by the portal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Sends confirmation email that the request was received.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 data shows up in a caseload report that the provider can review for status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Data can be automatically pushed into CRN’s EHR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Conclusion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Staff can focus on dispatch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Saved</a:t>
            </a:r>
            <a:r>
              <a:rPr lang="en-US" baseline="0" dirty="0" smtClean="0"/>
              <a:t> time no more back and forth calls to provider agencies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Less miscommunication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CRN has the reputation as an innovative organization. 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We create tools that benefit ourselves but also the community.</a:t>
            </a:r>
            <a:endParaRPr lang="en-US" dirty="0" smtClean="0"/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dirty="0" smtClean="0"/>
          </a:p>
          <a:p>
            <a:pPr marL="628650" lvl="1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48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Notes:</a:t>
            </a:r>
            <a:r>
              <a:rPr lang="en-US" baseline="0" dirty="0" smtClean="0"/>
              <a:t> Recap the number of Crisis Transports we do in a month.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Manual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Faxes were being sent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Follow</a:t>
            </a:r>
            <a:r>
              <a:rPr lang="en-US" baseline="0" dirty="0" smtClean="0"/>
              <a:t>  up calls were constant.  Checking on the status of dispatches.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Automation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Built a portal for the providers to fill out.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Makes sure that there is a good quality of data because it is required by the portal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Sends confirmation email that the request was received.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 data shows up in a caseload report that the provider can review for status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Data can be automatically pushed into CRN’s EHR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Conclusion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Staff can focus on dispatch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Saved</a:t>
            </a:r>
            <a:r>
              <a:rPr lang="en-US" baseline="0" dirty="0" smtClean="0"/>
              <a:t> time no more back and forth calls to provider agencies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Less miscommunication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CRN has the reputation as an innovative organization. 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We create tools that benefit ourselves but also the community.</a:t>
            </a:r>
            <a:endParaRPr lang="en-US" dirty="0" smtClean="0"/>
          </a:p>
          <a:p>
            <a:pPr marL="0" lvl="0" indent="0">
              <a:buFontTx/>
              <a:buNone/>
            </a:pP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dirty="0" smtClean="0"/>
          </a:p>
          <a:p>
            <a:pPr marL="628650" lvl="1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we link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website at this point. We do it later, but it might be a good Segway.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Notes:</a:t>
            </a:r>
            <a:r>
              <a:rPr lang="en-US" baseline="0" dirty="0" smtClean="0"/>
              <a:t> Recap the number of Crisis Transports we do in a month.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Manual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Faxes were being sent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Follow</a:t>
            </a:r>
            <a:r>
              <a:rPr lang="en-US" baseline="0" dirty="0" smtClean="0"/>
              <a:t>  up calls were constant.  Checking on the status of dispatches.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Automation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Built a portal for the providers to fill out.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Makes sure that there is a good quality of data because it is required by the portal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Sends confirmation email that the request was received.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 data shows up in a caseload report that the provider can review for status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Data can be automatically pushed into CRN’s EHR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Conclusion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Staff can focus on dispatch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Saved</a:t>
            </a:r>
            <a:r>
              <a:rPr lang="en-US" baseline="0" dirty="0" smtClean="0"/>
              <a:t> time no more back and forth calls to provider agencies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Less miscommunication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CRN has the reputation as an innovative organization. 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We create tools that benefit ourselves but also the community.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11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Notes:</a:t>
            </a:r>
            <a:r>
              <a:rPr lang="en-US" baseline="0" dirty="0" smtClean="0"/>
              <a:t> Recap the number of Crisis Transports we do in a month.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Manual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Faxes were being sent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Follow</a:t>
            </a:r>
            <a:r>
              <a:rPr lang="en-US" baseline="0" dirty="0" smtClean="0"/>
              <a:t>  up calls were constant.  Checking on the status of dispatches.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Automation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Built a portal for the providers to fill out.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Makes sure that there is a good quality of data because it is required by the portal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Sends confirmation email that the request was received.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 data shows up in a caseload report that the provider can review for status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Data can be automatically pushed into CRN’s EHR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Conclusion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Staff can focus on dispatch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Saved</a:t>
            </a:r>
            <a:r>
              <a:rPr lang="en-US" baseline="0" dirty="0" smtClean="0"/>
              <a:t> time no more back and forth calls to provider agencies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Less miscommunication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CRN has the reputation as an innovative organization. 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We create tools that benefit ourselves but also the community.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0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Reporting to Streamline Operations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Caseloads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 display of items needing to be addressed, cases to be handled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Essentially a “to do” list for employees, with oversight &amp; visibility by all staff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Prevents tasks from falling through the cracks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Internal Dispatch Caseload, External Transportation Request Caseload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Reporting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as a way of identifying problem areas for staff – used as a training tool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catch errors before they have any longer-term effects (turning up in an audit or sending bad claims)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in all departments: clinical, billing, compliance, etc.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Active Services with no Active Forms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 reporting to external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collaboration and communication between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– automation = decreased time staff are manually creating reports i.e. “Send a daily report to X partner listing all of their clients who had Y happen”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PNO Reports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Dashboards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Organized displays of information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data to be digestible and approachable to partners, funders and internally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Monthly Roll-Up Dashboard, Daily Roll-up Dashboard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12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</a:p>
          <a:p>
            <a:endParaRPr lang="en-US" dirty="0" smtClean="0"/>
          </a:p>
          <a:p>
            <a:r>
              <a:rPr lang="en-US" dirty="0" smtClean="0"/>
              <a:t>Dispatch Caseload</a:t>
            </a:r>
          </a:p>
          <a:p>
            <a:endParaRPr lang="en-US" dirty="0" smtClean="0"/>
          </a:p>
          <a:p>
            <a:r>
              <a:rPr lang="en-US" dirty="0" smtClean="0"/>
              <a:t>Transportation Request Caseload</a:t>
            </a:r>
          </a:p>
          <a:p>
            <a:endParaRPr lang="en-US" dirty="0" smtClean="0"/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Caseloads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 display of items needing to be addressed, cases to be handled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Essentially a “to do” list for employees, with oversight &amp; visibility by all staff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Prevents tasks from falling through the cracks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Internal Dispatch Caseload, External Transportation Request Caseload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83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Reporting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as a way of identifying problem areas for staff – used as a training tool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catch errors before they have any longer-term effects (turning up in an audit or sending bad claims)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in all departments: clinical, billing, compliance, etc.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Active Services with no Active Forms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0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Reporting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as a way of identifying problem areas for staff – used as a training tool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catch errors before they have any longer-term effects (turning up in an audit or sending bad claims)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in all departments: clinical, billing, compliance, etc.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Active Services with no Active Forms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08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 reporting to external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collaboration and communication between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– automation = decreased time staff are manually creating reports i.e. “Send a daily report to X partner listing all of their clients who had Y happen”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PNO Reports, Mobile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27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 reporting to external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collaboration and communication between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– automation = decreased time staff are manually creating reports i.e. “Send a daily report to X partner listing all of their clients who had Y happen”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PNO Reports, Mobile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28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Revisit your takeaways</a:t>
            </a:r>
            <a:r>
              <a:rPr lang="en-US" baseline="0" dirty="0" smtClean="0"/>
              <a:t> and thank them for coming!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1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description: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healthcare networks expand - and as we expand the systems we use inside them - organizations need to leverage the opportunities to make our data "work smart" for us. This session covers the many ways Crisis Response Network utilizes technology to integrate information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CoCentrix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with external systems and applications, between  departments and with other healthcare organizations. Some examples include integrating data from a telephony system, creating portals and dashboards to integrate data with partner providers, automated eligibility verification, and creating real-time reporting to streamline operations. </a:t>
            </a:r>
          </a:p>
          <a:p>
            <a:endParaRPr lang="en-US" dirty="0" smtClean="0"/>
          </a:p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Outline of Presentation: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Setup: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Warehouse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Becoming an expert on each data point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repository of all data sources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of Data Integration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SFTP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Integration with External Systems: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Multi-System Data Integration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API to connect data across applications – allowing one system to “talk” to another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Decreases manual data entry, human error; increases data integrity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ININ Bridge, GPS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Portals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 methods of data collection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you to screen data before it’s actually received by your staff/system – can include data validation/required fields in the portal itself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employee data entry and human error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accepting data into the data warehouse, you have options to: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on what is sent through the portal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 data from the portal directly into other systems that allow data push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Transportation Portal, CRN Example: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Mobile Team SharePoint Logs – future: API for dispatch info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 Checks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 verification using a billing clearinghouse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SPSI and 270/271 files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Reporting to Streamline Operations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Caseloads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 display of items needing to be addressed, cases to be handled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Essentially a “to do” list for employees, with oversight &amp; visibility by all staff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Prevents tasks from falling through the cracks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Internal Dispatch Caseload, External Transportation Request Caseload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Reporting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as a way of identifying problem areas for staff – used as a training tool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catch errors before they have any longer-term effects (turning up in an audit or sending bad claims)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in all departments: clinical, billing, compliance, etc.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Active Services with no Active Forms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 reporting to external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collaboration and communication between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– automation = decreased time staff are manually creating reports i.e. “Send a daily report to X partner listing all of their clients who had Y happen”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PNO Reports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Dashboards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Organized displays of information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data to be digestible and approachable to partners, funders and internally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Monthly Roll-Up Dashboard, Daily Roll-up Dashboard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description: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healthcare networks expand - and as we expand the systems we use inside them - organizations need to leverage the opportunities to make our data "work smart" for us. This session covers the many ways Crisis Response Network utilizes technology to integrate information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CoCentrix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with external systems and applications, between  departments and with other healthcare organizations. Some examples include integrating data from a telephony system, creating portals and dashboards to integrate data with partner providers, automated eligibility verification, and creating real-time reporting to streamline operations. </a:t>
            </a:r>
          </a:p>
          <a:p>
            <a:endParaRPr lang="en-US" dirty="0" smtClean="0"/>
          </a:p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Outline of Presentation: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Setup: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Warehouse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Becoming an expert on each data point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repository of all data sources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of Data Integration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SFTP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Integration with External Systems: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Multi-System Data Integration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API to connect data across applications – allowing one system to “talk” to another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Decreases manual data entry, human error; increases data integrity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ININ Bridge, GPS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Portals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 methods of data collection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you to screen data before it’s actually received by your staff/system – can include data validation/required fields in the portal itself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employee data entry and human error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accepting data into the data warehouse, you have options to: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on what is sent through the portal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 data from the portal directly into other systems that allow data push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Transportation Portal, CRN Example: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Mobile Team SharePoint Logs – future: API for dispatch info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 Checks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 verification using a billing clearinghouse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SPSI and 270/271 files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Reporting to Streamline Operations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Caseloads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 display of items needing to be addressed, cases to be handled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Essentially a “to do” list for employees, with oversight &amp; visibility by all staff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Prevents tasks from falling through the cracks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Internal Dispatch Caseload, External Transportation Request Caseload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Reporting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as a way of identifying problem areas for staff – used as a training tool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catch errors before they have any longer-term effects (turning up in an audit or sending bad claims)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in all departments: clinical, billing, compliance, etc.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Active Services with no Active Forms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Automated reporting to external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collaboration and communication between parties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– automation = decreased time staff are manually creating reports i.e. “Send a daily report to X partner listing all of their clients who had Y happen”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PNO Reports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Dashboards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Organized displays of information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Utilizing data to be digestible and approachable to partners, funders and internally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Monthly Roll-Up Dashboard, Daily Roll-up Dashboard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we had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invested in the technical staff we began the process of assessing evaluating software, applications and partners based on their capability to access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did not have the ability to freely access the data in a given system we would not use it.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represents the various ways that CRN receives/consumes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Warehouse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Becoming an expert on each data point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repository of all data sources</a:t>
            </a:r>
          </a:p>
          <a:p>
            <a:endParaRPr lang="en-US" dirty="0" smtClean="0"/>
          </a:p>
          <a:p>
            <a:r>
              <a:rPr lang="en-US" dirty="0" smtClean="0"/>
              <a:t>Once all</a:t>
            </a:r>
            <a:r>
              <a:rPr lang="en-US" baseline="0" dirty="0" smtClean="0"/>
              <a:t> data points are stored in a single central repository, the outputs are endless: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SharePoint reports for external partners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Meaningful reports for internal departments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Control Reports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Reports that are updating every 2 seconds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5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Integration with External Systems: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Multi-System Data Integration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API to connect data across applications – allowing one system to “talk” to another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Decreases manual data entry, human error; increases data integrity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CRN Example: ININ Bridge, GPS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API:</a:t>
            </a:r>
            <a:r>
              <a:rPr lang="en-US" baseline="0" dirty="0" smtClean="0"/>
              <a:t> Application Programming Interface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Method of communication between programs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Data requests happen X often, send raw data into the data source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Manual</a:t>
            </a: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Crisis line staff would look up eligibility (50% error rate)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6 full time billing team staff would review and manually look up the edibility of callers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Manual process only produced a 76% data validation rate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Automation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Crisis line staff no longer review eligibility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Billing team has been reduced from 6 to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Our last two data validation audits received scores of 95% and 100%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3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we do a demo</a:t>
            </a: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 in the </a:t>
            </a:r>
            <a:r>
              <a:rPr lang="en-US" sz="120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</a:t>
            </a: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environment.</a:t>
            </a:r>
          </a:p>
          <a:p>
            <a:endParaRPr lang="en-US" sz="120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connect our phone call records with our EHR staff had to copy a 10 digit code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line of business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time and end times.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calls automatically populate in a drop down list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select the call and it fills out all the applicable fields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digit code plus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 of business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 number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Time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 thousands of errors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 the staff the ability to focus on the callers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u="non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u="none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6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Recap our process</a:t>
            </a:r>
            <a:r>
              <a:rPr lang="en-US" baseline="0" dirty="0" smtClean="0"/>
              <a:t> for dispatch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2300 MT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2000 Crisis</a:t>
            </a:r>
            <a:r>
              <a:rPr lang="en-US" baseline="0" dirty="0" smtClean="0"/>
              <a:t> Transports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Manual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Track teams</a:t>
            </a:r>
            <a:r>
              <a:rPr lang="en-US" baseline="0" dirty="0" smtClean="0"/>
              <a:t> using clothes pins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 pieces of paper to represent clients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 Radios to dispatch teams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Automation (2019)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Teams are Tracked on google maps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Individual information is pushed from CCX directly to the mobile teams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Dispatching happens  via the app in a text format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Onscene</a:t>
            </a:r>
            <a:r>
              <a:rPr lang="en-US" baseline="0" dirty="0" smtClean="0"/>
              <a:t>/Clear times are all tracked automatically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D322E-BA1F-40FA-9E81-9DDD3B0BCC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7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25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9144000" cy="13589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58" y="330200"/>
            <a:ext cx="6312084" cy="18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041"/>
            <a:ext cx="2959100" cy="7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2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1pPr>
            <a:lvl2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2pPr>
            <a:lvl3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3pPr>
            <a:lvl4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4pPr>
            <a:lvl5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0353822" y="644427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701976" y="6584949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160412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8229599" y="637105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8670387" y="634887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9835661" y="669443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1126371" y="6337499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9608232" y="6241560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10818056" y="6624095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176963"/>
            <a:ext cx="12192000" cy="92733"/>
          </a:xfrm>
          <a:prstGeom prst="rect">
            <a:avLst/>
          </a:prstGeom>
          <a:gradFill flip="none" rotWithShape="1">
            <a:gsLst>
              <a:gs pos="50000">
                <a:srgbClr val="76598F"/>
              </a:gs>
              <a:gs pos="0">
                <a:srgbClr val="5C2C81"/>
              </a:gs>
              <a:gs pos="100000">
                <a:srgbClr val="FFC20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12037256" y="6322717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7348908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11938781" y="6643028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6728314" y="6393055"/>
            <a:ext cx="152401" cy="14175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041"/>
            <a:ext cx="2959100" cy="7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2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0353822" y="644427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701976" y="6584949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160412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8229599" y="637105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8670387" y="634887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9835661" y="669443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1126371" y="6337499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9608232" y="6241560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10818056" y="6624095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2"/>
          <p:cNvSpPr>
            <a:spLocks noGrp="1"/>
          </p:cNvSpPr>
          <p:nvPr>
            <p:ph type="body" idx="10"/>
          </p:nvPr>
        </p:nvSpPr>
        <p:spPr>
          <a:xfrm>
            <a:off x="1833125" y="4589463"/>
            <a:ext cx="8525751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176963"/>
            <a:ext cx="12192000" cy="92733"/>
          </a:xfrm>
          <a:prstGeom prst="rect">
            <a:avLst/>
          </a:prstGeom>
          <a:gradFill flip="none" rotWithShape="1">
            <a:gsLst>
              <a:gs pos="50000">
                <a:srgbClr val="76598F"/>
              </a:gs>
              <a:gs pos="0">
                <a:srgbClr val="5C2C81"/>
              </a:gs>
              <a:gs pos="100000">
                <a:srgbClr val="FFC20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12037256" y="6322717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7348908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11938781" y="6643028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6728314" y="6393055"/>
            <a:ext cx="152401" cy="14175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rgbClr val="76598F"/>
                </a:solidFill>
                <a:effectLst/>
                <a:latin typeface="Bahnschrif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041"/>
            <a:ext cx="2959100" cy="7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2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C2C8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353822" y="644427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701976" y="6584949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160412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8229599" y="637105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8670387" y="634887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9835661" y="669443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1126371" y="6337499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9608232" y="6241560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10818056" y="6624095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176963"/>
            <a:ext cx="12192000" cy="92733"/>
          </a:xfrm>
          <a:prstGeom prst="rect">
            <a:avLst/>
          </a:prstGeom>
          <a:gradFill flip="none" rotWithShape="1">
            <a:gsLst>
              <a:gs pos="50000">
                <a:srgbClr val="76598F"/>
              </a:gs>
              <a:gs pos="0">
                <a:srgbClr val="5C2C81"/>
              </a:gs>
              <a:gs pos="100000">
                <a:srgbClr val="FFC20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12037256" y="6322717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7348908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11938781" y="6643028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6728314" y="6393055"/>
            <a:ext cx="152401" cy="14175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489473"/>
            <a:ext cx="8807450" cy="230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1pPr>
            <a:lvl2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2pPr>
            <a:lvl3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3pPr>
            <a:lvl4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4pPr>
            <a:lvl5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1pPr>
            <a:lvl2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2pPr>
            <a:lvl3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3pPr>
            <a:lvl4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4pPr>
            <a:lvl5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10353822" y="644427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1701976" y="6584949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9160412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8229599" y="637105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8670387" y="634887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9835661" y="669443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11126371" y="6337499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9608232" y="6241560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10818056" y="6624095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176963"/>
            <a:ext cx="12192000" cy="92733"/>
          </a:xfrm>
          <a:prstGeom prst="rect">
            <a:avLst/>
          </a:prstGeom>
          <a:gradFill flip="none" rotWithShape="1">
            <a:gsLst>
              <a:gs pos="50000">
                <a:srgbClr val="76598F"/>
              </a:gs>
              <a:gs pos="0">
                <a:srgbClr val="5C2C81"/>
              </a:gs>
              <a:gs pos="100000">
                <a:srgbClr val="FFC20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12037256" y="6322717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348908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11938781" y="6643028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6728314" y="6393055"/>
            <a:ext cx="152401" cy="14175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041"/>
            <a:ext cx="2959100" cy="7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0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20E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76598F"/>
              </a:buClr>
              <a:defRPr>
                <a:solidFill>
                  <a:schemeClr val="tx1"/>
                </a:solidFill>
                <a:latin typeface="Bahnschrift Light" panose="020B0502040204020203" pitchFamily="34" charset="0"/>
              </a:defRPr>
            </a:lvl1pPr>
            <a:lvl2pPr>
              <a:buClr>
                <a:srgbClr val="76598F"/>
              </a:buClr>
              <a:defRPr>
                <a:solidFill>
                  <a:schemeClr val="tx1"/>
                </a:solidFill>
                <a:latin typeface="Bahnschrift Light" panose="020B0502040204020203" pitchFamily="34" charset="0"/>
              </a:defRPr>
            </a:lvl2pPr>
            <a:lvl3pPr>
              <a:buClr>
                <a:srgbClr val="76598F"/>
              </a:buClr>
              <a:defRPr>
                <a:solidFill>
                  <a:schemeClr val="tx1"/>
                </a:solidFill>
                <a:latin typeface="Bahnschrift Light" panose="020B0502040204020203" pitchFamily="34" charset="0"/>
              </a:defRPr>
            </a:lvl3pPr>
            <a:lvl4pPr>
              <a:buClr>
                <a:srgbClr val="76598F"/>
              </a:buClr>
              <a:defRPr>
                <a:solidFill>
                  <a:schemeClr val="tx1"/>
                </a:solidFill>
                <a:latin typeface="Bahnschrift Light" panose="020B0502040204020203" pitchFamily="34" charset="0"/>
              </a:defRPr>
            </a:lvl4pPr>
            <a:lvl5pPr>
              <a:buClr>
                <a:srgbClr val="76598F"/>
              </a:buClr>
              <a:defRPr>
                <a:solidFill>
                  <a:schemeClr val="tx1"/>
                </a:solidFill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20E"/>
                </a:solidFill>
                <a:effectLst/>
                <a:latin typeface="Bahnschrif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1pPr>
            <a:lvl2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2pPr>
            <a:lvl3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3pPr>
            <a:lvl4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4pPr>
            <a:lvl5pPr>
              <a:buClr>
                <a:srgbClr val="76598F"/>
              </a:buClr>
              <a:defRPr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0353822" y="644427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11701976" y="6584949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9160412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8229599" y="637105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8670387" y="634887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9835661" y="669443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11126371" y="6337499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9608232" y="6241560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10818056" y="6624095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6176963"/>
            <a:ext cx="12192000" cy="92733"/>
          </a:xfrm>
          <a:prstGeom prst="rect">
            <a:avLst/>
          </a:prstGeom>
          <a:gradFill flip="none" rotWithShape="1">
            <a:gsLst>
              <a:gs pos="50000">
                <a:srgbClr val="76598F"/>
              </a:gs>
              <a:gs pos="0">
                <a:srgbClr val="5C2C81"/>
              </a:gs>
              <a:gs pos="100000">
                <a:srgbClr val="FFC20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12037256" y="6322717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348908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11938781" y="6643028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6728314" y="6393055"/>
            <a:ext cx="152401" cy="14175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78" y="6189663"/>
            <a:ext cx="3031588" cy="7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4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3442795"/>
            <a:ext cx="9144000" cy="15657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6540500" y="6179550"/>
            <a:ext cx="333375" cy="317499"/>
          </a:xfrm>
          <a:prstGeom prst="ellipse">
            <a:avLst/>
          </a:prstGeom>
          <a:solidFill>
            <a:srgbClr val="76598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80833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76598F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78" y="6189663"/>
            <a:ext cx="3031588" cy="7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1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0353822" y="644427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701976" y="6584949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9160412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8229599" y="6371052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8670387" y="634887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9835661" y="6694434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1126371" y="6337499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9608232" y="6241560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10818056" y="6624095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176963"/>
            <a:ext cx="12192000" cy="92733"/>
          </a:xfrm>
          <a:prstGeom prst="rect">
            <a:avLst/>
          </a:prstGeom>
          <a:gradFill flip="none" rotWithShape="1">
            <a:gsLst>
              <a:gs pos="50000">
                <a:srgbClr val="76598F"/>
              </a:gs>
              <a:gs pos="0">
                <a:srgbClr val="5C2C81"/>
              </a:gs>
              <a:gs pos="100000">
                <a:srgbClr val="FFC20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12037256" y="6322717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7348908" y="6584948"/>
            <a:ext cx="154744" cy="140677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11938781" y="6643028"/>
            <a:ext cx="227429" cy="21497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6728314" y="6393055"/>
            <a:ext cx="152401" cy="141753"/>
          </a:xfrm>
          <a:prstGeom prst="ellipse">
            <a:avLst/>
          </a:prstGeom>
          <a:solidFill>
            <a:srgbClr val="76598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041"/>
            <a:ext cx="2959100" cy="7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1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78" y="6189663"/>
            <a:ext cx="3031588" cy="7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1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b="80572"/>
          <a:stretch/>
        </p:blipFill>
        <p:spPr>
          <a:xfrm>
            <a:off x="-1" y="6235700"/>
            <a:ext cx="12192001" cy="622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" y="6223329"/>
            <a:ext cx="10744202" cy="681037"/>
          </a:xfrm>
          <a:prstGeom prst="rect">
            <a:avLst/>
          </a:prstGeom>
          <a:gradFill>
            <a:gsLst>
              <a:gs pos="35000">
                <a:srgbClr val="5C2C81"/>
              </a:gs>
              <a:gs pos="16000">
                <a:srgbClr val="512771"/>
              </a:gs>
              <a:gs pos="12000">
                <a:schemeClr val="accent1">
                  <a:lumMod val="75000"/>
                </a:schemeClr>
              </a:gs>
              <a:gs pos="79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176963"/>
            <a:ext cx="12192000" cy="92733"/>
          </a:xfrm>
          <a:prstGeom prst="rect">
            <a:avLst/>
          </a:prstGeom>
          <a:gradFill flip="none" rotWithShape="1">
            <a:gsLst>
              <a:gs pos="38000">
                <a:srgbClr val="76598F"/>
              </a:gs>
              <a:gs pos="0">
                <a:srgbClr val="5C2C81"/>
              </a:gs>
              <a:gs pos="82000">
                <a:srgbClr val="FFC20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60" r:id="rId7"/>
    <p:sldLayoutId id="2147483654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6598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598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598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598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598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Ligh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n-tableau-prod.crisisnetwork.org/#/views/CRN603-ContactCenterCallByHourDashboard_0/CRN603-ContactCenterCallByHourDashboard?:iid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p.crisisnetwork.org:8092/Transporta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" b="12476"/>
          <a:stretch/>
        </p:blipFill>
        <p:spPr>
          <a:xfrm>
            <a:off x="0" y="-25758"/>
            <a:ext cx="12192000" cy="6207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0152" y="-25758"/>
            <a:ext cx="12312203" cy="6202558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11666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Elevating Contact Center Operations with… Data!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97703"/>
            <a:ext cx="9144000" cy="662187"/>
          </a:xfrm>
        </p:spPr>
        <p:txBody>
          <a:bodyPr/>
          <a:lstStyle/>
          <a:p>
            <a:r>
              <a:rPr lang="en-US" dirty="0" smtClean="0"/>
              <a:t>Andrew Erwin and Sarah </a:t>
            </a:r>
            <a:r>
              <a:rPr lang="en-US" dirty="0" err="1" smtClean="0"/>
              <a:t>Schol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39" y="348131"/>
            <a:ext cx="5743522" cy="168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126" b="10726"/>
          <a:stretch/>
        </p:blipFill>
        <p:spPr>
          <a:xfrm>
            <a:off x="0" y="0"/>
            <a:ext cx="12218032" cy="61791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60101" y="-25758"/>
            <a:ext cx="12312203" cy="6202558"/>
          </a:xfrm>
          <a:prstGeom prst="rect">
            <a:avLst/>
          </a:prstGeom>
          <a:solidFill>
            <a:srgbClr val="FFFF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Multi-System Data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Making other applications “talk” to CCP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Increase data integrity</a:t>
            </a:r>
          </a:p>
          <a:p>
            <a:r>
              <a:rPr lang="en-US" dirty="0"/>
              <a:t>Decrease user error</a:t>
            </a:r>
          </a:p>
          <a:p>
            <a:r>
              <a:rPr lang="en-US" dirty="0"/>
              <a:t>Decrease user data entry</a:t>
            </a:r>
          </a:p>
          <a:p>
            <a:r>
              <a:rPr lang="en-US" dirty="0"/>
              <a:t>Save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Client Eligibility Integration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9271" y="1582884"/>
            <a:ext cx="7933459" cy="44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CCX and ININ Bridge</a:t>
            </a:r>
            <a:endParaRPr lang="en-US" dirty="0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593" y="1530029"/>
            <a:ext cx="7048815" cy="45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Track 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515"/>
          <a:stretch/>
        </p:blipFill>
        <p:spPr>
          <a:xfrm>
            <a:off x="1005369" y="1427019"/>
            <a:ext cx="10181263" cy="46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Track It/CCX Bridge</a:t>
            </a:r>
            <a:endParaRPr lang="en-US" dirty="0"/>
          </a:p>
        </p:txBody>
      </p:sp>
      <p:pic>
        <p:nvPicPr>
          <p:cNvPr id="4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133" y="1548956"/>
            <a:ext cx="6609735" cy="45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687" b="3154"/>
          <a:stretch/>
        </p:blipFill>
        <p:spPr>
          <a:xfrm>
            <a:off x="-23245" y="1"/>
            <a:ext cx="12238491" cy="6179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0152" y="0"/>
            <a:ext cx="12312203" cy="617679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11666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Dashboards and Portals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68" y="445717"/>
            <a:ext cx="7562561" cy="19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3200" dirty="0"/>
              <a:t>Letting the data tell the story</a:t>
            </a:r>
          </a:p>
          <a:p>
            <a:pPr marL="342900" indent="-342900"/>
            <a:r>
              <a:rPr lang="en-US" sz="3200" dirty="0"/>
              <a:t>Organized, controlled information distribution</a:t>
            </a:r>
          </a:p>
          <a:p>
            <a:pPr marL="342900" indent="-342900"/>
            <a:r>
              <a:rPr lang="en-US" sz="3200" dirty="0"/>
              <a:t>Improve data communication for:</a:t>
            </a:r>
          </a:p>
          <a:p>
            <a:pPr marL="800100" lvl="1" indent="-342900"/>
            <a:r>
              <a:rPr lang="en-US" sz="2800" dirty="0"/>
              <a:t>Staff</a:t>
            </a:r>
          </a:p>
          <a:p>
            <a:pPr marL="800100" lvl="1" indent="-342900"/>
            <a:r>
              <a:rPr lang="en-US" sz="2800" dirty="0"/>
              <a:t>Funders</a:t>
            </a:r>
          </a:p>
          <a:p>
            <a:pPr marL="800100" lvl="1" indent="-342900"/>
            <a:r>
              <a:rPr lang="en-US" sz="2800" dirty="0"/>
              <a:t>Partners</a:t>
            </a:r>
          </a:p>
          <a:p>
            <a:pPr marL="800100" lvl="1" indent="-342900"/>
            <a:r>
              <a:rPr lang="en-US" sz="2800" dirty="0" smtClean="0"/>
              <a:t>Community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05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Center Status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9035" y="1953487"/>
            <a:ext cx="10813930" cy="34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Center Status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98" y="1551710"/>
            <a:ext cx="7451404" cy="45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Abandonment Rate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9797" y="1579848"/>
            <a:ext cx="8552406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854262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Introduction to CRN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Identified Problem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Solution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Systems and Data Integration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10329" y="1825625"/>
            <a:ext cx="48252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6598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6598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6598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6598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6598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en-US" dirty="0" smtClean="0"/>
              <a:t>Portals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6"/>
            </a:pPr>
            <a:r>
              <a:rPr lang="en-US" dirty="0" smtClean="0"/>
              <a:t>Using Reporting to Improve Operations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Caseload Reports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Control Reports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Automated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by Hour Dashboard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310" r="1000" b="2310"/>
          <a:stretch/>
        </p:blipFill>
        <p:spPr>
          <a:xfrm>
            <a:off x="1896172" y="1494730"/>
            <a:ext cx="8399657" cy="4502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76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Facing Dashboards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94"/>
          <a:stretch/>
        </p:blipFill>
        <p:spPr>
          <a:xfrm>
            <a:off x="1677811" y="1579848"/>
            <a:ext cx="883637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Facing Dashboards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5" y="1431782"/>
            <a:ext cx="10713011" cy="460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via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methods of data collection</a:t>
            </a:r>
          </a:p>
          <a:p>
            <a:r>
              <a:rPr lang="en-US" dirty="0"/>
              <a:t>Reduce employee data entry</a:t>
            </a:r>
          </a:p>
          <a:p>
            <a:r>
              <a:rPr lang="en-US" dirty="0"/>
              <a:t>Screen data before it enters system</a:t>
            </a:r>
          </a:p>
          <a:p>
            <a:r>
              <a:rPr lang="en-US" dirty="0"/>
              <a:t>Provides real time feedback to requestor </a:t>
            </a:r>
          </a:p>
          <a:p>
            <a:r>
              <a:rPr lang="en-US" dirty="0"/>
              <a:t>Saves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5126"/>
            <a:ext cx="10782300" cy="874590"/>
          </a:xfrm>
        </p:spPr>
        <p:txBody>
          <a:bodyPr/>
          <a:lstStyle/>
          <a:p>
            <a:r>
              <a:rPr lang="en-US" dirty="0" smtClean="0"/>
              <a:t>Transportation Portal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18" y="204788"/>
            <a:ext cx="5329866" cy="650768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7417" y="1914245"/>
            <a:ext cx="5008685" cy="34554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Pre- Portal, transportation requests were handwritten and faxed: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Portal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39679" y="1579419"/>
            <a:ext cx="9312643" cy="4325678"/>
          </a:xfrm>
          <a:prstGeom prst="rect">
            <a:avLst/>
          </a:prstGeom>
          <a:ln w="31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4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25" t="10259" r="1564" b="17763"/>
          <a:stretch/>
        </p:blipFill>
        <p:spPr>
          <a:xfrm>
            <a:off x="838200" y="1700930"/>
            <a:ext cx="10515600" cy="4351338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29306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7577" y="1690688"/>
            <a:ext cx="8176847" cy="44285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2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t="5067" r="955" b="14401"/>
          <a:stretch/>
        </p:blipFill>
        <p:spPr>
          <a:xfrm>
            <a:off x="-55045" y="-27709"/>
            <a:ext cx="12302091" cy="6206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0152" y="-152400"/>
            <a:ext cx="12503825" cy="632919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11666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Using Reporting to Improve Operations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68" y="445717"/>
            <a:ext cx="7562561" cy="19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Caseload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0709" y="1432459"/>
            <a:ext cx="7090583" cy="46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14877" y="406281"/>
            <a:ext cx="9110730" cy="5363453"/>
            <a:chOff x="1910590" y="1902903"/>
            <a:chExt cx="8157625" cy="4838757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4132996" y="2678806"/>
              <a:ext cx="3926009" cy="3849811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25400" algn="ctr">
              <a:solidFill>
                <a:srgbClr val="FFC20E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932324" y="3762740"/>
              <a:ext cx="2191030" cy="2137949"/>
            </a:xfrm>
            <a:prstGeom prst="ellipse">
              <a:avLst/>
            </a:prstGeom>
            <a:solidFill>
              <a:srgbClr val="FFFFFF">
                <a:alpha val="75000"/>
              </a:srgbClr>
            </a:solidFill>
            <a:ln w="25400" algn="ctr">
              <a:solidFill>
                <a:srgbClr val="FFC20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7581007" y="1902903"/>
              <a:ext cx="2188551" cy="2137949"/>
            </a:xfrm>
            <a:prstGeom prst="ellipse">
              <a:avLst/>
            </a:prstGeom>
            <a:solidFill>
              <a:srgbClr val="FFFFFF">
                <a:alpha val="75000"/>
              </a:srgbClr>
            </a:solidFill>
            <a:ln w="25400" algn="ctr">
              <a:solidFill>
                <a:srgbClr val="FFC20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7879664" y="4603711"/>
              <a:ext cx="2188551" cy="2137949"/>
            </a:xfrm>
            <a:prstGeom prst="ellipse">
              <a:avLst/>
            </a:prstGeom>
            <a:solidFill>
              <a:srgbClr val="FFFFFF">
                <a:alpha val="75000"/>
              </a:srgbClr>
            </a:solidFill>
            <a:ln w="25400" algn="ctr">
              <a:solidFill>
                <a:srgbClr val="FFC20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5" descr="CIR 211 2 color transparen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64"/>
            <a:stretch>
              <a:fillRect/>
            </a:stretch>
          </p:blipFill>
          <p:spPr bwMode="auto">
            <a:xfrm>
              <a:off x="7744916" y="2540305"/>
              <a:ext cx="1860732" cy="831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7290" y="4886036"/>
              <a:ext cx="1573298" cy="1573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7" descr="CRN_-07_STACKED Logo with Tagl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555" y="2971878"/>
              <a:ext cx="3732890" cy="2928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8" descr="Centered_ColoredTransparent_S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590" y="4059685"/>
              <a:ext cx="2234497" cy="1573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61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Caseload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365" y="1603945"/>
            <a:ext cx="54672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8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463" y="2244432"/>
            <a:ext cx="11071074" cy="27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 Review for Supervision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90" y="3283762"/>
            <a:ext cx="10530780" cy="269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60" y="1825625"/>
            <a:ext cx="1758342" cy="177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Reporting to External Parties: Emailed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6954" y="1925787"/>
            <a:ext cx="10418093" cy="37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Reporting to External </a:t>
            </a:r>
            <a:r>
              <a:rPr lang="en-US" dirty="0" smtClean="0"/>
              <a:t>Parties: SharePoint Logs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0515" y="1742495"/>
            <a:ext cx="99109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7"/>
          <a:stretch/>
        </p:blipFill>
        <p:spPr>
          <a:xfrm>
            <a:off x="6062" y="0"/>
            <a:ext cx="12179877" cy="61791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0152" y="-193964"/>
            <a:ext cx="12312203" cy="637076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11666"/>
            <a:ext cx="9144000" cy="2387600"/>
          </a:xfrm>
        </p:spPr>
        <p:txBody>
          <a:bodyPr/>
          <a:lstStyle/>
          <a:p>
            <a:r>
              <a:rPr lang="en-US" dirty="0" smtClean="0"/>
              <a:t>Questions and Answers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68" y="445717"/>
            <a:ext cx="7562561" cy="19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t="24466" b="7492"/>
          <a:stretch/>
        </p:blipFill>
        <p:spPr>
          <a:xfrm>
            <a:off x="-13856" y="1"/>
            <a:ext cx="12233285" cy="6179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0152" y="-152400"/>
            <a:ext cx="12503825" cy="632919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4036438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Andrew Erwin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860350"/>
            <a:ext cx="5157787" cy="1316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/>
              <a:t>Chief Operating Officer</a:t>
            </a:r>
          </a:p>
          <a:p>
            <a:pPr marL="0" indent="0">
              <a:buNone/>
            </a:pPr>
            <a:r>
              <a:rPr lang="en-US" sz="2300" dirty="0" smtClean="0"/>
              <a:t>Andrew.Erwin@CrisisNetwork.org</a:t>
            </a:r>
            <a:endParaRPr lang="en-US" sz="2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4036438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Sarah </a:t>
            </a:r>
            <a:r>
              <a:rPr lang="en-US" sz="3200" dirty="0" err="1" smtClean="0">
                <a:solidFill>
                  <a:schemeClr val="accent4"/>
                </a:solidFill>
              </a:rPr>
              <a:t>Schol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4860350"/>
            <a:ext cx="5742709" cy="1665143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 smtClean="0"/>
              <a:t>Senior Director, Contact Center Operations</a:t>
            </a:r>
            <a:endParaRPr lang="en-US" sz="2300" dirty="0"/>
          </a:p>
          <a:p>
            <a:pPr marL="0" indent="0">
              <a:buNone/>
            </a:pPr>
            <a:r>
              <a:rPr lang="en-US" sz="2300" dirty="0" smtClean="0"/>
              <a:t>Sarah.Schol@CrisisNetwork.org</a:t>
            </a: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98" y="84891"/>
            <a:ext cx="6539604" cy="19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Response Network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051620"/>
              </p:ext>
            </p:extLst>
          </p:nvPr>
        </p:nvGraphicFramePr>
        <p:xfrm>
          <a:off x="838200" y="1266642"/>
          <a:ext cx="10515600" cy="465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1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3" r="21367" b="14708"/>
          <a:stretch/>
        </p:blipFill>
        <p:spPr>
          <a:xfrm>
            <a:off x="0" y="1"/>
            <a:ext cx="12260840" cy="6179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60101" y="-25758"/>
            <a:ext cx="12312203" cy="6202558"/>
          </a:xfrm>
          <a:prstGeom prst="rect">
            <a:avLst/>
          </a:prstGeom>
          <a:solidFill>
            <a:srgbClr val="FFFFFF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286183"/>
              </p:ext>
            </p:extLst>
          </p:nvPr>
        </p:nvGraphicFramePr>
        <p:xfrm>
          <a:off x="807027" y="1828801"/>
          <a:ext cx="10577946" cy="340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10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</a:pPr>
            <a:r>
              <a:rPr lang="en-US" dirty="0"/>
              <a:t>Lots of $$$ into technology, but poor ability to review, report and display </a:t>
            </a:r>
            <a:r>
              <a:rPr lang="en-US" dirty="0" smtClean="0"/>
              <a:t>data</a:t>
            </a:r>
            <a:endParaRPr lang="en-US" dirty="0"/>
          </a:p>
          <a:p>
            <a:pPr marL="285750" indent="-285750">
              <a:lnSpc>
                <a:spcPct val="100000"/>
              </a:lnSpc>
            </a:pPr>
            <a:r>
              <a:rPr lang="en-US" dirty="0"/>
              <a:t>Challenges in communication between IT, Business Intelligence (BI) and Contact Center Leadership = errors in </a:t>
            </a:r>
            <a:r>
              <a:rPr lang="en-US" dirty="0" smtClean="0"/>
              <a:t>reporting</a:t>
            </a:r>
            <a:endParaRPr lang="en-US" dirty="0"/>
          </a:p>
          <a:p>
            <a:pPr marL="285750" indent="-285750">
              <a:lnSpc>
                <a:spcPct val="100000"/>
              </a:lnSpc>
            </a:pPr>
            <a:r>
              <a:rPr lang="en-US" dirty="0"/>
              <a:t>Technology was not supporting the staff in their </a:t>
            </a:r>
            <a:r>
              <a:rPr lang="en-US" dirty="0" smtClean="0"/>
              <a:t>work</a:t>
            </a:r>
            <a:endParaRPr lang="en-US" dirty="0"/>
          </a:p>
          <a:p>
            <a:pPr marL="285750" indent="-285750">
              <a:lnSpc>
                <a:spcPct val="100000"/>
              </a:lnSpc>
            </a:pPr>
            <a:r>
              <a:rPr lang="en-US" dirty="0"/>
              <a:t>Difficulty in “telling the story” with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spcAft>
                <a:spcPts val="600"/>
              </a:spcAft>
            </a:pPr>
            <a:r>
              <a:rPr lang="en-US" dirty="0"/>
              <a:t>Brought IT Department in-house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Expanded our Business Intelligence Department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Invested in platforms/technology that allow for more effective data reporting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Built portals to replace handwritten/faxed dispatch requests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Imported client eligibility data from Clearinghouse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Automated daily reports to internal/external recipients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Added two Software </a:t>
            </a:r>
            <a:r>
              <a:rPr lang="en-US" dirty="0" smtClean="0"/>
              <a:t>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t="4951" r="7236" b="19083"/>
          <a:stretch/>
        </p:blipFill>
        <p:spPr>
          <a:xfrm>
            <a:off x="-34357" y="-13855"/>
            <a:ext cx="12260715" cy="6192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0152" y="-13854"/>
            <a:ext cx="12312203" cy="619065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11666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Systems and Data Integration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20" y="94658"/>
            <a:ext cx="7562561" cy="19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9073" y="1567559"/>
            <a:ext cx="7633855" cy="4586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5C2C81"/>
      </a:accent1>
      <a:accent2>
        <a:srgbClr val="FFC20E"/>
      </a:accent2>
      <a:accent3>
        <a:srgbClr val="7F7F7F"/>
      </a:accent3>
      <a:accent4>
        <a:srgbClr val="76598F"/>
      </a:accent4>
      <a:accent5>
        <a:srgbClr val="FFC20E"/>
      </a:accent5>
      <a:accent6>
        <a:srgbClr val="76598F"/>
      </a:accent6>
      <a:hlink>
        <a:srgbClr val="00194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2439</Words>
  <Application>Microsoft Office PowerPoint</Application>
  <PresentationFormat>Widescreen</PresentationFormat>
  <Paragraphs>546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Bahnschrift</vt:lpstr>
      <vt:lpstr>Bahnschrift Light</vt:lpstr>
      <vt:lpstr>Calibri</vt:lpstr>
      <vt:lpstr>Office Theme</vt:lpstr>
      <vt:lpstr>Elevating Contact Center Operations with… Data!</vt:lpstr>
      <vt:lpstr>Agenda</vt:lpstr>
      <vt:lpstr>PowerPoint Presentation</vt:lpstr>
      <vt:lpstr>Crisis Response Network</vt:lpstr>
      <vt:lpstr>A Bit of Data</vt:lpstr>
      <vt:lpstr>Identified Problems</vt:lpstr>
      <vt:lpstr>Solutions</vt:lpstr>
      <vt:lpstr>Systems and Data Integration</vt:lpstr>
      <vt:lpstr>Data Warehouse</vt:lpstr>
      <vt:lpstr>Multi-System Data Integration</vt:lpstr>
      <vt:lpstr>Approved Client Eligibility Integration</vt:lpstr>
      <vt:lpstr>CCX and ININ Bridge</vt:lpstr>
      <vt:lpstr>GPS Track It</vt:lpstr>
      <vt:lpstr>GPS Track It/CCX Bridge</vt:lpstr>
      <vt:lpstr>Dashboards and Portals</vt:lpstr>
      <vt:lpstr>Dashboards</vt:lpstr>
      <vt:lpstr>Contact Center Status Dashboard</vt:lpstr>
      <vt:lpstr>Contact Center Status Dashboard</vt:lpstr>
      <vt:lpstr>Abandonment Rate Dashboard</vt:lpstr>
      <vt:lpstr>Call by Hour Dashboard</vt:lpstr>
      <vt:lpstr>Public Facing Dashboards</vt:lpstr>
      <vt:lpstr>Public Facing Dashboards</vt:lpstr>
      <vt:lpstr>Data Integration via Portal</vt:lpstr>
      <vt:lpstr>Transportation Portal</vt:lpstr>
      <vt:lpstr>Transportation Portal</vt:lpstr>
      <vt:lpstr>Transportation Portal</vt:lpstr>
      <vt:lpstr>Transportation Portal</vt:lpstr>
      <vt:lpstr>Using Reporting to Improve Operations</vt:lpstr>
      <vt:lpstr>Dispatch Caseload Reports</vt:lpstr>
      <vt:lpstr>Dispatch Caseload Reports</vt:lpstr>
      <vt:lpstr>Control Reports</vt:lpstr>
      <vt:lpstr>Supervisor Review for Supervision</vt:lpstr>
      <vt:lpstr>Automated Reporting to External Parties: Emailed Reports</vt:lpstr>
      <vt:lpstr>Automated Reporting to External Parties: SharePoint Logs</vt:lpstr>
      <vt:lpstr>Questions and Answers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Brady</dc:creator>
  <cp:lastModifiedBy>Sarah Schol</cp:lastModifiedBy>
  <cp:revision>38</cp:revision>
  <dcterms:created xsi:type="dcterms:W3CDTF">2018-10-03T21:17:03Z</dcterms:created>
  <dcterms:modified xsi:type="dcterms:W3CDTF">2018-10-12T23:25:06Z</dcterms:modified>
</cp:coreProperties>
</file>