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54"/>
  </p:notesMasterIdLst>
  <p:sldIdLst>
    <p:sldId id="256" r:id="rId3"/>
    <p:sldId id="304" r:id="rId4"/>
    <p:sldId id="296" r:id="rId5"/>
    <p:sldId id="278" r:id="rId6"/>
    <p:sldId id="286" r:id="rId7"/>
    <p:sldId id="298" r:id="rId8"/>
    <p:sldId id="299" r:id="rId9"/>
    <p:sldId id="300" r:id="rId10"/>
    <p:sldId id="301" r:id="rId11"/>
    <p:sldId id="274" r:id="rId12"/>
    <p:sldId id="284" r:id="rId13"/>
    <p:sldId id="302" r:id="rId14"/>
    <p:sldId id="305" r:id="rId15"/>
    <p:sldId id="303" r:id="rId16"/>
    <p:sldId id="297" r:id="rId17"/>
    <p:sldId id="306" r:id="rId18"/>
    <p:sldId id="289" r:id="rId19"/>
    <p:sldId id="257" r:id="rId20"/>
    <p:sldId id="258" r:id="rId21"/>
    <p:sldId id="276" r:id="rId22"/>
    <p:sldId id="275" r:id="rId23"/>
    <p:sldId id="260" r:id="rId24"/>
    <p:sldId id="261" r:id="rId25"/>
    <p:sldId id="262" r:id="rId26"/>
    <p:sldId id="263" r:id="rId27"/>
    <p:sldId id="292" r:id="rId28"/>
    <p:sldId id="264" r:id="rId29"/>
    <p:sldId id="259" r:id="rId30"/>
    <p:sldId id="265" r:id="rId31"/>
    <p:sldId id="266" r:id="rId32"/>
    <p:sldId id="267" r:id="rId33"/>
    <p:sldId id="294" r:id="rId34"/>
    <p:sldId id="268" r:id="rId35"/>
    <p:sldId id="270" r:id="rId36"/>
    <p:sldId id="271" r:id="rId37"/>
    <p:sldId id="269" r:id="rId38"/>
    <p:sldId id="308" r:id="rId39"/>
    <p:sldId id="307" r:id="rId40"/>
    <p:sldId id="273" r:id="rId41"/>
    <p:sldId id="272" r:id="rId42"/>
    <p:sldId id="293" r:id="rId43"/>
    <p:sldId id="309" r:id="rId44"/>
    <p:sldId id="310" r:id="rId45"/>
    <p:sldId id="311" r:id="rId46"/>
    <p:sldId id="312" r:id="rId47"/>
    <p:sldId id="313" r:id="rId48"/>
    <p:sldId id="314" r:id="rId49"/>
    <p:sldId id="315" r:id="rId50"/>
    <p:sldId id="316" r:id="rId51"/>
    <p:sldId id="317" r:id="rId52"/>
    <p:sldId id="295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3"/>
  </p:normalViewPr>
  <p:slideViewPr>
    <p:cSldViewPr snapToGrid="0" snapToObjects="1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ofPieChart>
        <c:ofPieType val="pie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tint val="58000"/>
                      <a:tint val="96000"/>
                      <a:lumMod val="104000"/>
                    </a:schemeClr>
                  </a:gs>
                  <a:gs pos="100000">
                    <a:schemeClr val="accent6">
                      <a:tint val="58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9F8-4806-9918-B52979FE74A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tint val="86000"/>
                      <a:tint val="96000"/>
                      <a:lumMod val="104000"/>
                    </a:schemeClr>
                  </a:gs>
                  <a:gs pos="100000">
                    <a:schemeClr val="accent6">
                      <a:tint val="86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49F8-4806-9918-B52979FE74A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hade val="86000"/>
                      <a:tint val="96000"/>
                      <a:lumMod val="104000"/>
                    </a:schemeClr>
                  </a:gs>
                  <a:gs pos="100000">
                    <a:schemeClr val="accent6">
                      <a:shade val="86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shade val="58000"/>
                      <a:tint val="96000"/>
                      <a:lumMod val="104000"/>
                    </a:schemeClr>
                  </a:gs>
                  <a:gs pos="100000">
                    <a:schemeClr val="accent6">
                      <a:shade val="58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6">
                      <a:shade val="58000"/>
                      <a:tint val="96000"/>
                      <a:lumMod val="104000"/>
                    </a:schemeClr>
                  </a:gs>
                  <a:gs pos="100000">
                    <a:schemeClr val="accent6">
                      <a:shade val="58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38100" dist="25400" dir="5400000" rotWithShape="0">
                  <a:srgbClr val="000000">
                    <a:alpha val="2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0-B3AF-4217-806F-35AFFE8BB82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9F8-4806-9918-B52979FE74AF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49F8-4806-9918-B52979FE74A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bg1"/>
                        </a:solidFill>
                      </a:rPr>
                      <a:t>Yes
55%</a:t>
                    </a:r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AF-4217-806F-35AFFE8BB8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rnd" cmpd="sng" algn="ctr">
                  <a:solidFill>
                    <a:schemeClr val="tx1">
                      <a:shade val="90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</c:v>
                </c:pt>
                <c:pt idx="1">
                  <c:v>Unsure</c:v>
                </c:pt>
                <c:pt idx="2">
                  <c:v>Yes, no leaders</c:v>
                </c:pt>
                <c:pt idx="3">
                  <c:v>Yes, and leaders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23</c:v>
                </c:pt>
                <c:pt idx="2">
                  <c:v>36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AF-4217-806F-35AFFE8BB823}"/>
            </c:ext>
          </c:extLst>
        </c:ser>
        <c:dLbls>
          <c:dLblPos val="bestFit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50"/>
        <c:secondPieSize val="125"/>
        <c:serLines>
          <c:spPr>
            <a:ln w="9525" cap="rnd" cmpd="sng" algn="ctr">
              <a:solidFill>
                <a:schemeClr val="tx1">
                  <a:shade val="90000"/>
                </a:schemeClr>
              </a:solidFill>
              <a:prstDash val="solid"/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rnd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C6207-C286-B84E-8B4C-2555AA1ED2EE}" type="doc">
      <dgm:prSet loTypeId="urn:microsoft.com/office/officeart/2005/8/layout/gear1" loCatId="" qsTypeId="urn:microsoft.com/office/officeart/2005/8/quickstyle/simple4" qsCatId="simple" csTypeId="urn:microsoft.com/office/officeart/2005/8/colors/accent1_2" csCatId="accent1" phldr="1"/>
      <dgm:spPr/>
    </dgm:pt>
    <dgm:pt modelId="{142E32AC-56ED-E94B-88F5-88225E3B007C}">
      <dgm:prSet phldrT="[Text]"/>
      <dgm:spPr/>
      <dgm:t>
        <a:bodyPr/>
        <a:lstStyle/>
        <a:p>
          <a:r>
            <a:rPr lang="en-US" dirty="0"/>
            <a:t>Practices</a:t>
          </a:r>
        </a:p>
      </dgm:t>
    </dgm:pt>
    <dgm:pt modelId="{02D64EB0-C35E-7B43-9C4E-4E1D266222BB}" type="parTrans" cxnId="{50B2AED0-D208-F747-85D8-AF8622D5848A}">
      <dgm:prSet/>
      <dgm:spPr/>
      <dgm:t>
        <a:bodyPr/>
        <a:lstStyle/>
        <a:p>
          <a:endParaRPr lang="en-US"/>
        </a:p>
      </dgm:t>
    </dgm:pt>
    <dgm:pt modelId="{F125FC14-0B85-6040-B792-32D7C9D15137}" type="sibTrans" cxnId="{50B2AED0-D208-F747-85D8-AF8622D5848A}">
      <dgm:prSet/>
      <dgm:spPr/>
      <dgm:t>
        <a:bodyPr/>
        <a:lstStyle/>
        <a:p>
          <a:endParaRPr lang="en-US"/>
        </a:p>
      </dgm:t>
    </dgm:pt>
    <dgm:pt modelId="{6E8C0087-205D-EA4B-A399-DCC52F1736E4}">
      <dgm:prSet phldrT="[Text]"/>
      <dgm:spPr/>
      <dgm:t>
        <a:bodyPr/>
        <a:lstStyle/>
        <a:p>
          <a:r>
            <a:rPr lang="en-US" dirty="0"/>
            <a:t>Programs</a:t>
          </a:r>
        </a:p>
      </dgm:t>
    </dgm:pt>
    <dgm:pt modelId="{C71AF30E-7257-CD45-8E0F-A96A432E75BB}" type="parTrans" cxnId="{3ED7AB0E-809D-5648-90FC-6896AD842D83}">
      <dgm:prSet/>
      <dgm:spPr/>
      <dgm:t>
        <a:bodyPr/>
        <a:lstStyle/>
        <a:p>
          <a:endParaRPr lang="en-US"/>
        </a:p>
      </dgm:t>
    </dgm:pt>
    <dgm:pt modelId="{D77B3536-6A9C-B847-B1C1-5BFFD8C7F630}" type="sibTrans" cxnId="{3ED7AB0E-809D-5648-90FC-6896AD842D83}">
      <dgm:prSet/>
      <dgm:spPr/>
      <dgm:t>
        <a:bodyPr/>
        <a:lstStyle/>
        <a:p>
          <a:endParaRPr lang="en-US"/>
        </a:p>
      </dgm:t>
    </dgm:pt>
    <dgm:pt modelId="{3634035F-BD87-0E40-A4D2-7910B39BED16}">
      <dgm:prSet phldrT="[Text]"/>
      <dgm:spPr/>
      <dgm:t>
        <a:bodyPr/>
        <a:lstStyle/>
        <a:p>
          <a:r>
            <a:rPr lang="en-US" dirty="0"/>
            <a:t>Policies</a:t>
          </a:r>
        </a:p>
      </dgm:t>
    </dgm:pt>
    <dgm:pt modelId="{3E73DB7C-75C0-FA4A-AC80-47991BF3DB8C}" type="parTrans" cxnId="{B074305F-D545-EF46-B27A-FDB298799DE2}">
      <dgm:prSet/>
      <dgm:spPr/>
      <dgm:t>
        <a:bodyPr/>
        <a:lstStyle/>
        <a:p>
          <a:endParaRPr lang="en-US"/>
        </a:p>
      </dgm:t>
    </dgm:pt>
    <dgm:pt modelId="{BCB5A451-61FE-0D4B-B9D1-CB49F9BBBA28}" type="sibTrans" cxnId="{B074305F-D545-EF46-B27A-FDB298799DE2}">
      <dgm:prSet/>
      <dgm:spPr/>
      <dgm:t>
        <a:bodyPr/>
        <a:lstStyle/>
        <a:p>
          <a:endParaRPr lang="en-US"/>
        </a:p>
      </dgm:t>
    </dgm:pt>
    <dgm:pt modelId="{07A9B82E-2597-264E-A0BA-099FD0AACC1C}" type="pres">
      <dgm:prSet presAssocID="{61EC6207-C286-B84E-8B4C-2555AA1ED2EE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9C6B091-40AA-9F49-A928-A56CF07CC07A}" type="pres">
      <dgm:prSet presAssocID="{142E32AC-56ED-E94B-88F5-88225E3B007C}" presName="gear1" presStyleLbl="node1" presStyleIdx="0" presStyleCnt="3">
        <dgm:presLayoutVars>
          <dgm:chMax val="1"/>
          <dgm:bulletEnabled val="1"/>
        </dgm:presLayoutVars>
      </dgm:prSet>
      <dgm:spPr/>
    </dgm:pt>
    <dgm:pt modelId="{CCC284B6-D8BA-994F-A576-3A7201515B1C}" type="pres">
      <dgm:prSet presAssocID="{142E32AC-56ED-E94B-88F5-88225E3B007C}" presName="gear1srcNode" presStyleLbl="node1" presStyleIdx="0" presStyleCnt="3"/>
      <dgm:spPr/>
    </dgm:pt>
    <dgm:pt modelId="{CB391EA5-94B9-1148-9319-5658CE9A8C67}" type="pres">
      <dgm:prSet presAssocID="{142E32AC-56ED-E94B-88F5-88225E3B007C}" presName="gear1dstNode" presStyleLbl="node1" presStyleIdx="0" presStyleCnt="3"/>
      <dgm:spPr/>
    </dgm:pt>
    <dgm:pt modelId="{96C6480E-DFBB-EE4D-ABB0-729FB9CCF4C3}" type="pres">
      <dgm:prSet presAssocID="{6E8C0087-205D-EA4B-A399-DCC52F1736E4}" presName="gear2" presStyleLbl="node1" presStyleIdx="1" presStyleCnt="3">
        <dgm:presLayoutVars>
          <dgm:chMax val="1"/>
          <dgm:bulletEnabled val="1"/>
        </dgm:presLayoutVars>
      </dgm:prSet>
      <dgm:spPr/>
    </dgm:pt>
    <dgm:pt modelId="{FAE45885-359B-6845-B10C-47AEBA42D801}" type="pres">
      <dgm:prSet presAssocID="{6E8C0087-205D-EA4B-A399-DCC52F1736E4}" presName="gear2srcNode" presStyleLbl="node1" presStyleIdx="1" presStyleCnt="3"/>
      <dgm:spPr/>
    </dgm:pt>
    <dgm:pt modelId="{C45DB0B0-AA20-E847-9074-D8187351FB26}" type="pres">
      <dgm:prSet presAssocID="{6E8C0087-205D-EA4B-A399-DCC52F1736E4}" presName="gear2dstNode" presStyleLbl="node1" presStyleIdx="1" presStyleCnt="3"/>
      <dgm:spPr/>
    </dgm:pt>
    <dgm:pt modelId="{DE15BAE4-8332-6348-82E1-C0C4D78517B9}" type="pres">
      <dgm:prSet presAssocID="{3634035F-BD87-0E40-A4D2-7910B39BED16}" presName="gear3" presStyleLbl="node1" presStyleIdx="2" presStyleCnt="3"/>
      <dgm:spPr/>
    </dgm:pt>
    <dgm:pt modelId="{DB17841D-F89B-F343-9A03-8EC485CF0FF5}" type="pres">
      <dgm:prSet presAssocID="{3634035F-BD87-0E40-A4D2-7910B39BED1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8539F69-F4F9-CE46-B5C0-C83EAFB9BFAD}" type="pres">
      <dgm:prSet presAssocID="{3634035F-BD87-0E40-A4D2-7910B39BED16}" presName="gear3srcNode" presStyleLbl="node1" presStyleIdx="2" presStyleCnt="3"/>
      <dgm:spPr/>
    </dgm:pt>
    <dgm:pt modelId="{137E559E-49D8-C04F-9279-1E53D7F4ACCF}" type="pres">
      <dgm:prSet presAssocID="{3634035F-BD87-0E40-A4D2-7910B39BED16}" presName="gear3dstNode" presStyleLbl="node1" presStyleIdx="2" presStyleCnt="3"/>
      <dgm:spPr/>
    </dgm:pt>
    <dgm:pt modelId="{80AB98E9-1F3F-6E4D-A080-6EF96962D992}" type="pres">
      <dgm:prSet presAssocID="{F125FC14-0B85-6040-B792-32D7C9D15137}" presName="connector1" presStyleLbl="sibTrans2D1" presStyleIdx="0" presStyleCnt="3"/>
      <dgm:spPr/>
    </dgm:pt>
    <dgm:pt modelId="{2382D98F-3245-EC43-8ED3-8EB5FFBE1039}" type="pres">
      <dgm:prSet presAssocID="{D77B3536-6A9C-B847-B1C1-5BFFD8C7F630}" presName="connector2" presStyleLbl="sibTrans2D1" presStyleIdx="1" presStyleCnt="3"/>
      <dgm:spPr/>
    </dgm:pt>
    <dgm:pt modelId="{4DA31CBC-48F3-5249-BA7C-49EA9E82A0E8}" type="pres">
      <dgm:prSet presAssocID="{BCB5A451-61FE-0D4B-B9D1-CB49F9BBBA28}" presName="connector3" presStyleLbl="sibTrans2D1" presStyleIdx="2" presStyleCnt="3"/>
      <dgm:spPr/>
    </dgm:pt>
  </dgm:ptLst>
  <dgm:cxnLst>
    <dgm:cxn modelId="{3ED7AB0E-809D-5648-90FC-6896AD842D83}" srcId="{61EC6207-C286-B84E-8B4C-2555AA1ED2EE}" destId="{6E8C0087-205D-EA4B-A399-DCC52F1736E4}" srcOrd="1" destOrd="0" parTransId="{C71AF30E-7257-CD45-8E0F-A96A432E75BB}" sibTransId="{D77B3536-6A9C-B847-B1C1-5BFFD8C7F630}"/>
    <dgm:cxn modelId="{73377A28-7E89-6A4B-8409-D022D22A7792}" type="presOf" srcId="{D77B3536-6A9C-B847-B1C1-5BFFD8C7F630}" destId="{2382D98F-3245-EC43-8ED3-8EB5FFBE1039}" srcOrd="0" destOrd="0" presId="urn:microsoft.com/office/officeart/2005/8/layout/gear1"/>
    <dgm:cxn modelId="{B074305F-D545-EF46-B27A-FDB298799DE2}" srcId="{61EC6207-C286-B84E-8B4C-2555AA1ED2EE}" destId="{3634035F-BD87-0E40-A4D2-7910B39BED16}" srcOrd="2" destOrd="0" parTransId="{3E73DB7C-75C0-FA4A-AC80-47991BF3DB8C}" sibTransId="{BCB5A451-61FE-0D4B-B9D1-CB49F9BBBA28}"/>
    <dgm:cxn modelId="{4E99096B-E246-1449-B251-D4B0538C105D}" type="presOf" srcId="{6E8C0087-205D-EA4B-A399-DCC52F1736E4}" destId="{FAE45885-359B-6845-B10C-47AEBA42D801}" srcOrd="1" destOrd="0" presId="urn:microsoft.com/office/officeart/2005/8/layout/gear1"/>
    <dgm:cxn modelId="{2853F54C-8AD6-9240-840B-027652429C3A}" type="presOf" srcId="{6E8C0087-205D-EA4B-A399-DCC52F1736E4}" destId="{96C6480E-DFBB-EE4D-ABB0-729FB9CCF4C3}" srcOrd="0" destOrd="0" presId="urn:microsoft.com/office/officeart/2005/8/layout/gear1"/>
    <dgm:cxn modelId="{5D0CFC4D-C881-8A49-BCF7-0480EDC34F1B}" type="presOf" srcId="{3634035F-BD87-0E40-A4D2-7910B39BED16}" destId="{137E559E-49D8-C04F-9279-1E53D7F4ACCF}" srcOrd="3" destOrd="0" presId="urn:microsoft.com/office/officeart/2005/8/layout/gear1"/>
    <dgm:cxn modelId="{898FFF6D-6107-8D44-9129-66F8F55EFFC6}" type="presOf" srcId="{142E32AC-56ED-E94B-88F5-88225E3B007C}" destId="{CCC284B6-D8BA-994F-A576-3A7201515B1C}" srcOrd="1" destOrd="0" presId="urn:microsoft.com/office/officeart/2005/8/layout/gear1"/>
    <dgm:cxn modelId="{1FA98850-3F04-D848-B97E-A63E7949E0E7}" type="presOf" srcId="{3634035F-BD87-0E40-A4D2-7910B39BED16}" destId="{DB17841D-F89B-F343-9A03-8EC485CF0FF5}" srcOrd="1" destOrd="0" presId="urn:microsoft.com/office/officeart/2005/8/layout/gear1"/>
    <dgm:cxn modelId="{53FE9F92-B6F4-7D4D-944C-F44B4F823604}" type="presOf" srcId="{3634035F-BD87-0E40-A4D2-7910B39BED16}" destId="{DE15BAE4-8332-6348-82E1-C0C4D78517B9}" srcOrd="0" destOrd="0" presId="urn:microsoft.com/office/officeart/2005/8/layout/gear1"/>
    <dgm:cxn modelId="{BA440597-CC8C-834D-9DCA-896C96FED1D5}" type="presOf" srcId="{142E32AC-56ED-E94B-88F5-88225E3B007C}" destId="{CB391EA5-94B9-1148-9319-5658CE9A8C67}" srcOrd="2" destOrd="0" presId="urn:microsoft.com/office/officeart/2005/8/layout/gear1"/>
    <dgm:cxn modelId="{7E8C31B0-0090-D44B-8721-A19D0FE6F73F}" type="presOf" srcId="{142E32AC-56ED-E94B-88F5-88225E3B007C}" destId="{F9C6B091-40AA-9F49-A928-A56CF07CC07A}" srcOrd="0" destOrd="0" presId="urn:microsoft.com/office/officeart/2005/8/layout/gear1"/>
    <dgm:cxn modelId="{1E7D8EBB-C2EE-CD49-AEDE-BC98A3F19E6E}" type="presOf" srcId="{3634035F-BD87-0E40-A4D2-7910B39BED16}" destId="{68539F69-F4F9-CE46-B5C0-C83EAFB9BFAD}" srcOrd="2" destOrd="0" presId="urn:microsoft.com/office/officeart/2005/8/layout/gear1"/>
    <dgm:cxn modelId="{D06F07BD-440A-9A41-9684-9F8C3C7A3BF6}" type="presOf" srcId="{F125FC14-0B85-6040-B792-32D7C9D15137}" destId="{80AB98E9-1F3F-6E4D-A080-6EF96962D992}" srcOrd="0" destOrd="0" presId="urn:microsoft.com/office/officeart/2005/8/layout/gear1"/>
    <dgm:cxn modelId="{D68048BF-8A87-B641-A3AB-7E6281E234F7}" type="presOf" srcId="{6E8C0087-205D-EA4B-A399-DCC52F1736E4}" destId="{C45DB0B0-AA20-E847-9074-D8187351FB26}" srcOrd="2" destOrd="0" presId="urn:microsoft.com/office/officeart/2005/8/layout/gear1"/>
    <dgm:cxn modelId="{50B2AED0-D208-F747-85D8-AF8622D5848A}" srcId="{61EC6207-C286-B84E-8B4C-2555AA1ED2EE}" destId="{142E32AC-56ED-E94B-88F5-88225E3B007C}" srcOrd="0" destOrd="0" parTransId="{02D64EB0-C35E-7B43-9C4E-4E1D266222BB}" sibTransId="{F125FC14-0B85-6040-B792-32D7C9D15137}"/>
    <dgm:cxn modelId="{7EBA1AD5-02A7-C443-A597-AA8316D9B61C}" type="presOf" srcId="{BCB5A451-61FE-0D4B-B9D1-CB49F9BBBA28}" destId="{4DA31CBC-48F3-5249-BA7C-49EA9E82A0E8}" srcOrd="0" destOrd="0" presId="urn:microsoft.com/office/officeart/2005/8/layout/gear1"/>
    <dgm:cxn modelId="{E8ED1DE7-A815-3049-84FA-C13E165E897C}" type="presOf" srcId="{61EC6207-C286-B84E-8B4C-2555AA1ED2EE}" destId="{07A9B82E-2597-264E-A0BA-099FD0AACC1C}" srcOrd="0" destOrd="0" presId="urn:microsoft.com/office/officeart/2005/8/layout/gear1"/>
    <dgm:cxn modelId="{D4806269-CFA7-804F-B0CD-648A1D6C04BC}" type="presParOf" srcId="{07A9B82E-2597-264E-A0BA-099FD0AACC1C}" destId="{F9C6B091-40AA-9F49-A928-A56CF07CC07A}" srcOrd="0" destOrd="0" presId="urn:microsoft.com/office/officeart/2005/8/layout/gear1"/>
    <dgm:cxn modelId="{4F66AA51-9A61-C445-A455-1562BEDD6CF0}" type="presParOf" srcId="{07A9B82E-2597-264E-A0BA-099FD0AACC1C}" destId="{CCC284B6-D8BA-994F-A576-3A7201515B1C}" srcOrd="1" destOrd="0" presId="urn:microsoft.com/office/officeart/2005/8/layout/gear1"/>
    <dgm:cxn modelId="{D7A6268A-B005-5F44-98A9-72401FAD570B}" type="presParOf" srcId="{07A9B82E-2597-264E-A0BA-099FD0AACC1C}" destId="{CB391EA5-94B9-1148-9319-5658CE9A8C67}" srcOrd="2" destOrd="0" presId="urn:microsoft.com/office/officeart/2005/8/layout/gear1"/>
    <dgm:cxn modelId="{5021C233-3CA3-644E-ADFF-F2B2707B9B3A}" type="presParOf" srcId="{07A9B82E-2597-264E-A0BA-099FD0AACC1C}" destId="{96C6480E-DFBB-EE4D-ABB0-729FB9CCF4C3}" srcOrd="3" destOrd="0" presId="urn:microsoft.com/office/officeart/2005/8/layout/gear1"/>
    <dgm:cxn modelId="{F44769F1-41C9-AF4E-B4E0-5484A8DDAF83}" type="presParOf" srcId="{07A9B82E-2597-264E-A0BA-099FD0AACC1C}" destId="{FAE45885-359B-6845-B10C-47AEBA42D801}" srcOrd="4" destOrd="0" presId="urn:microsoft.com/office/officeart/2005/8/layout/gear1"/>
    <dgm:cxn modelId="{4E602AE2-969D-EF46-A46E-340BDB2B4F6B}" type="presParOf" srcId="{07A9B82E-2597-264E-A0BA-099FD0AACC1C}" destId="{C45DB0B0-AA20-E847-9074-D8187351FB26}" srcOrd="5" destOrd="0" presId="urn:microsoft.com/office/officeart/2005/8/layout/gear1"/>
    <dgm:cxn modelId="{077D2765-7C57-7340-8F9E-7F6E2C1D42EB}" type="presParOf" srcId="{07A9B82E-2597-264E-A0BA-099FD0AACC1C}" destId="{DE15BAE4-8332-6348-82E1-C0C4D78517B9}" srcOrd="6" destOrd="0" presId="urn:microsoft.com/office/officeart/2005/8/layout/gear1"/>
    <dgm:cxn modelId="{04A48501-C690-D045-AACE-B8BED9A01AA0}" type="presParOf" srcId="{07A9B82E-2597-264E-A0BA-099FD0AACC1C}" destId="{DB17841D-F89B-F343-9A03-8EC485CF0FF5}" srcOrd="7" destOrd="0" presId="urn:microsoft.com/office/officeart/2005/8/layout/gear1"/>
    <dgm:cxn modelId="{A0C9D8B6-C578-474F-AFFE-473C3BD11FB7}" type="presParOf" srcId="{07A9B82E-2597-264E-A0BA-099FD0AACC1C}" destId="{68539F69-F4F9-CE46-B5C0-C83EAFB9BFAD}" srcOrd="8" destOrd="0" presId="urn:microsoft.com/office/officeart/2005/8/layout/gear1"/>
    <dgm:cxn modelId="{61CD0F66-1A45-0746-BE4F-93B5049D0ACA}" type="presParOf" srcId="{07A9B82E-2597-264E-A0BA-099FD0AACC1C}" destId="{137E559E-49D8-C04F-9279-1E53D7F4ACCF}" srcOrd="9" destOrd="0" presId="urn:microsoft.com/office/officeart/2005/8/layout/gear1"/>
    <dgm:cxn modelId="{4BFCCC16-23A9-3C4D-B8F8-82113D1ABC79}" type="presParOf" srcId="{07A9B82E-2597-264E-A0BA-099FD0AACC1C}" destId="{80AB98E9-1F3F-6E4D-A080-6EF96962D992}" srcOrd="10" destOrd="0" presId="urn:microsoft.com/office/officeart/2005/8/layout/gear1"/>
    <dgm:cxn modelId="{7C257259-9F4C-4748-8406-C154DA16E7A1}" type="presParOf" srcId="{07A9B82E-2597-264E-A0BA-099FD0AACC1C}" destId="{2382D98F-3245-EC43-8ED3-8EB5FFBE1039}" srcOrd="11" destOrd="0" presId="urn:microsoft.com/office/officeart/2005/8/layout/gear1"/>
    <dgm:cxn modelId="{71250889-9C1B-314F-828A-DF7ECBC444CE}" type="presParOf" srcId="{07A9B82E-2597-264E-A0BA-099FD0AACC1C}" destId="{4DA31CBC-48F3-5249-BA7C-49EA9E82A0E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6B091-40AA-9F49-A928-A56CF07CC07A}">
      <dsp:nvSpPr>
        <dsp:cNvPr id="0" name=""/>
        <dsp:cNvSpPr/>
      </dsp:nvSpPr>
      <dsp:spPr>
        <a:xfrm>
          <a:off x="3720637" y="2250292"/>
          <a:ext cx="2750357" cy="2750357"/>
        </a:xfrm>
        <a:prstGeom prst="gear9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Practices</a:t>
          </a:r>
        </a:p>
      </dsp:txBody>
      <dsp:txXfrm>
        <a:off x="4273581" y="2894550"/>
        <a:ext cx="1644469" cy="1413740"/>
      </dsp:txXfrm>
    </dsp:sp>
    <dsp:sp modelId="{96C6480E-DFBB-EE4D-ABB0-729FB9CCF4C3}">
      <dsp:nvSpPr>
        <dsp:cNvPr id="0" name=""/>
        <dsp:cNvSpPr/>
      </dsp:nvSpPr>
      <dsp:spPr>
        <a:xfrm>
          <a:off x="2120429" y="1600208"/>
          <a:ext cx="2000260" cy="2000260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Programs</a:t>
          </a:r>
        </a:p>
      </dsp:txBody>
      <dsp:txXfrm>
        <a:off x="2624000" y="2106823"/>
        <a:ext cx="993118" cy="987030"/>
      </dsp:txXfrm>
    </dsp:sp>
    <dsp:sp modelId="{DE15BAE4-8332-6348-82E1-C0C4D78517B9}">
      <dsp:nvSpPr>
        <dsp:cNvPr id="0" name=""/>
        <dsp:cNvSpPr/>
      </dsp:nvSpPr>
      <dsp:spPr>
        <a:xfrm rot="20700000">
          <a:off x="3240778" y="220232"/>
          <a:ext cx="1959846" cy="1959846"/>
        </a:xfrm>
        <a:prstGeom prst="gear6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Policies</a:t>
          </a:r>
        </a:p>
      </dsp:txBody>
      <dsp:txXfrm rot="-20700000">
        <a:off x="3670630" y="650084"/>
        <a:ext cx="1100143" cy="1100143"/>
      </dsp:txXfrm>
    </dsp:sp>
    <dsp:sp modelId="{80AB98E9-1F3F-6E4D-A080-6EF96962D992}">
      <dsp:nvSpPr>
        <dsp:cNvPr id="0" name=""/>
        <dsp:cNvSpPr/>
      </dsp:nvSpPr>
      <dsp:spPr>
        <a:xfrm>
          <a:off x="3518105" y="1830157"/>
          <a:ext cx="3520457" cy="3520457"/>
        </a:xfrm>
        <a:prstGeom prst="circularArrow">
          <a:avLst>
            <a:gd name="adj1" fmla="val 4687"/>
            <a:gd name="adj2" fmla="val 299029"/>
            <a:gd name="adj3" fmla="val 2532555"/>
            <a:gd name="adj4" fmla="val 15826413"/>
            <a:gd name="adj5" fmla="val 5469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82D98F-3245-EC43-8ED3-8EB5FFBE1039}">
      <dsp:nvSpPr>
        <dsp:cNvPr id="0" name=""/>
        <dsp:cNvSpPr/>
      </dsp:nvSpPr>
      <dsp:spPr>
        <a:xfrm>
          <a:off x="1766186" y="1154165"/>
          <a:ext cx="2557832" cy="25578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A31CBC-48F3-5249-BA7C-49EA9E82A0E8}">
      <dsp:nvSpPr>
        <dsp:cNvPr id="0" name=""/>
        <dsp:cNvSpPr/>
      </dsp:nvSpPr>
      <dsp:spPr>
        <a:xfrm>
          <a:off x="2787446" y="-212507"/>
          <a:ext cx="2757858" cy="275785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3E4CD-5001-284E-B78F-849FB81BB8FA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987E1-301C-6041-8760-0143112BA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52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Are there open (disclosed) suicide loss survivors in your organization?</a:t>
            </a:r>
          </a:p>
          <a:p>
            <a:pPr lvl="0"/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Yes, including leadership role(s)</a:t>
            </a:r>
          </a:p>
          <a:p>
            <a:pPr lvl="0"/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Yes</a:t>
            </a:r>
          </a:p>
          <a:p>
            <a:pPr lvl="0"/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I don’t know</a:t>
            </a:r>
          </a:p>
          <a:p>
            <a:pPr lvl="0"/>
            <a:r>
              <a:rPr lang="en-US" sz="1200" dirty="0">
                <a:effectLst/>
                <a:latin typeface="+mn-lt"/>
                <a:ea typeface="+mn-ea"/>
                <a:cs typeface="+mn-cs"/>
                <a:sym typeface="Calibri"/>
              </a:rPr>
              <a:t>No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88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C987E1-301C-6041-8760-0143112BA8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8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52" y="524899"/>
            <a:ext cx="4319972" cy="1526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sz="half" idx="1"/>
          </p:nvPr>
        </p:nvSpPr>
        <p:spPr>
          <a:xfrm>
            <a:off x="732367" y="1600200"/>
            <a:ext cx="5120640" cy="4343402"/>
          </a:xfrm>
          <a:prstGeom prst="rect">
            <a:avLst/>
          </a:prstGeom>
        </p:spPr>
        <p:txBody>
          <a:bodyPr/>
          <a:lstStyle>
            <a:lvl1pPr>
              <a:spcBef>
                <a:spcPts val="1600"/>
              </a:spcBef>
              <a:defRPr sz="2000"/>
            </a:lvl1pPr>
            <a:lvl2pPr marL="723193" indent="-373944">
              <a:spcBef>
                <a:spcPts val="1600"/>
              </a:spcBef>
              <a:defRPr sz="2000"/>
            </a:lvl2pPr>
            <a:lvl3pPr marL="999772" indent="-313972">
              <a:spcBef>
                <a:spcPts val="1600"/>
              </a:spcBef>
              <a:defRPr sz="2000"/>
            </a:lvl3pPr>
            <a:lvl4pPr marL="1296457" indent="-328082">
              <a:spcBef>
                <a:spcPts val="1600"/>
              </a:spcBef>
              <a:defRPr sz="2000"/>
            </a:lvl4pPr>
            <a:lvl5pPr marL="1577622" indent="-313972">
              <a:spcBef>
                <a:spcPts val="16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85836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732364" y="107576"/>
            <a:ext cx="10723037" cy="133695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732364" y="1453223"/>
            <a:ext cx="5120643" cy="75089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6FB7D7"/>
                </a:solidFill>
              </a:defRPr>
            </a:lvl1pPr>
            <a:lvl2pPr algn="ctr">
              <a:spcBef>
                <a:spcPts val="0"/>
              </a:spcBef>
              <a:buClrTx/>
              <a:buFontTx/>
              <a:defRPr>
                <a:solidFill>
                  <a:srgbClr val="6FB7D7"/>
                </a:solidFill>
              </a:defRPr>
            </a:lvl2pPr>
            <a:lvl3pPr algn="ctr">
              <a:spcBef>
                <a:spcPts val="0"/>
              </a:spcBef>
              <a:buClrTx/>
              <a:buFontTx/>
              <a:defRPr>
                <a:solidFill>
                  <a:srgbClr val="6FB7D7"/>
                </a:solidFill>
              </a:defRPr>
            </a:lvl3pPr>
            <a:lvl4pPr algn="ctr">
              <a:spcBef>
                <a:spcPts val="0"/>
              </a:spcBef>
              <a:buClrTx/>
              <a:buFontTx/>
              <a:defRPr>
                <a:solidFill>
                  <a:srgbClr val="6FB7D7"/>
                </a:solidFill>
              </a:defRPr>
            </a:lvl4pPr>
            <a:lvl5pPr algn="ctr">
              <a:spcBef>
                <a:spcPts val="0"/>
              </a:spcBef>
              <a:buClrTx/>
              <a:buFontTx/>
              <a:defRPr>
                <a:solidFill>
                  <a:srgbClr val="6FB7D7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sz="quarter" idx="13"/>
          </p:nvPr>
        </p:nvSpPr>
        <p:spPr>
          <a:xfrm>
            <a:off x="6334760" y="1453224"/>
            <a:ext cx="5120643" cy="750889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87385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FL-PPT-tit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7315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5029201"/>
            <a:ext cx="10363200" cy="1470025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86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79" y="5911222"/>
            <a:ext cx="2547564" cy="90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FL-PPT-title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457200"/>
            <a:ext cx="12192000" cy="731519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65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FL-PPT-title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7315199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2332038"/>
            <a:ext cx="10972800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370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FL-PPT-title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7315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06475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332038"/>
            <a:ext cx="53848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332038"/>
            <a:ext cx="5384800" cy="4525963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0974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FL-blan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1097280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10972800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3D84-0087-4B8B-8984-E0A8D65245EC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72E5-3CDA-44B5-AE51-DDF78874C0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54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3D84-0087-4B8B-8984-E0A8D65245EC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72E5-3CDA-44B5-AE51-DDF78874C0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99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3D84-0087-4B8B-8984-E0A8D65245EC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72E5-3CDA-44B5-AE51-DDF78874C0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44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3D84-0087-4B8B-8984-E0A8D65245EC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72E5-3CDA-44B5-AE51-DDF78874C0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57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3D84-0087-4B8B-8984-E0A8D65245EC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72E5-3CDA-44B5-AE51-DDF78874C0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72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3D84-0087-4B8B-8984-E0A8D65245EC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72E5-3CDA-44B5-AE51-DDF78874C0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87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3D84-0087-4B8B-8984-E0A8D65245EC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572E5-3CDA-44B5-AE51-DDF78874C0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93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79" y="5911222"/>
            <a:ext cx="2547564" cy="90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79" y="5911222"/>
            <a:ext cx="2547564" cy="90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79" y="5911222"/>
            <a:ext cx="2547564" cy="90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79" y="5911222"/>
            <a:ext cx="2547564" cy="90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  <p:sldLayoutId id="2147483665" r:id="rId17"/>
    <p:sldLayoutId id="214748366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3D84-0087-4B8B-8984-E0A8D65245EC}" type="datetimeFigureOut">
              <a:rPr lang="en-US" smtClean="0"/>
              <a:pPr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572E5-3CDA-44B5-AE51-DDF78874C0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4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activatinghop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kptv.com/news/better_together/" TargetMode="Externa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tivatinghope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4500" y="3334870"/>
            <a:ext cx="9164823" cy="2262781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Activating Hope:</a:t>
            </a:r>
            <a:br>
              <a:rPr lang="en-US" dirty="0"/>
            </a:br>
            <a:br>
              <a:rPr lang="en-US" dirty="0"/>
            </a:br>
            <a:r>
              <a:rPr lang="en-US" sz="4400" dirty="0"/>
              <a:t> Identifying and Implementing Best Practices for Positive Engagement of Lived Experience at Crisis Centers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5880038"/>
            <a:ext cx="8915399" cy="1126283"/>
          </a:xfrm>
        </p:spPr>
        <p:txBody>
          <a:bodyPr>
            <a:normAutofit/>
          </a:bodyPr>
          <a:lstStyle/>
          <a:p>
            <a:r>
              <a:rPr lang="en-US" dirty="0"/>
              <a:t>DeQuincy A. Lezine, Ph.D., Eduardo Vega, M.A., &amp; Greg Borders, LCSW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429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957" y="927099"/>
            <a:ext cx="8140389" cy="709865"/>
          </a:xfrm>
        </p:spPr>
        <p:txBody>
          <a:bodyPr/>
          <a:lstStyle/>
          <a:p>
            <a:r>
              <a:rPr lang="en-US" sz="3800" b="1" dirty="0"/>
              <a:t>Activating Hope Project Partners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1" y="1828236"/>
            <a:ext cx="7415407" cy="31998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National Suicide Prevention Lifeline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RI International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Prevention Communities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Red Lever Innovations </a:t>
            </a:r>
          </a:p>
          <a:p>
            <a:pPr>
              <a:spcAft>
                <a:spcPts val="600"/>
              </a:spcAft>
            </a:pPr>
            <a:r>
              <a:rPr lang="en-US" sz="2800" b="1" dirty="0"/>
              <a:t>SAMHSA </a:t>
            </a:r>
            <a:r>
              <a:rPr lang="en-US" sz="2800" dirty="0"/>
              <a:t>(Grant Funding)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333" y="2824965"/>
            <a:ext cx="2545230" cy="2252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8450" y="3202570"/>
            <a:ext cx="2252693" cy="15292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3790" y="5668008"/>
            <a:ext cx="3035086" cy="10482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3642" y="2185025"/>
            <a:ext cx="1905000" cy="814039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33411" y="5668008"/>
            <a:ext cx="1693092" cy="10756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9476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671" y="6009292"/>
            <a:ext cx="7341329" cy="709865"/>
          </a:xfrm>
        </p:spPr>
        <p:txBody>
          <a:bodyPr/>
          <a:lstStyle/>
          <a:p>
            <a:r>
              <a:rPr lang="en-US" sz="2800" dirty="0">
                <a:hlinkClick r:id="rId2"/>
              </a:rPr>
              <a:t>www.activatinghope.com</a:t>
            </a:r>
            <a:r>
              <a:rPr lang="en-US" sz="2800" dirty="0"/>
              <a:t> 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35168" y="748435"/>
            <a:ext cx="4527397" cy="23949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8878" y="3198369"/>
            <a:ext cx="4433687" cy="22571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0063" y="666759"/>
            <a:ext cx="4605105" cy="23949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8565" y="3197179"/>
            <a:ext cx="4616603" cy="2312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16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2073274" y="107576"/>
            <a:ext cx="8042276" cy="133695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Readiness for engagement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2073274" y="1453224"/>
            <a:ext cx="3840480" cy="750889"/>
          </a:xfrm>
          <a:prstGeom prst="rect">
            <a:avLst/>
          </a:prstGeom>
        </p:spPr>
        <p:txBody>
          <a:bodyPr/>
          <a:lstStyle/>
          <a:p>
            <a:r>
              <a:t>Individual Readiness</a:t>
            </a:r>
          </a:p>
        </p:txBody>
      </p:sp>
      <p:sp>
        <p:nvSpPr>
          <p:cNvPr id="170" name="Shape 170"/>
          <p:cNvSpPr/>
          <p:nvPr/>
        </p:nvSpPr>
        <p:spPr>
          <a:xfrm>
            <a:off x="2073274" y="2347415"/>
            <a:ext cx="3840480" cy="3215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 lnSpcReduction="10000"/>
          </a:bodyPr>
          <a:lstStyle/>
          <a:p>
            <a:pPr marL="349250" indent="-349250">
              <a:lnSpc>
                <a:spcPct val="80000"/>
              </a:lnSpc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Personal preparation for contributing to suicide prevention</a:t>
            </a:r>
          </a:p>
          <a:p>
            <a:pPr marL="349250" indent="-349250">
              <a:lnSpc>
                <a:spcPct val="80000"/>
              </a:lnSpc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Balance between potential benefits at multiple levels vs personal costs</a:t>
            </a:r>
          </a:p>
          <a:p>
            <a:pPr marL="349250" indent="-349250">
              <a:lnSpc>
                <a:spcPct val="80000"/>
              </a:lnSpc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Varies from identifying personal experiences related to suicide to sharing specific details.</a:t>
            </a:r>
          </a:p>
          <a:p>
            <a:pPr marL="349250" indent="-349250">
              <a:lnSpc>
                <a:spcPct val="80000"/>
              </a:lnSpc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dirty="0"/>
              <a:t>Guide for people considering involvement in suicide prevention programs.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6FB7D7"/>
                </a:solidFill>
              </a:defRPr>
            </a:lvl1pPr>
          </a:lstStyle>
          <a:p>
            <a:r>
              <a:t>Organizational Readiness</a:t>
            </a:r>
          </a:p>
        </p:txBody>
      </p:sp>
      <p:sp>
        <p:nvSpPr>
          <p:cNvPr id="172" name="Shape 172"/>
          <p:cNvSpPr/>
          <p:nvPr/>
        </p:nvSpPr>
        <p:spPr>
          <a:xfrm>
            <a:off x="6275070" y="2347415"/>
            <a:ext cx="3840482" cy="324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 fontScale="92500" lnSpcReduction="10000"/>
          </a:bodyPr>
          <a:lstStyle/>
          <a:p>
            <a:pPr marL="349250" indent="-349250">
              <a:lnSpc>
                <a:spcPct val="90000"/>
              </a:lnSpc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17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1700"/>
              <a:t>The preparation of organizations and agencies is organizational capacity building or culture change. </a:t>
            </a:r>
          </a:p>
          <a:p>
            <a:pPr marL="349250" indent="-349250">
              <a:lnSpc>
                <a:spcPct val="90000"/>
              </a:lnSpc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17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1700"/>
              <a:t>Balance between potential benefits and challenges in organizational capacity </a:t>
            </a:r>
          </a:p>
          <a:p>
            <a:pPr marL="349250" indent="-349250">
              <a:lnSpc>
                <a:spcPct val="90000"/>
              </a:lnSpc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17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1700"/>
              <a:t>Establishing policies, procedures, resources, and attitudes to.</a:t>
            </a:r>
          </a:p>
          <a:p>
            <a:pPr marL="349250" indent="-349250">
              <a:lnSpc>
                <a:spcPct val="90000"/>
              </a:lnSpc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17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1700"/>
              <a:t>Guide for organizations and agencies seeking to effectively have positive engagement</a:t>
            </a:r>
          </a:p>
        </p:txBody>
      </p:sp>
    </p:spTree>
    <p:extLst>
      <p:ext uri="{BB962C8B-B14F-4D97-AF65-F5344CB8AC3E}">
        <p14:creationId xmlns:p14="http://schemas.microsoft.com/office/powerpoint/2010/main" val="361628124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8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1FF45D-E573-42CA-A2CA-89CCCE917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Part 2 – Individual fit and readiness</a:t>
            </a:r>
          </a:p>
        </p:txBody>
      </p:sp>
    </p:spTree>
    <p:extLst>
      <p:ext uri="{BB962C8B-B14F-4D97-AF65-F5344CB8AC3E}">
        <p14:creationId xmlns:p14="http://schemas.microsoft.com/office/powerpoint/2010/main" val="3805232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2073274" y="107576"/>
            <a:ext cx="8042276" cy="133695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Individual Readiness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2073274" y="1453224"/>
            <a:ext cx="3840480" cy="750889"/>
          </a:xfrm>
          <a:prstGeom prst="rect">
            <a:avLst/>
          </a:prstGeom>
        </p:spPr>
        <p:txBody>
          <a:bodyPr/>
          <a:lstStyle/>
          <a:p>
            <a:r>
              <a:t>Personal considerations</a:t>
            </a:r>
          </a:p>
        </p:txBody>
      </p:sp>
      <p:sp>
        <p:nvSpPr>
          <p:cNvPr id="176" name="Shape 176"/>
          <p:cNvSpPr/>
          <p:nvPr/>
        </p:nvSpPr>
        <p:spPr>
          <a:xfrm>
            <a:off x="2073274" y="2347415"/>
            <a:ext cx="3840480" cy="2631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 fontScale="92500"/>
          </a:bodyPr>
          <a:lstStyle/>
          <a:p>
            <a:pPr marL="349250" indent="-349250"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20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2000"/>
              <a:t>Potential benefits and possible negative outcomes for involvement</a:t>
            </a:r>
          </a:p>
          <a:p>
            <a:pPr marL="349250" indent="-349250"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20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2000"/>
              <a:t>Specific attention to type and degree of disclosure</a:t>
            </a:r>
          </a:p>
          <a:p>
            <a:pPr marL="349250" indent="-349250"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20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2000"/>
              <a:t>Weighing goals and priorities in relation to involvement</a:t>
            </a:r>
          </a:p>
        </p:txBody>
      </p:sp>
      <p:sp>
        <p:nvSpPr>
          <p:cNvPr id="177" name="Shape 177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solidFill>
                  <a:srgbClr val="6FB7D7"/>
                </a:solidFill>
              </a:defRPr>
            </a:lvl1pPr>
          </a:lstStyle>
          <a:p>
            <a:r>
              <a:t>Practical guidance</a:t>
            </a:r>
          </a:p>
        </p:txBody>
      </p:sp>
      <p:sp>
        <p:nvSpPr>
          <p:cNvPr id="178" name="Shape 178"/>
          <p:cNvSpPr/>
          <p:nvPr/>
        </p:nvSpPr>
        <p:spPr>
          <a:xfrm>
            <a:off x="6275070" y="2347415"/>
            <a:ext cx="3840482" cy="293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marL="349250" indent="-349250"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20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2000"/>
              <a:t>Types of suicide prevention activities to consider</a:t>
            </a:r>
          </a:p>
          <a:p>
            <a:pPr marL="349250" indent="-349250"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20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2000"/>
              <a:t>Specific experience, training, or preparation that might be required</a:t>
            </a:r>
          </a:p>
          <a:p>
            <a:pPr marL="349250" indent="-349250">
              <a:spcBef>
                <a:spcPts val="1600"/>
              </a:spcBef>
              <a:buClr>
                <a:srgbClr val="6FB7D7"/>
              </a:buClr>
              <a:buSzPct val="110000"/>
              <a:buFont typeface="Wingdings 2"/>
              <a:buChar char="●"/>
              <a:defRPr sz="2000">
                <a:solidFill>
                  <a:srgbClr val="595959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rPr sz="2000"/>
              <a:t>Degree of confidentiality or personal disclosure that might be called for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6F41C-D5A5-4A61-ABE0-B7FC5E598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Considerations for Personal Disclosure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4F6D-9329-4BF5-92FA-F46D930FD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Demonstration for systematic consideration of pros and cons related to personal disclosure.</a:t>
            </a:r>
          </a:p>
          <a:p>
            <a:r>
              <a:rPr lang="en-US" sz="2800" dirty="0"/>
              <a:t>Worksheet #1</a:t>
            </a:r>
          </a:p>
        </p:txBody>
      </p:sp>
    </p:spTree>
    <p:extLst>
      <p:ext uri="{BB962C8B-B14F-4D97-AF65-F5344CB8AC3E}">
        <p14:creationId xmlns:p14="http://schemas.microsoft.com/office/powerpoint/2010/main" val="760345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7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28FD84-CF5C-411D-AEEF-6C82F92BE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Part 2 – Organizational Readiness and Change Process</a:t>
            </a:r>
          </a:p>
        </p:txBody>
      </p:sp>
    </p:spTree>
    <p:extLst>
      <p:ext uri="{BB962C8B-B14F-4D97-AF65-F5344CB8AC3E}">
        <p14:creationId xmlns:p14="http://schemas.microsoft.com/office/powerpoint/2010/main" val="105179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2735" y="99986"/>
            <a:ext cx="6894872" cy="70650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en-US" b="1" dirty="0"/>
              <a:t>Why am I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9553" y="971491"/>
            <a:ext cx="5391778" cy="5357619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Alignment with my personal mission and experience</a:t>
            </a:r>
          </a:p>
          <a:p>
            <a:pPr lvl="1"/>
            <a:r>
              <a:rPr lang="en-US" sz="2000" dirty="0"/>
              <a:t>15 +years Executive Management and Strategic Growth in non-profit, </a:t>
            </a:r>
            <a:r>
              <a:rPr lang="en-US" sz="2000" dirty="0" err="1"/>
              <a:t>govt</a:t>
            </a:r>
            <a:r>
              <a:rPr lang="en-US" sz="2000" dirty="0"/>
              <a:t> </a:t>
            </a:r>
            <a:r>
              <a:rPr lang="en-US" sz="2000" dirty="0" err="1"/>
              <a:t>etc</a:t>
            </a:r>
            <a:r>
              <a:rPr lang="en-US" sz="2000" dirty="0"/>
              <a:t> (CEO MHASF 2010-2016)</a:t>
            </a:r>
          </a:p>
          <a:p>
            <a:pPr lvl="1"/>
            <a:r>
              <a:rPr lang="en-US" sz="2000" dirty="0"/>
              <a:t>25+ years in mental health, social services, advocacy including homeless services outreach/shelters, etc. </a:t>
            </a:r>
          </a:p>
          <a:p>
            <a:pPr lvl="1"/>
            <a:r>
              <a:rPr lang="en-US" sz="2000" dirty="0"/>
              <a:t>Nationally/internationally active as leader/advocate/innovator health policy, programs, advocacy, research </a:t>
            </a:r>
          </a:p>
          <a:p>
            <a:pPr lvl="1"/>
            <a:r>
              <a:rPr lang="en-US" sz="2000" dirty="0"/>
              <a:t>TRAINING and mentorship of advocates</a:t>
            </a:r>
          </a:p>
          <a:p>
            <a:pPr lvl="1"/>
            <a:r>
              <a:rPr lang="en-US" sz="2000" dirty="0"/>
              <a:t>Social Project Innovation in the most challenging issues and places in the world</a:t>
            </a:r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51" y="-348249"/>
            <a:ext cx="3657598" cy="59874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982" y="4974444"/>
            <a:ext cx="2643416" cy="2124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913" y="54908"/>
            <a:ext cx="3028335" cy="22712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845" y="2493182"/>
            <a:ext cx="3098403" cy="23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t="17200" r="17159" b="8917"/>
          <a:stretch/>
        </p:blipFill>
        <p:spPr>
          <a:xfrm>
            <a:off x="1371287" y="481088"/>
            <a:ext cx="10219765" cy="6376912"/>
          </a:xfrm>
        </p:spPr>
      </p:pic>
    </p:spTree>
    <p:extLst>
      <p:ext uri="{BB962C8B-B14F-4D97-AF65-F5344CB8AC3E}">
        <p14:creationId xmlns:p14="http://schemas.microsoft.com/office/powerpoint/2010/main" val="1053472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14545" r="16508" b="12353"/>
          <a:stretch/>
        </p:blipFill>
        <p:spPr>
          <a:xfrm>
            <a:off x="2420471" y="197505"/>
            <a:ext cx="9139797" cy="574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00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7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E19028-9E77-4D60-85B7-7E3F5EB1C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Part 1 - Overview</a:t>
            </a:r>
          </a:p>
        </p:txBody>
      </p:sp>
    </p:spTree>
    <p:extLst>
      <p:ext uri="{BB962C8B-B14F-4D97-AF65-F5344CB8AC3E}">
        <p14:creationId xmlns:p14="http://schemas.microsoft.com/office/powerpoint/2010/main" val="114540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Lived experience.        Lived Expertise.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Having an experience that is relevant to understanding, compassion and/or inspiration for others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Incorporating one’s lived experience in planning, programs, research or other ways </a:t>
            </a:r>
          </a:p>
        </p:txBody>
      </p:sp>
    </p:spTree>
    <p:extLst>
      <p:ext uri="{BB962C8B-B14F-4D97-AF65-F5344CB8AC3E}">
        <p14:creationId xmlns:p14="http://schemas.microsoft.com/office/powerpoint/2010/main" val="37332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14331" r="14750" b="18075"/>
          <a:stretch/>
        </p:blipFill>
        <p:spPr>
          <a:xfrm>
            <a:off x="2097740" y="685799"/>
            <a:ext cx="9338725" cy="51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83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5" t="24599" r="16354" b="11230"/>
          <a:stretch/>
        </p:blipFill>
        <p:spPr>
          <a:xfrm>
            <a:off x="2097741" y="453570"/>
            <a:ext cx="9036423" cy="51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71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16470" r="15820" b="12727"/>
          <a:stretch/>
        </p:blipFill>
        <p:spPr>
          <a:xfrm>
            <a:off x="2285999" y="457200"/>
            <a:ext cx="9251577" cy="551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71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" t="14117" r="16088" b="14225"/>
          <a:stretch/>
        </p:blipFill>
        <p:spPr>
          <a:xfrm>
            <a:off x="2286000" y="470647"/>
            <a:ext cx="9305364" cy="554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00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15401" r="16221" b="13369"/>
          <a:stretch/>
        </p:blipFill>
        <p:spPr>
          <a:xfrm>
            <a:off x="2447363" y="524435"/>
            <a:ext cx="9103660" cy="553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91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5217"/>
            <a:ext cx="12531351" cy="738301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280" y="85061"/>
            <a:ext cx="6007395" cy="3147237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</a:rPr>
              <a:t>THE GOAL Of THE </a:t>
            </a:r>
            <a:r>
              <a:rPr lang="en-US" sz="2800" b="1" dirty="0">
                <a:solidFill>
                  <a:schemeClr val="bg1"/>
                </a:solidFill>
              </a:rPr>
              <a:t>ACTIVATING HOPE PROCESS  </a:t>
            </a:r>
            <a:r>
              <a:rPr lang="en-US" sz="2000" b="1" dirty="0">
                <a:solidFill>
                  <a:schemeClr val="bg1"/>
                </a:solidFill>
              </a:rPr>
              <a:t>IS TO </a:t>
            </a:r>
            <a:r>
              <a:rPr lang="en-US" sz="2400" b="1" dirty="0">
                <a:solidFill>
                  <a:schemeClr val="bg1"/>
                </a:solidFill>
              </a:rPr>
              <a:t>ACCELERATE </a:t>
            </a:r>
            <a:r>
              <a:rPr lang="en-US" sz="2000" b="1" dirty="0">
                <a:solidFill>
                  <a:schemeClr val="bg1"/>
                </a:solidFill>
              </a:rPr>
              <a:t>THE MOVEMENT FROM INCLUSION TO INTEGRATION OF LIVED EXPERIENCE IN CRISIS CENTERS AND RELATED ORGANIZATIONS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04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14332" r="17023" b="9518"/>
          <a:stretch/>
        </p:blipFill>
        <p:spPr>
          <a:xfrm>
            <a:off x="1869141" y="295835"/>
            <a:ext cx="9466730" cy="602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4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15" y="0"/>
            <a:ext cx="9912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0" t="14118" r="18895" b="14651"/>
          <a:stretch/>
        </p:blipFill>
        <p:spPr>
          <a:xfrm>
            <a:off x="2433918" y="376799"/>
            <a:ext cx="8511988" cy="53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0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2EF71-0682-4934-B51A-4DD93826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“lived experience”?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445C7-ACA8-4850-B8AF-A3925933D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"lived experience with suicide" or "lived experience" means that a person has endured periods of suicidal intensity, distress, or has attempted suicide in the past.</a:t>
            </a:r>
          </a:p>
          <a:p>
            <a:r>
              <a:rPr lang="en-US" sz="2400" dirty="0"/>
              <a:t>Most guidance also applicable to engaging persons who know someone who died by suicide (i.e., suicide loss survivors).</a:t>
            </a:r>
          </a:p>
        </p:txBody>
      </p:sp>
    </p:spTree>
    <p:extLst>
      <p:ext uri="{BB962C8B-B14F-4D97-AF65-F5344CB8AC3E}">
        <p14:creationId xmlns:p14="http://schemas.microsoft.com/office/powerpoint/2010/main" val="1183286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14332" r="18091" b="12300"/>
          <a:stretch/>
        </p:blipFill>
        <p:spPr>
          <a:xfrm>
            <a:off x="2487705" y="351412"/>
            <a:ext cx="8727141" cy="56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26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14332" r="18091" b="12300"/>
          <a:stretch/>
        </p:blipFill>
        <p:spPr>
          <a:xfrm>
            <a:off x="2487705" y="351412"/>
            <a:ext cx="8727141" cy="560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62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2073274" y="723014"/>
            <a:ext cx="8042276" cy="72151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ORGANIZATIONAL </a:t>
            </a:r>
            <a:r>
              <a:t>Readiness</a:t>
            </a:r>
            <a:endParaRPr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06799700"/>
              </p:ext>
            </p:extLst>
          </p:nvPr>
        </p:nvGraphicFramePr>
        <p:xfrm>
          <a:off x="1287721" y="1368253"/>
          <a:ext cx="7941339" cy="5000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807885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t="15401" r="10740" b="5241"/>
          <a:stretch/>
        </p:blipFill>
        <p:spPr>
          <a:xfrm>
            <a:off x="2541494" y="431145"/>
            <a:ext cx="8740588" cy="562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91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5" t="14332" r="16755" b="12727"/>
          <a:stretch/>
        </p:blipFill>
        <p:spPr>
          <a:xfrm>
            <a:off x="2285999" y="416858"/>
            <a:ext cx="8780930" cy="5474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7317" y="2057400"/>
            <a:ext cx="334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			1			2</a:t>
            </a:r>
          </a:p>
        </p:txBody>
      </p:sp>
    </p:spTree>
    <p:extLst>
      <p:ext uri="{BB962C8B-B14F-4D97-AF65-F5344CB8AC3E}">
        <p14:creationId xmlns:p14="http://schemas.microsoft.com/office/powerpoint/2010/main" val="86760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13904" r="17157" b="12940"/>
          <a:stretch/>
        </p:blipFill>
        <p:spPr>
          <a:xfrm>
            <a:off x="2487706" y="363070"/>
            <a:ext cx="8942294" cy="57057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13494" y="1640541"/>
            <a:ext cx="3348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			1			2</a:t>
            </a:r>
          </a:p>
        </p:txBody>
      </p:sp>
    </p:spTree>
    <p:extLst>
      <p:ext uri="{BB962C8B-B14F-4D97-AF65-F5344CB8AC3E}">
        <p14:creationId xmlns:p14="http://schemas.microsoft.com/office/powerpoint/2010/main" val="1516665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4" t="13904" r="15286" b="16577"/>
          <a:stretch/>
        </p:blipFill>
        <p:spPr>
          <a:xfrm>
            <a:off x="2178424" y="551329"/>
            <a:ext cx="9359153" cy="53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53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6F41C-D5A5-4A61-ABE0-B7FC5E598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Readiness for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94F6D-9329-4BF5-92FA-F46D930FD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Demonstration for systematic consideration of organizational readiness.</a:t>
            </a:r>
          </a:p>
          <a:p>
            <a:r>
              <a:rPr lang="en-US" sz="2800" dirty="0"/>
              <a:t>Worksheet #2</a:t>
            </a:r>
          </a:p>
        </p:txBody>
      </p:sp>
    </p:spTree>
    <p:extLst>
      <p:ext uri="{BB962C8B-B14F-4D97-AF65-F5344CB8AC3E}">
        <p14:creationId xmlns:p14="http://schemas.microsoft.com/office/powerpoint/2010/main" val="3827114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7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6430A2-C3B6-4BF6-AC1D-F5EFA66CF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Part 3 – Activating Hope Process</a:t>
            </a:r>
          </a:p>
        </p:txBody>
      </p:sp>
    </p:spTree>
    <p:extLst>
      <p:ext uri="{BB962C8B-B14F-4D97-AF65-F5344CB8AC3E}">
        <p14:creationId xmlns:p14="http://schemas.microsoft.com/office/powerpoint/2010/main" val="2977247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223" y="927099"/>
            <a:ext cx="7786941" cy="70986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Technical Assistance Process Pilot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4223" y="1847477"/>
            <a:ext cx="8680696" cy="426307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Lifeline Crisis Centers eligible; </a:t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FF0000"/>
                </a:solidFill>
              </a:rPr>
              <a:t>Center Directors request/confirm with Team/Lifeline leadership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TA by remote and in-house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 Approximately 5 centers; up to 20 hours./center (based on funding/availability)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July-December 2018 inclusive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Co-presentation with engaged Center leadership at </a:t>
            </a:r>
            <a:r>
              <a:rPr lang="en-US" sz="2200" dirty="0" err="1"/>
              <a:t>CrisisCon</a:t>
            </a:r>
            <a:r>
              <a:rPr lang="en-US" sz="2200" dirty="0"/>
              <a:t> or other industry conferences.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1336956"/>
          </a:xfrm>
          <a:prstGeom prst="rect">
            <a:avLst/>
          </a:prstGeom>
        </p:spPr>
        <p:txBody>
          <a:bodyPr/>
          <a:lstStyle/>
          <a:p>
            <a:pPr defTabSz="813816">
              <a:defRPr sz="4000" b="1"/>
            </a:pPr>
            <a:r>
              <a:t>Background – </a:t>
            </a:r>
            <a:br/>
            <a:r>
              <a:t>National Strategy</a:t>
            </a:r>
          </a:p>
        </p:txBody>
      </p:sp>
      <p:pic>
        <p:nvPicPr>
          <p:cNvPr id="144" name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3275" y="1676400"/>
            <a:ext cx="2649684" cy="342900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45" name="Shape 145"/>
          <p:cNvSpPr>
            <a:spLocks noGrp="1"/>
          </p:cNvSpPr>
          <p:nvPr>
            <p:ph type="body" sz="half" idx="1"/>
          </p:nvPr>
        </p:nvSpPr>
        <p:spPr>
          <a:xfrm>
            <a:off x="5029198" y="1676400"/>
            <a:ext cx="5086354" cy="34290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None/>
              <a:defRPr sz="2400" b="1"/>
            </a:pPr>
            <a:r>
              <a:rPr dirty="0"/>
              <a:t>Objective 10.3 </a:t>
            </a:r>
          </a:p>
          <a:p>
            <a:pPr marL="0" indent="0">
              <a:lnSpc>
                <a:spcPct val="90000"/>
              </a:lnSpc>
              <a:buNone/>
              <a:defRPr sz="2400"/>
            </a:pPr>
            <a:r>
              <a:rPr dirty="0"/>
              <a:t>Engage suicide attempt survivors in suicide prevention planning, </a:t>
            </a:r>
            <a:r>
              <a:rPr i="1" dirty="0"/>
              <a:t>including</a:t>
            </a:r>
            <a:r>
              <a:rPr dirty="0"/>
              <a:t> support services, treatment, community suicide prevention education, and the development of guidelines and protocols for suicide attempt survivor support groups.</a:t>
            </a:r>
          </a:p>
        </p:txBody>
      </p:sp>
      <p:sp>
        <p:nvSpPr>
          <p:cNvPr id="146" name="Shape 146"/>
          <p:cNvSpPr/>
          <p:nvPr/>
        </p:nvSpPr>
        <p:spPr>
          <a:xfrm>
            <a:off x="2073275" y="5486399"/>
            <a:ext cx="8042276" cy="370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900000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lvl1pPr>
          </a:lstStyle>
          <a:p>
            <a:r>
              <a:t>http://actionallianceforsuicideprevention.org/NSSP</a:t>
            </a:r>
          </a:p>
        </p:txBody>
      </p:sp>
    </p:spTree>
    <p:extLst>
      <p:ext uri="{BB962C8B-B14F-4D97-AF65-F5344CB8AC3E}">
        <p14:creationId xmlns:p14="http://schemas.microsoft.com/office/powerpoint/2010/main" val="679229803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224" y="927099"/>
            <a:ext cx="8190352" cy="709865"/>
          </a:xfrm>
        </p:spPr>
        <p:txBody>
          <a:bodyPr>
            <a:normAutofit/>
          </a:bodyPr>
          <a:lstStyle/>
          <a:p>
            <a:r>
              <a:rPr lang="en-US" sz="4000" b="1" dirty="0"/>
              <a:t>Technical Assistance Process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5143" y="1797520"/>
            <a:ext cx="8953995" cy="4205458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FF0000"/>
                </a:solidFill>
              </a:rPr>
              <a:t>TA process</a:t>
            </a:r>
            <a:r>
              <a:rPr lang="en-US" sz="2200" dirty="0"/>
              <a:t>: 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Orientation and facilitated dialogue. </a:t>
            </a:r>
            <a:r>
              <a:rPr lang="en-US" sz="2000" dirty="0"/>
              <a:t>Webinar content. Conference call and/or on-site meetings. 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Individual LE engagement /disclosure process. </a:t>
            </a:r>
            <a:r>
              <a:rPr lang="en-US" sz="2000" dirty="0"/>
              <a:t>Process tools, and materials for people exploring disclosure. Personal success planning. 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Organizational self-assessment and planning. </a:t>
            </a:r>
            <a:r>
              <a:rPr lang="en-US" sz="2000" dirty="0"/>
              <a:t>Structured judgment-free self-assessment of organizational lived experience integration. Strategic, realistic objective and successful timeline planning. HR and org culture change TA</a:t>
            </a:r>
          </a:p>
          <a:p>
            <a:pPr lvl="1">
              <a:spcAft>
                <a:spcPts val="600"/>
              </a:spcAft>
            </a:pPr>
            <a:r>
              <a:rPr lang="en-US" sz="2000" b="1" i="1" dirty="0"/>
              <a:t>PRACTICAL FOCUS ON CHANGING POLICIES, PROGRAMS, PRACTICES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Targeted training for staff and management. </a:t>
            </a:r>
            <a:r>
              <a:rPr lang="en-US" sz="2000" dirty="0"/>
              <a:t>Customized short sessions on resources on problems associated with disclosure. Incorporating personal experience in support calls / peer support modality, LE research and empowerment.</a:t>
            </a:r>
          </a:p>
          <a:p>
            <a:pPr lvl="1">
              <a:spcAft>
                <a:spcPts val="600"/>
              </a:spcAft>
            </a:pPr>
            <a:r>
              <a:rPr lang="en-US" sz="2000" b="1" dirty="0"/>
              <a:t>Custom research/evaluation process based on above.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0092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5778611" cy="976312"/>
          </a:xfrm>
        </p:spPr>
        <p:txBody>
          <a:bodyPr>
            <a:normAutofit/>
          </a:bodyPr>
          <a:lstStyle/>
          <a:p>
            <a:r>
              <a:rPr lang="en-US" sz="2800" dirty="0"/>
              <a:t>CHANGE IS ACTION After CONSIDERATION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87750" y="1577348"/>
            <a:ext cx="8282762" cy="4791554"/>
          </a:xfrm>
        </p:spPr>
        <p:txBody>
          <a:bodyPr>
            <a:normAutofit/>
          </a:bodyPr>
          <a:lstStyle/>
          <a:p>
            <a:r>
              <a:rPr lang="en-US" sz="2000" b="1" u="sng" dirty="0"/>
              <a:t>ACTION TEAM Questions /considerations</a:t>
            </a:r>
            <a:endParaRPr lang="en-US" sz="1600" b="1" dirty="0"/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How have we been doing to date?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How ready are we to challenge ourselves?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What kinds of change are we talking about?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What things do we wonder about?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Human resources issues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Proactive hiring for lived experience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“Arbitrary” exclusion from support services post-incident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How do we invite lived experience without tokenizing some / devaluing others?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Which of our inherited /habitual practices should we evaluate for change?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 dirty="0"/>
              <a:t>How should performance management change if at all?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3451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8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541263-80CD-4266-A001-E3FC9C30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Part 4 – Activating Hope: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Early Adopter – Lines for Life</a:t>
            </a:r>
          </a:p>
        </p:txBody>
      </p:sp>
    </p:spTree>
    <p:extLst>
      <p:ext uri="{BB962C8B-B14F-4D97-AF65-F5344CB8AC3E}">
        <p14:creationId xmlns:p14="http://schemas.microsoft.com/office/powerpoint/2010/main" val="1005585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648200"/>
            <a:ext cx="7772400" cy="2057400"/>
          </a:xfrm>
        </p:spPr>
        <p:txBody>
          <a:bodyPr>
            <a:normAutofit fontScale="90000"/>
          </a:bodyPr>
          <a:lstStyle/>
          <a:p>
            <a:br>
              <a:rPr lang="en-US" sz="4900" dirty="0">
                <a:solidFill>
                  <a:schemeClr val="tx1"/>
                </a:solidFill>
              </a:rPr>
            </a:br>
            <a:r>
              <a:rPr lang="en-US" sz="5700" dirty="0"/>
              <a:t>Activating Hope</a:t>
            </a:r>
            <a:br>
              <a:rPr lang="en-US" dirty="0"/>
            </a:br>
            <a:r>
              <a:rPr lang="en-US" sz="3100" dirty="0"/>
              <a:t>A partnership with Lines for Life </a:t>
            </a:r>
            <a:br>
              <a:rPr lang="en-US" sz="3100" dirty="0"/>
            </a:br>
            <a:r>
              <a:rPr lang="en-US" sz="2200" dirty="0"/>
              <a:t>Greg Borders, LCSW</a:t>
            </a:r>
            <a:br>
              <a:rPr lang="en-US" sz="2200" dirty="0"/>
            </a:br>
            <a:r>
              <a:rPr lang="en-US" sz="2200" dirty="0"/>
              <a:t>Crisis Lines Director, Lines for Life</a:t>
            </a:r>
            <a:br>
              <a:rPr lang="en-US" sz="3100" dirty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54D296-B459-4322-B185-0E8CCD7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58" y="2133600"/>
            <a:ext cx="8211880" cy="509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>
              <a:buFont typeface="Arial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072FB-8449-471E-999B-06824FF2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088" y="25401"/>
            <a:ext cx="8301712" cy="7366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dirty="0"/>
              <a:t>How we got involved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65233-A78D-4998-BEC8-DBC095A842D3}"/>
              </a:ext>
            </a:extLst>
          </p:cNvPr>
          <p:cNvSpPr txBox="1"/>
          <p:nvPr/>
        </p:nvSpPr>
        <p:spPr>
          <a:xfrm flipH="1">
            <a:off x="2327166" y="1263134"/>
            <a:ext cx="7465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Stephen Canova </a:t>
            </a:r>
            <a:r>
              <a:rPr lang="en-US" dirty="0">
                <a:solidFill>
                  <a:prstClr val="white"/>
                </a:solidFill>
                <a:latin typeface="Century Gothic"/>
                <a:hlinkClick r:id="rId2"/>
              </a:rPr>
              <a:t>https://www.kptv.com/news/better_together/</a:t>
            </a:r>
            <a:r>
              <a:rPr lang="en-US" dirty="0">
                <a:solidFill>
                  <a:prstClr val="white"/>
                </a:solidFill>
                <a:latin typeface="Century Gothic"/>
              </a:rPr>
              <a:t> </a:t>
            </a: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CA8CA9AE-FC06-4FD6-82AB-A62F7B3FB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1" y="1919913"/>
            <a:ext cx="5972175" cy="3332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250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54D296-B459-4322-B185-0E8CCD7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58" y="2133600"/>
            <a:ext cx="8211880" cy="509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>
              <a:buFont typeface="Arial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072FB-8449-471E-999B-06824FF2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088" y="381000"/>
            <a:ext cx="8301712" cy="7366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dirty="0"/>
              <a:t>How we chose our workgroup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65233-A78D-4998-BEC8-DBC095A842D3}"/>
              </a:ext>
            </a:extLst>
          </p:cNvPr>
          <p:cNvSpPr txBox="1"/>
          <p:nvPr/>
        </p:nvSpPr>
        <p:spPr>
          <a:xfrm flipH="1">
            <a:off x="2327166" y="1948935"/>
            <a:ext cx="74655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All departments represented</a:t>
            </a:r>
          </a:p>
          <a:p>
            <a:pPr marL="742950" lvl="1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Crisis Lines</a:t>
            </a:r>
          </a:p>
          <a:p>
            <a:pPr marL="742950" lvl="1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Prevention &amp; Education</a:t>
            </a:r>
          </a:p>
          <a:p>
            <a:pPr marL="742950" lvl="1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Human Resources</a:t>
            </a:r>
          </a:p>
          <a:p>
            <a:pPr marL="742950" lvl="1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Administration</a:t>
            </a:r>
          </a:p>
          <a:p>
            <a:pPr marL="742950" lvl="1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Communications</a:t>
            </a:r>
          </a:p>
          <a:p>
            <a:pPr marL="742950" lvl="1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Development</a:t>
            </a:r>
          </a:p>
          <a:p>
            <a:pPr marL="742950" lvl="1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Board member involvement</a:t>
            </a:r>
          </a:p>
          <a:p>
            <a:pPr defTabSz="914400"/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138486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54D296-B459-4322-B185-0E8CCD7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58" y="2133600"/>
            <a:ext cx="8211880" cy="509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>
              <a:buFont typeface="Arial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072FB-8449-471E-999B-06824FF2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81000"/>
            <a:ext cx="9220200" cy="7366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/>
                </a:solidFill>
                <a:latin typeface="+mj-ea"/>
                <a:cs typeface="+mj-ea"/>
              </a:rPr>
            </a:br>
            <a:br>
              <a:rPr lang="en-US" sz="3600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sz="3600" dirty="0"/>
              <a:t>Three Indicators</a:t>
            </a:r>
            <a:br>
              <a:rPr lang="en-US" sz="3600" dirty="0"/>
            </a:br>
            <a:r>
              <a:rPr lang="en-US" sz="3600" dirty="0"/>
              <a:t>Policy, Practice/Strategy, Programs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65233-A78D-4998-BEC8-DBC095A842D3}"/>
              </a:ext>
            </a:extLst>
          </p:cNvPr>
          <p:cNvSpPr txBox="1"/>
          <p:nvPr/>
        </p:nvSpPr>
        <p:spPr>
          <a:xfrm flipH="1">
            <a:off x="2327166" y="1948934"/>
            <a:ext cx="7465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Policy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Guidelines of nondiscrimination and self-disclosure related to interviewing and hiring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Recruitment of people with lived experience affirmed in job announcements/ descriptions, etc.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Guidelines for sue of personal experience in public setting</a:t>
            </a:r>
          </a:p>
        </p:txBody>
      </p:sp>
    </p:spTree>
    <p:extLst>
      <p:ext uri="{BB962C8B-B14F-4D97-AF65-F5344CB8AC3E}">
        <p14:creationId xmlns:p14="http://schemas.microsoft.com/office/powerpoint/2010/main" val="3053280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54D296-B459-4322-B185-0E8CCD7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58" y="2133600"/>
            <a:ext cx="8211880" cy="509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>
              <a:buFont typeface="Arial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072FB-8449-471E-999B-06824FF2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81000"/>
            <a:ext cx="9220200" cy="7366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/>
                </a:solidFill>
                <a:latin typeface="+mj-ea"/>
                <a:cs typeface="+mj-ea"/>
              </a:rPr>
            </a:br>
            <a:br>
              <a:rPr lang="en-US" sz="3600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sz="3600" dirty="0"/>
              <a:t>Three Indicators</a:t>
            </a:r>
            <a:br>
              <a:rPr lang="en-US" sz="3600" dirty="0"/>
            </a:br>
            <a:r>
              <a:rPr lang="en-US" sz="3600" dirty="0"/>
              <a:t>Policy, Practice/Strategy, Programs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65233-A78D-4998-BEC8-DBC095A842D3}"/>
              </a:ext>
            </a:extLst>
          </p:cNvPr>
          <p:cNvSpPr txBox="1"/>
          <p:nvPr/>
        </p:nvSpPr>
        <p:spPr>
          <a:xfrm flipH="1">
            <a:off x="2327166" y="1948935"/>
            <a:ext cx="7465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Practice Strategy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Evaluate current practices for volunteer eligibility</a:t>
            </a:r>
          </a:p>
        </p:txBody>
      </p:sp>
    </p:spTree>
    <p:extLst>
      <p:ext uri="{BB962C8B-B14F-4D97-AF65-F5344CB8AC3E}">
        <p14:creationId xmlns:p14="http://schemas.microsoft.com/office/powerpoint/2010/main" val="3244095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54D296-B459-4322-B185-0E8CCD7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58" y="2133600"/>
            <a:ext cx="8211880" cy="509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>
              <a:buFont typeface="Arial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072FB-8449-471E-999B-06824FF2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81000"/>
            <a:ext cx="9220200" cy="7366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/>
                </a:solidFill>
                <a:latin typeface="+mj-ea"/>
                <a:cs typeface="+mj-ea"/>
              </a:rPr>
            </a:br>
            <a:br>
              <a:rPr lang="en-US" sz="3600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sz="3600" dirty="0"/>
              <a:t>Three Indicators</a:t>
            </a:r>
            <a:br>
              <a:rPr lang="en-US" sz="3600" dirty="0"/>
            </a:br>
            <a:r>
              <a:rPr lang="en-US" sz="3600" dirty="0"/>
              <a:t>Policy, Practice/Strategy, Programs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65233-A78D-4998-BEC8-DBC095A842D3}"/>
              </a:ext>
            </a:extLst>
          </p:cNvPr>
          <p:cNvSpPr txBox="1"/>
          <p:nvPr/>
        </p:nvSpPr>
        <p:spPr>
          <a:xfrm flipH="1">
            <a:off x="2327166" y="1948934"/>
            <a:ext cx="7465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white"/>
                </a:solidFill>
                <a:latin typeface="Century Gothic"/>
              </a:rPr>
              <a:t>Programs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Lived experience voice included in staff orientation, in-house trainings, </a:t>
            </a:r>
            <a:r>
              <a:rPr lang="en-US" dirty="0" err="1">
                <a:solidFill>
                  <a:prstClr val="white"/>
                </a:solidFill>
                <a:latin typeface="Century Gothic"/>
              </a:rPr>
              <a:t>etc</a:t>
            </a:r>
            <a:endParaRPr lang="en-US" dirty="0">
              <a:solidFill>
                <a:prstClr val="white"/>
              </a:solidFill>
              <a:latin typeface="Century Gothic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Training on how to use lived experience in support service is provided</a:t>
            </a:r>
          </a:p>
        </p:txBody>
      </p:sp>
    </p:spTree>
    <p:extLst>
      <p:ext uri="{BB962C8B-B14F-4D97-AF65-F5344CB8AC3E}">
        <p14:creationId xmlns:p14="http://schemas.microsoft.com/office/powerpoint/2010/main" val="13115719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54D296-B459-4322-B185-0E8CCD7CD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6158" y="2133600"/>
            <a:ext cx="8211880" cy="50930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>
              <a:buFont typeface="Arial"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072FB-8449-471E-999B-06824FF2D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088" y="381000"/>
            <a:ext cx="8301712" cy="736600"/>
          </a:xfrm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en-US" dirty="0"/>
              <a:t>Early Lessons Learned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65233-A78D-4998-BEC8-DBC095A842D3}"/>
              </a:ext>
            </a:extLst>
          </p:cNvPr>
          <p:cNvSpPr txBox="1"/>
          <p:nvPr/>
        </p:nvSpPr>
        <p:spPr>
          <a:xfrm flipH="1">
            <a:off x="2327166" y="1948934"/>
            <a:ext cx="7465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Strong in practices, weaker in programs, and weakest </a:t>
            </a:r>
            <a:r>
              <a:rPr lang="en-US">
                <a:solidFill>
                  <a:prstClr val="white"/>
                </a:solidFill>
                <a:latin typeface="Century Gothic"/>
              </a:rPr>
              <a:t>in policy</a:t>
            </a:r>
            <a:endParaRPr lang="en-US" dirty="0">
              <a:solidFill>
                <a:prstClr val="white"/>
              </a:solidFill>
              <a:latin typeface="Century Gothic"/>
            </a:endParaRPr>
          </a:p>
          <a:p>
            <a:pPr marL="285750" indent="-285750" defTabSz="914400">
              <a:buFontTx/>
              <a:buChar char="-"/>
            </a:pPr>
            <a:r>
              <a:rPr lang="en-US" dirty="0">
                <a:solidFill>
                  <a:prstClr val="white"/>
                </a:solidFill>
                <a:latin typeface="Century Gothic"/>
              </a:rPr>
              <a:t>Survey questions and participation</a:t>
            </a:r>
          </a:p>
          <a:p>
            <a:pPr defTabSz="914400"/>
            <a:endParaRPr lang="en-US" dirty="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140604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2073275" y="107576"/>
            <a:ext cx="8042276" cy="1336956"/>
          </a:xfrm>
          <a:prstGeom prst="rect">
            <a:avLst/>
          </a:prstGeom>
        </p:spPr>
        <p:txBody>
          <a:bodyPr/>
          <a:lstStyle/>
          <a:p>
            <a:pPr defTabSz="813816">
              <a:defRPr sz="4000" b="1"/>
            </a:pPr>
            <a:r>
              <a:t>Background –</a:t>
            </a:r>
            <a:br/>
            <a:r>
              <a:t>The Way Forward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sz="half" idx="1"/>
          </p:nvPr>
        </p:nvSpPr>
        <p:spPr>
          <a:xfrm>
            <a:off x="5867398" y="1494491"/>
            <a:ext cx="4248154" cy="414431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Pivotal report provides recommendations for advancing goals of NSSP based on the experience and expertise of suicide attempt survivors. </a:t>
            </a:r>
          </a:p>
          <a:p>
            <a:pPr>
              <a:defRPr sz="1800" b="1"/>
            </a:pPr>
            <a:r>
              <a:t>Core Values</a:t>
            </a:r>
          </a:p>
          <a:p>
            <a:pPr marL="685800" lvl="1" indent="-336550">
              <a:spcBef>
                <a:spcPts val="600"/>
              </a:spcBef>
              <a:buClr>
                <a:srgbClr val="215D77"/>
              </a:buClr>
              <a:defRPr sz="1600"/>
            </a:pPr>
            <a:r>
              <a:t>Inspire </a:t>
            </a:r>
            <a:r>
              <a:rPr b="1"/>
              <a:t>hope</a:t>
            </a:r>
            <a:r>
              <a:t>, </a:t>
            </a:r>
            <a:r>
              <a:rPr b="1"/>
              <a:t>meaning</a:t>
            </a:r>
            <a:r>
              <a:t> and purpose</a:t>
            </a:r>
          </a:p>
          <a:p>
            <a:pPr marL="685800" lvl="1" indent="-336550">
              <a:spcBef>
                <a:spcPts val="600"/>
              </a:spcBef>
              <a:buClr>
                <a:srgbClr val="215D77"/>
              </a:buClr>
              <a:defRPr sz="1600"/>
            </a:pPr>
            <a:r>
              <a:t>Preserve </a:t>
            </a:r>
            <a:r>
              <a:rPr b="1"/>
              <a:t>dignity</a:t>
            </a:r>
            <a:r>
              <a:t>, counter </a:t>
            </a:r>
            <a:r>
              <a:rPr b="1"/>
              <a:t>stigma</a:t>
            </a:r>
            <a:r>
              <a:t>,  stereotypes, discrimination</a:t>
            </a:r>
          </a:p>
          <a:p>
            <a:pPr marL="685800" lvl="1" indent="-336550">
              <a:spcBef>
                <a:spcPts val="600"/>
              </a:spcBef>
              <a:buClr>
                <a:srgbClr val="215D77"/>
              </a:buClr>
              <a:defRPr sz="1600"/>
            </a:pPr>
            <a:r>
              <a:t>Promote </a:t>
            </a:r>
            <a:r>
              <a:rPr b="1"/>
              <a:t>community connectedness</a:t>
            </a:r>
          </a:p>
        </p:txBody>
      </p:sp>
      <p:pic>
        <p:nvPicPr>
          <p:cNvPr id="150" name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1494491"/>
            <a:ext cx="3143538" cy="406811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51" name="Shape 151"/>
          <p:cNvSpPr/>
          <p:nvPr/>
        </p:nvSpPr>
        <p:spPr>
          <a:xfrm>
            <a:off x="2073275" y="5867400"/>
            <a:ext cx="8042276" cy="650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>
                <a:solidFill>
                  <a:srgbClr val="900000"/>
                </a:solidFill>
                <a:latin typeface="News Gothic MT"/>
                <a:ea typeface="News Gothic MT"/>
                <a:cs typeface="News Gothic MT"/>
                <a:sym typeface="News Gothic MT"/>
              </a:defRPr>
            </a:pPr>
            <a:r>
              <a:t>http://actionallianceforsuicideprevention.org/task-force/</a:t>
            </a:r>
            <a:br/>
            <a:r>
              <a:t>suicide-attempt-survivors</a:t>
            </a:r>
          </a:p>
        </p:txBody>
      </p:sp>
    </p:spTree>
    <p:extLst>
      <p:ext uri="{BB962C8B-B14F-4D97-AF65-F5344CB8AC3E}">
        <p14:creationId xmlns:p14="http://schemas.microsoft.com/office/powerpoint/2010/main" val="209371778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7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42487A-EFF9-43DF-B400-FF134B1A9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966086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0671" y="6009292"/>
            <a:ext cx="7341329" cy="709865"/>
          </a:xfrm>
        </p:spPr>
        <p:txBody>
          <a:bodyPr/>
          <a:lstStyle/>
          <a:p>
            <a:r>
              <a:rPr lang="en-US" sz="2800" dirty="0">
                <a:hlinkClick r:id="rId2"/>
              </a:rPr>
              <a:t>www.activatinghope.com</a:t>
            </a:r>
            <a:r>
              <a:rPr lang="en-US" sz="2800" dirty="0"/>
              <a:t> </a:t>
            </a:r>
            <a:endParaRPr lang="en-US" sz="4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94074" y="1520456"/>
            <a:ext cx="7506586" cy="3997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200" b="1" dirty="0"/>
          </a:p>
          <a:p>
            <a:r>
              <a:rPr lang="en-US" sz="3200" b="1" dirty="0"/>
              <a:t>Thank you for your time!</a:t>
            </a:r>
          </a:p>
          <a:p>
            <a:endParaRPr lang="en-US" sz="3200" b="1" dirty="0"/>
          </a:p>
          <a:p>
            <a:r>
              <a:rPr lang="en-US" sz="3200" b="1" dirty="0"/>
              <a:t>DeQuincy A Lezine, Ph.D.</a:t>
            </a:r>
          </a:p>
          <a:p>
            <a:r>
              <a:rPr lang="en-US" sz="3200" b="1" dirty="0" err="1"/>
              <a:t>drlezine@livedexp.academy</a:t>
            </a:r>
            <a:endParaRPr lang="en-US" sz="3200" b="1" dirty="0"/>
          </a:p>
          <a:p>
            <a:endParaRPr lang="en-US" b="1" dirty="0"/>
          </a:p>
          <a:p>
            <a:r>
              <a:rPr lang="en-US" sz="3200" b="1" dirty="0"/>
              <a:t>Eduardo Vega, MA</a:t>
            </a:r>
          </a:p>
          <a:p>
            <a:r>
              <a:rPr lang="en-US" sz="3200" b="1" dirty="0" err="1"/>
              <a:t>eduardo@redleverinnovations.com</a:t>
            </a:r>
            <a:br>
              <a:rPr 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12230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Lifeline survey (2014):</a:t>
            </a:r>
            <a:br>
              <a:rPr lang="en-US" dirty="0"/>
            </a:br>
            <a:r>
              <a:rPr lang="en-US" dirty="0"/>
              <a:t>Centers with “open” attempt survivors?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138844"/>
              </p:ext>
            </p:extLst>
          </p:nvPr>
        </p:nvGraphicFramePr>
        <p:xfrm>
          <a:off x="1905000" y="1219200"/>
          <a:ext cx="85344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DBEC17A-6F22-41FD-B55A-C9BB2C08A423}"/>
              </a:ext>
            </a:extLst>
          </p:cNvPr>
          <p:cNvSpPr/>
          <p:nvPr/>
        </p:nvSpPr>
        <p:spPr>
          <a:xfrm>
            <a:off x="3850033" y="6134631"/>
            <a:ext cx="449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Response: 91/159 centers (103 surveys)</a:t>
            </a:r>
          </a:p>
        </p:txBody>
      </p:sp>
    </p:spTree>
    <p:extLst>
      <p:ext uri="{BB962C8B-B14F-4D97-AF65-F5344CB8AC3E}">
        <p14:creationId xmlns:p14="http://schemas.microsoft.com/office/powerpoint/2010/main" val="287130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9895" y="1507414"/>
            <a:ext cx="3840191" cy="3903332"/>
          </a:xfrm>
        </p:spPr>
        <p:txBody>
          <a:bodyPr anchor="t">
            <a:normAutofit/>
          </a:bodyPr>
          <a:lstStyle/>
          <a:p>
            <a:r>
              <a:rPr lang="en-US" sz="3500">
                <a:solidFill>
                  <a:schemeClr val="accent2"/>
                </a:solidFill>
              </a:rPr>
              <a:t>Benefits </a:t>
            </a:r>
            <a:br>
              <a:rPr lang="en-US" sz="3500">
                <a:solidFill>
                  <a:schemeClr val="accent2"/>
                </a:solidFill>
              </a:rPr>
            </a:br>
            <a:r>
              <a:rPr lang="en-US" sz="3500">
                <a:solidFill>
                  <a:schemeClr val="accent2"/>
                </a:solidFill>
              </a:rPr>
              <a:t>to “open” attempt survivors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0" y="1477334"/>
            <a:ext cx="5126705" cy="3903332"/>
          </a:xfrm>
          <a:ln w="57150">
            <a:noFill/>
          </a:ln>
        </p:spPr>
        <p:txBody>
          <a:bodyPr anchor="t">
            <a:normAutofit/>
          </a:bodyPr>
          <a:lstStyle/>
          <a:p>
            <a:pPr lvl="0"/>
            <a:r>
              <a:rPr lang="en-US" sz="2000" dirty="0"/>
              <a:t>Greater understanding, </a:t>
            </a:r>
            <a:r>
              <a:rPr lang="en-US" sz="2000" b="1" dirty="0"/>
              <a:t>insight, empathy</a:t>
            </a:r>
          </a:p>
          <a:p>
            <a:pPr lvl="0"/>
            <a:r>
              <a:rPr lang="en-US" sz="2000" b="1" dirty="0"/>
              <a:t>Connect better </a:t>
            </a:r>
            <a:r>
              <a:rPr lang="en-US" sz="2000" dirty="0"/>
              <a:t>with callers</a:t>
            </a:r>
          </a:p>
          <a:p>
            <a:r>
              <a:rPr lang="en-US" sz="2000" b="1" dirty="0"/>
              <a:t>Combat stigma </a:t>
            </a:r>
            <a:r>
              <a:rPr lang="en-US" sz="2000" dirty="0"/>
              <a:t>/ promote hope or belief in recovery</a:t>
            </a:r>
          </a:p>
          <a:p>
            <a:pPr lvl="0"/>
            <a:r>
              <a:rPr lang="en-US" sz="2000" dirty="0"/>
              <a:t>Knowledge and experience with local services</a:t>
            </a:r>
          </a:p>
          <a:p>
            <a:pPr lvl="0"/>
            <a:r>
              <a:rPr lang="en-US" sz="2000" dirty="0"/>
              <a:t>Help the agency in unique ways</a:t>
            </a:r>
          </a:p>
          <a:p>
            <a:r>
              <a:rPr lang="en-US" sz="2000" dirty="0"/>
              <a:t>Must be healthy and in a good state of recovery</a:t>
            </a:r>
          </a:p>
        </p:txBody>
      </p:sp>
    </p:spTree>
    <p:extLst>
      <p:ext uri="{BB962C8B-B14F-4D97-AF65-F5344CB8AC3E}">
        <p14:creationId xmlns:p14="http://schemas.microsoft.com/office/powerpoint/2010/main" val="11175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59895" y="1507414"/>
            <a:ext cx="3840191" cy="3903332"/>
          </a:xfrm>
        </p:spPr>
        <p:txBody>
          <a:bodyPr anchor="t">
            <a:normAutofit/>
          </a:bodyPr>
          <a:lstStyle/>
          <a:p>
            <a:r>
              <a:rPr lang="en-US" sz="3500">
                <a:solidFill>
                  <a:schemeClr val="accent2"/>
                </a:solidFill>
              </a:rPr>
              <a:t>Challenges </a:t>
            </a:r>
            <a:br>
              <a:rPr lang="en-US" sz="3500">
                <a:solidFill>
                  <a:schemeClr val="accent2"/>
                </a:solidFill>
              </a:rPr>
            </a:br>
            <a:r>
              <a:rPr lang="en-US" sz="3500">
                <a:solidFill>
                  <a:schemeClr val="accent2"/>
                </a:solidFill>
              </a:rPr>
              <a:t>to “open” attempt survivors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0" y="1507415"/>
            <a:ext cx="5202905" cy="3903332"/>
          </a:xfrm>
          <a:ln w="57150">
            <a:noFill/>
          </a:ln>
        </p:spPr>
        <p:txBody>
          <a:bodyPr anchor="t">
            <a:normAutofit lnSpcReduction="10000"/>
          </a:bodyPr>
          <a:lstStyle/>
          <a:p>
            <a:r>
              <a:rPr lang="en-US" sz="2000" b="1" dirty="0"/>
              <a:t>How do you assess a person’s readiness </a:t>
            </a:r>
            <a:r>
              <a:rPr lang="en-US" sz="2000" dirty="0"/>
              <a:t>to be involved?</a:t>
            </a:r>
          </a:p>
          <a:p>
            <a:r>
              <a:rPr lang="en-US" sz="2000" dirty="0"/>
              <a:t>Might </a:t>
            </a:r>
            <a:r>
              <a:rPr lang="en-US" sz="2000" b="1" dirty="0"/>
              <a:t>over-identify</a:t>
            </a:r>
            <a:r>
              <a:rPr lang="en-US" sz="2000" dirty="0"/>
              <a:t> with caller</a:t>
            </a:r>
          </a:p>
          <a:p>
            <a:r>
              <a:rPr lang="en-US" sz="2000" dirty="0"/>
              <a:t>Potential to be </a:t>
            </a:r>
            <a:r>
              <a:rPr lang="en-US" sz="2000" b="1" dirty="0"/>
              <a:t>triggered</a:t>
            </a:r>
            <a:r>
              <a:rPr lang="en-US" sz="2000" dirty="0"/>
              <a:t> by calls</a:t>
            </a:r>
          </a:p>
          <a:p>
            <a:r>
              <a:rPr lang="en-US" sz="2000" b="1" dirty="0"/>
              <a:t>Bias or limits </a:t>
            </a:r>
            <a:r>
              <a:rPr lang="en-US" sz="2000" dirty="0"/>
              <a:t>to recommendations provided to callers</a:t>
            </a:r>
          </a:p>
          <a:p>
            <a:pPr lvl="0"/>
            <a:r>
              <a:rPr lang="en-US" sz="2000" dirty="0"/>
              <a:t>Trying to balance sensitivity to person’s needs with needs of the center</a:t>
            </a:r>
          </a:p>
          <a:p>
            <a:pPr lvl="0"/>
            <a:r>
              <a:rPr lang="en-US" sz="2000" dirty="0"/>
              <a:t>Difficult staff relations / confidentiality vs disclosure</a:t>
            </a:r>
          </a:p>
        </p:txBody>
      </p:sp>
    </p:spTree>
    <p:extLst>
      <p:ext uri="{BB962C8B-B14F-4D97-AF65-F5344CB8AC3E}">
        <p14:creationId xmlns:p14="http://schemas.microsoft.com/office/powerpoint/2010/main" val="244846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895" y="1507414"/>
            <a:ext cx="3840191" cy="3903332"/>
          </a:xfrm>
        </p:spPr>
        <p:txBody>
          <a:bodyPr anchor="t">
            <a:normAutofit/>
          </a:bodyPr>
          <a:lstStyle/>
          <a:p>
            <a:r>
              <a:rPr lang="en-US" sz="3500">
                <a:solidFill>
                  <a:schemeClr val="tx1">
                    <a:lumMod val="95000"/>
                  </a:schemeClr>
                </a:solidFill>
              </a:rPr>
              <a:t>Comments / What would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0" y="731520"/>
            <a:ext cx="4745706" cy="5394960"/>
          </a:xfrm>
          <a:ln w="57150">
            <a:noFill/>
          </a:ln>
        </p:spPr>
        <p:txBody>
          <a:bodyPr anchor="t">
            <a:noAutofit/>
          </a:bodyPr>
          <a:lstStyle/>
          <a:p>
            <a:pPr lvl="0">
              <a:lnSpc>
                <a:spcPct val="90000"/>
              </a:lnSpc>
            </a:pPr>
            <a:r>
              <a:rPr lang="en-US" sz="2400" dirty="0"/>
              <a:t>Interested and willing to get involved</a:t>
            </a:r>
          </a:p>
          <a:p>
            <a:pPr lvl="0">
              <a:lnSpc>
                <a:spcPct val="90000"/>
              </a:lnSpc>
            </a:pPr>
            <a:r>
              <a:rPr lang="en-US" sz="2400" dirty="0"/>
              <a:t>Generally looking for guidance: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Identifying or finding persons with lived experience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Assessing readiness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Guidance about the disclosure process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Balancing individual needs vs </a:t>
            </a:r>
            <a:br>
              <a:rPr lang="en-US" sz="2400" dirty="0"/>
            </a:br>
            <a:r>
              <a:rPr lang="en-US" sz="2400" dirty="0"/>
              <a:t>center needs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Working through “triggering” scenarios</a:t>
            </a:r>
          </a:p>
        </p:txBody>
      </p:sp>
    </p:spTree>
    <p:extLst>
      <p:ext uri="{BB962C8B-B14F-4D97-AF65-F5344CB8AC3E}">
        <p14:creationId xmlns:p14="http://schemas.microsoft.com/office/powerpoint/2010/main" val="124084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LFL-Presentation-Templat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1092</Words>
  <Application>Microsoft Office PowerPoint</Application>
  <PresentationFormat>Widescreen</PresentationFormat>
  <Paragraphs>170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Century Gothic</vt:lpstr>
      <vt:lpstr>News Gothic MT</vt:lpstr>
      <vt:lpstr>Wingdings 2</vt:lpstr>
      <vt:lpstr>Wingdings 3</vt:lpstr>
      <vt:lpstr>Wisp</vt:lpstr>
      <vt:lpstr>LFL-Presentation-Template</vt:lpstr>
      <vt:lpstr>Activating Hope:   Identifying and Implementing Best Practices for Positive Engagement of Lived Experience at Crisis Centers</vt:lpstr>
      <vt:lpstr>Part 1 - Overview</vt:lpstr>
      <vt:lpstr>What is “lived experience”?</vt:lpstr>
      <vt:lpstr>Background –  National Strategy</vt:lpstr>
      <vt:lpstr>Background – The Way Forward</vt:lpstr>
      <vt:lpstr>Lifeline survey (2014): Centers with “open” attempt survivors?</vt:lpstr>
      <vt:lpstr>Benefits  to “open” attempt survivors</vt:lpstr>
      <vt:lpstr>Challenges  to “open” attempt survivors</vt:lpstr>
      <vt:lpstr>Comments / What would help?</vt:lpstr>
      <vt:lpstr>Activating Hope Project Partners</vt:lpstr>
      <vt:lpstr>www.activatinghope.com </vt:lpstr>
      <vt:lpstr>Readiness for engagement</vt:lpstr>
      <vt:lpstr>Part 2 – Individual fit and readiness</vt:lpstr>
      <vt:lpstr>Individual Readiness</vt:lpstr>
      <vt:lpstr>Considerations for Personal Disclosure</vt:lpstr>
      <vt:lpstr>Part 2 – Organizational Readiness and Change Process</vt:lpstr>
      <vt:lpstr>Why am I here?</vt:lpstr>
      <vt:lpstr>PowerPoint Presentation</vt:lpstr>
      <vt:lpstr>PowerPoint Presentation</vt:lpstr>
      <vt:lpstr>Lived experience.        Lived Expertise.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ORGANIZATIONAL Readiness</vt:lpstr>
      <vt:lpstr>PowerPoint Presentation</vt:lpstr>
      <vt:lpstr>PowerPoint Presentation</vt:lpstr>
      <vt:lpstr>PowerPoint Presentation</vt:lpstr>
      <vt:lpstr>PowerPoint Presentation</vt:lpstr>
      <vt:lpstr>Organizational Readiness for Change</vt:lpstr>
      <vt:lpstr>Part 3 – Activating Hope Process</vt:lpstr>
      <vt:lpstr>Technical Assistance Process Pilot </vt:lpstr>
      <vt:lpstr>Technical Assistance Process </vt:lpstr>
      <vt:lpstr>CHANGE IS ACTION After CONSIDERATION </vt:lpstr>
      <vt:lpstr>Part 4 – Activating Hope: Early Adopter – Lines for Life</vt:lpstr>
      <vt:lpstr> Activating Hope A partnership with Lines for Life  Greg Borders, LCSW Crisis Lines Director, Lines for Life </vt:lpstr>
      <vt:lpstr>  How we got involved </vt:lpstr>
      <vt:lpstr>  How we chose our workgroup </vt:lpstr>
      <vt:lpstr>  Three Indicators Policy, Practice/Strategy, Programs </vt:lpstr>
      <vt:lpstr>  Three Indicators Policy, Practice/Strategy, Programs </vt:lpstr>
      <vt:lpstr>  Three Indicators Policy, Practice/Strategy, Programs </vt:lpstr>
      <vt:lpstr>  Early Lessons Learned </vt:lpstr>
      <vt:lpstr>Questions?</vt:lpstr>
      <vt:lpstr>www.activatinghope.com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Activating Hope:   Identifying and Implementing Best Practices for Positive Engagement of Lived Experience at Crisis Centers</dc:title>
  <dc:creator>DeQuincy Lezine</dc:creator>
  <cp:lastModifiedBy>DeQuincy Lezine</cp:lastModifiedBy>
  <cp:revision>4</cp:revision>
  <dcterms:created xsi:type="dcterms:W3CDTF">2018-10-17T05:46:41Z</dcterms:created>
  <dcterms:modified xsi:type="dcterms:W3CDTF">2018-10-17T05:59:02Z</dcterms:modified>
</cp:coreProperties>
</file>