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1" r:id="rId2"/>
    <p:sldId id="283" r:id="rId3"/>
    <p:sldId id="282" r:id="rId4"/>
    <p:sldId id="284" r:id="rId5"/>
    <p:sldId id="288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8" r:id="rId14"/>
    <p:sldId id="295" r:id="rId15"/>
    <p:sldId id="297" r:id="rId16"/>
    <p:sldId id="312" r:id="rId17"/>
    <p:sldId id="313" r:id="rId18"/>
    <p:sldId id="296" r:id="rId19"/>
    <p:sldId id="314" r:id="rId20"/>
    <p:sldId id="315" r:id="rId21"/>
    <p:sldId id="316" r:id="rId22"/>
    <p:sldId id="301" r:id="rId23"/>
    <p:sldId id="302" r:id="rId24"/>
    <p:sldId id="300" r:id="rId25"/>
    <p:sldId id="304" r:id="rId26"/>
    <p:sldId id="307" r:id="rId27"/>
    <p:sldId id="309" r:id="rId28"/>
    <p:sldId id="318" r:id="rId29"/>
    <p:sldId id="317" r:id="rId30"/>
    <p:sldId id="319" r:id="rId31"/>
    <p:sldId id="320" r:id="rId32"/>
    <p:sldId id="306" r:id="rId33"/>
    <p:sldId id="305" r:id="rId34"/>
    <p:sldId id="310" r:id="rId35"/>
    <p:sldId id="323" r:id="rId36"/>
    <p:sldId id="324" r:id="rId37"/>
    <p:sldId id="325" r:id="rId38"/>
    <p:sldId id="321" r:id="rId39"/>
    <p:sldId id="32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 autoAdjust="0"/>
    <p:restoredTop sz="75610" autoAdjust="0"/>
  </p:normalViewPr>
  <p:slideViewPr>
    <p:cSldViewPr snapToGrid="0" showGuides="1">
      <p:cViewPr varScale="1">
        <p:scale>
          <a:sx n="53" d="100"/>
          <a:sy n="53" d="100"/>
        </p:scale>
        <p:origin x="122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9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D02DE9-50E0-47CA-BD7A-12949B16EEDE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C5E6C758-EBD0-4E47-8442-A78895A9F6C5}">
      <dgm:prSet phldrT="[Text]"/>
      <dgm:spPr/>
      <dgm:t>
        <a:bodyPr/>
        <a:lstStyle/>
        <a:p>
          <a:endParaRPr lang="en-US" dirty="0"/>
        </a:p>
      </dgm:t>
    </dgm:pt>
    <dgm:pt modelId="{8D1D356D-4341-44DF-8839-B195E750FC41}" type="parTrans" cxnId="{6AEAA969-EECD-456F-9F92-67D178380B5E}">
      <dgm:prSet/>
      <dgm:spPr/>
      <dgm:t>
        <a:bodyPr/>
        <a:lstStyle/>
        <a:p>
          <a:endParaRPr lang="en-US"/>
        </a:p>
      </dgm:t>
    </dgm:pt>
    <dgm:pt modelId="{83BB6841-D9F8-4B20-8C7F-154AA0500A26}" type="sibTrans" cxnId="{6AEAA969-EECD-456F-9F92-67D178380B5E}">
      <dgm:prSet/>
      <dgm:spPr/>
      <dgm:t>
        <a:bodyPr/>
        <a:lstStyle/>
        <a:p>
          <a:endParaRPr lang="en-US"/>
        </a:p>
      </dgm:t>
    </dgm:pt>
    <dgm:pt modelId="{A0A60640-AC7D-4BA7-881C-76B39F18D2F2}">
      <dgm:prSet phldrT="[Text]"/>
      <dgm:spPr/>
      <dgm:t>
        <a:bodyPr/>
        <a:lstStyle/>
        <a:p>
          <a:endParaRPr lang="en-US" dirty="0"/>
        </a:p>
      </dgm:t>
    </dgm:pt>
    <dgm:pt modelId="{FBDFFAD8-16BF-4640-A4A1-A809C6CDF4B4}" type="parTrans" cxnId="{F6B7B57E-E4A6-443E-AB3E-9DFD55108F3D}">
      <dgm:prSet/>
      <dgm:spPr/>
      <dgm:t>
        <a:bodyPr/>
        <a:lstStyle/>
        <a:p>
          <a:endParaRPr lang="en-US"/>
        </a:p>
      </dgm:t>
    </dgm:pt>
    <dgm:pt modelId="{B6070368-4FE5-4C03-B29D-85C74A76FC7E}" type="sibTrans" cxnId="{F6B7B57E-E4A6-443E-AB3E-9DFD55108F3D}">
      <dgm:prSet/>
      <dgm:spPr/>
      <dgm:t>
        <a:bodyPr/>
        <a:lstStyle/>
        <a:p>
          <a:endParaRPr lang="en-US"/>
        </a:p>
      </dgm:t>
    </dgm:pt>
    <dgm:pt modelId="{7CB5B14B-885B-4D4A-BB7A-0458BDA5B197}">
      <dgm:prSet phldrT="[Text]"/>
      <dgm:spPr/>
      <dgm:t>
        <a:bodyPr/>
        <a:lstStyle/>
        <a:p>
          <a:endParaRPr lang="en-US" dirty="0"/>
        </a:p>
      </dgm:t>
    </dgm:pt>
    <dgm:pt modelId="{6CEE61C8-5F1F-4013-A7A8-EA180011F4C6}" type="parTrans" cxnId="{AE136FC9-3BBB-46C0-B928-43C6979DA026}">
      <dgm:prSet/>
      <dgm:spPr/>
      <dgm:t>
        <a:bodyPr/>
        <a:lstStyle/>
        <a:p>
          <a:endParaRPr lang="en-US"/>
        </a:p>
      </dgm:t>
    </dgm:pt>
    <dgm:pt modelId="{AE8C7B98-8A92-46A2-BC28-5EE8BC49BBE6}" type="sibTrans" cxnId="{AE136FC9-3BBB-46C0-B928-43C6979DA026}">
      <dgm:prSet/>
      <dgm:spPr/>
      <dgm:t>
        <a:bodyPr/>
        <a:lstStyle/>
        <a:p>
          <a:endParaRPr lang="en-US"/>
        </a:p>
      </dgm:t>
    </dgm:pt>
    <dgm:pt modelId="{17D73909-0425-4645-84C5-31D51D3B87D4}" type="pres">
      <dgm:prSet presAssocID="{9DD02DE9-50E0-47CA-BD7A-12949B16EED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7DFE35-A8C6-4C92-B3FF-7A8A69284670}" type="pres">
      <dgm:prSet presAssocID="{C5E6C758-EBD0-4E47-8442-A78895A9F6C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B3D84-67C3-4DC7-808A-E9D4165414F7}" type="pres">
      <dgm:prSet presAssocID="{C5E6C758-EBD0-4E47-8442-A78895A9F6C5}" presName="gear1srcNode" presStyleLbl="node1" presStyleIdx="0" presStyleCnt="3"/>
      <dgm:spPr/>
      <dgm:t>
        <a:bodyPr/>
        <a:lstStyle/>
        <a:p>
          <a:endParaRPr lang="en-US"/>
        </a:p>
      </dgm:t>
    </dgm:pt>
    <dgm:pt modelId="{15863684-BAC5-4ED6-85EC-46ECBA29ADF0}" type="pres">
      <dgm:prSet presAssocID="{C5E6C758-EBD0-4E47-8442-A78895A9F6C5}" presName="gear1dstNode" presStyleLbl="node1" presStyleIdx="0" presStyleCnt="3"/>
      <dgm:spPr/>
      <dgm:t>
        <a:bodyPr/>
        <a:lstStyle/>
        <a:p>
          <a:endParaRPr lang="en-US"/>
        </a:p>
      </dgm:t>
    </dgm:pt>
    <dgm:pt modelId="{6501DD9F-3A57-4689-87F4-86B10D2E8BC3}" type="pres">
      <dgm:prSet presAssocID="{A0A60640-AC7D-4BA7-881C-76B39F18D2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78C95-84FD-40F4-878D-D39042F603AD}" type="pres">
      <dgm:prSet presAssocID="{A0A60640-AC7D-4BA7-881C-76B39F18D2F2}" presName="gear2srcNode" presStyleLbl="node1" presStyleIdx="1" presStyleCnt="3"/>
      <dgm:spPr/>
      <dgm:t>
        <a:bodyPr/>
        <a:lstStyle/>
        <a:p>
          <a:endParaRPr lang="en-US"/>
        </a:p>
      </dgm:t>
    </dgm:pt>
    <dgm:pt modelId="{1E4C8A37-AF9C-4C36-8970-ECC880CED441}" type="pres">
      <dgm:prSet presAssocID="{A0A60640-AC7D-4BA7-881C-76B39F18D2F2}" presName="gear2dstNode" presStyleLbl="node1" presStyleIdx="1" presStyleCnt="3"/>
      <dgm:spPr/>
      <dgm:t>
        <a:bodyPr/>
        <a:lstStyle/>
        <a:p>
          <a:endParaRPr lang="en-US"/>
        </a:p>
      </dgm:t>
    </dgm:pt>
    <dgm:pt modelId="{96BF58B3-4499-4112-85F1-29E072271F25}" type="pres">
      <dgm:prSet presAssocID="{7CB5B14B-885B-4D4A-BB7A-0458BDA5B197}" presName="gear3" presStyleLbl="node1" presStyleIdx="2" presStyleCnt="3"/>
      <dgm:spPr/>
      <dgm:t>
        <a:bodyPr/>
        <a:lstStyle/>
        <a:p>
          <a:endParaRPr lang="en-US"/>
        </a:p>
      </dgm:t>
    </dgm:pt>
    <dgm:pt modelId="{FCC9D7F0-58D7-4FDC-8F50-1E8E15758E6B}" type="pres">
      <dgm:prSet presAssocID="{7CB5B14B-885B-4D4A-BB7A-0458BDA5B19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BCC32-6D00-42F6-8E3A-F4FA6B65D898}" type="pres">
      <dgm:prSet presAssocID="{7CB5B14B-885B-4D4A-BB7A-0458BDA5B197}" presName="gear3srcNode" presStyleLbl="node1" presStyleIdx="2" presStyleCnt="3"/>
      <dgm:spPr/>
      <dgm:t>
        <a:bodyPr/>
        <a:lstStyle/>
        <a:p>
          <a:endParaRPr lang="en-US"/>
        </a:p>
      </dgm:t>
    </dgm:pt>
    <dgm:pt modelId="{AD9D9586-7EA4-4818-91E0-BF5BD59C25C9}" type="pres">
      <dgm:prSet presAssocID="{7CB5B14B-885B-4D4A-BB7A-0458BDA5B197}" presName="gear3dstNode" presStyleLbl="node1" presStyleIdx="2" presStyleCnt="3"/>
      <dgm:spPr/>
      <dgm:t>
        <a:bodyPr/>
        <a:lstStyle/>
        <a:p>
          <a:endParaRPr lang="en-US"/>
        </a:p>
      </dgm:t>
    </dgm:pt>
    <dgm:pt modelId="{713D1588-BCDC-4172-9879-0B6051E812EF}" type="pres">
      <dgm:prSet presAssocID="{83BB6841-D9F8-4B20-8C7F-154AA0500A26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9C9D786-4E40-4AA9-A224-EC3B3DFC4E9A}" type="pres">
      <dgm:prSet presAssocID="{B6070368-4FE5-4C03-B29D-85C74A76FC7E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2CF7DBB-ABB0-4A0C-AC86-3E615D1164ED}" type="pres">
      <dgm:prSet presAssocID="{AE8C7B98-8A92-46A2-BC28-5EE8BC49BBE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A10A4CC-5E31-412D-AB1F-F000F8376C49}" type="presOf" srcId="{AE8C7B98-8A92-46A2-BC28-5EE8BC49BBE6}" destId="{B2CF7DBB-ABB0-4A0C-AC86-3E615D1164ED}" srcOrd="0" destOrd="0" presId="urn:microsoft.com/office/officeart/2005/8/layout/gear1"/>
    <dgm:cxn modelId="{F867F962-DD48-48D2-84BF-013DE2D6701E}" type="presOf" srcId="{C5E6C758-EBD0-4E47-8442-A78895A9F6C5}" destId="{BA7DFE35-A8C6-4C92-B3FF-7A8A69284670}" srcOrd="0" destOrd="0" presId="urn:microsoft.com/office/officeart/2005/8/layout/gear1"/>
    <dgm:cxn modelId="{115F6534-114E-4B17-A1FF-45788A898881}" type="presOf" srcId="{A0A60640-AC7D-4BA7-881C-76B39F18D2F2}" destId="{1E4C8A37-AF9C-4C36-8970-ECC880CED441}" srcOrd="2" destOrd="0" presId="urn:microsoft.com/office/officeart/2005/8/layout/gear1"/>
    <dgm:cxn modelId="{46374613-A95B-4C34-8AED-9FB6FE9FCA27}" type="presOf" srcId="{A0A60640-AC7D-4BA7-881C-76B39F18D2F2}" destId="{F7B78C95-84FD-40F4-878D-D39042F603AD}" srcOrd="1" destOrd="0" presId="urn:microsoft.com/office/officeart/2005/8/layout/gear1"/>
    <dgm:cxn modelId="{84EB5F3C-FDDE-42E5-A128-4DE5FB309B12}" type="presOf" srcId="{C5E6C758-EBD0-4E47-8442-A78895A9F6C5}" destId="{D0BB3D84-67C3-4DC7-808A-E9D4165414F7}" srcOrd="1" destOrd="0" presId="urn:microsoft.com/office/officeart/2005/8/layout/gear1"/>
    <dgm:cxn modelId="{03744189-95FF-4DAB-90BB-772DD01392CF}" type="presOf" srcId="{7CB5B14B-885B-4D4A-BB7A-0458BDA5B197}" destId="{7C2BCC32-6D00-42F6-8E3A-F4FA6B65D898}" srcOrd="2" destOrd="0" presId="urn:microsoft.com/office/officeart/2005/8/layout/gear1"/>
    <dgm:cxn modelId="{568C7803-FE40-44B6-83D3-E317A7E6DFBA}" type="presOf" srcId="{C5E6C758-EBD0-4E47-8442-A78895A9F6C5}" destId="{15863684-BAC5-4ED6-85EC-46ECBA29ADF0}" srcOrd="2" destOrd="0" presId="urn:microsoft.com/office/officeart/2005/8/layout/gear1"/>
    <dgm:cxn modelId="{66D09AB9-8869-466F-91CC-754F0DA4A88D}" type="presOf" srcId="{B6070368-4FE5-4C03-B29D-85C74A76FC7E}" destId="{F9C9D786-4E40-4AA9-A224-EC3B3DFC4E9A}" srcOrd="0" destOrd="0" presId="urn:microsoft.com/office/officeart/2005/8/layout/gear1"/>
    <dgm:cxn modelId="{68BF3C55-72FD-4287-A908-5D9FF1C78E49}" type="presOf" srcId="{7CB5B14B-885B-4D4A-BB7A-0458BDA5B197}" destId="{AD9D9586-7EA4-4818-91E0-BF5BD59C25C9}" srcOrd="3" destOrd="0" presId="urn:microsoft.com/office/officeart/2005/8/layout/gear1"/>
    <dgm:cxn modelId="{6AEAA969-EECD-456F-9F92-67D178380B5E}" srcId="{9DD02DE9-50E0-47CA-BD7A-12949B16EEDE}" destId="{C5E6C758-EBD0-4E47-8442-A78895A9F6C5}" srcOrd="0" destOrd="0" parTransId="{8D1D356D-4341-44DF-8839-B195E750FC41}" sibTransId="{83BB6841-D9F8-4B20-8C7F-154AA0500A26}"/>
    <dgm:cxn modelId="{61FC846A-5CCA-4C35-96D8-D5A86023C367}" type="presOf" srcId="{7CB5B14B-885B-4D4A-BB7A-0458BDA5B197}" destId="{96BF58B3-4499-4112-85F1-29E072271F25}" srcOrd="0" destOrd="0" presId="urn:microsoft.com/office/officeart/2005/8/layout/gear1"/>
    <dgm:cxn modelId="{F6B7B57E-E4A6-443E-AB3E-9DFD55108F3D}" srcId="{9DD02DE9-50E0-47CA-BD7A-12949B16EEDE}" destId="{A0A60640-AC7D-4BA7-881C-76B39F18D2F2}" srcOrd="1" destOrd="0" parTransId="{FBDFFAD8-16BF-4640-A4A1-A809C6CDF4B4}" sibTransId="{B6070368-4FE5-4C03-B29D-85C74A76FC7E}"/>
    <dgm:cxn modelId="{D5DC23F3-C101-4416-AB1A-413915773EA1}" type="presOf" srcId="{7CB5B14B-885B-4D4A-BB7A-0458BDA5B197}" destId="{FCC9D7F0-58D7-4FDC-8F50-1E8E15758E6B}" srcOrd="1" destOrd="0" presId="urn:microsoft.com/office/officeart/2005/8/layout/gear1"/>
    <dgm:cxn modelId="{AE136FC9-3BBB-46C0-B928-43C6979DA026}" srcId="{9DD02DE9-50E0-47CA-BD7A-12949B16EEDE}" destId="{7CB5B14B-885B-4D4A-BB7A-0458BDA5B197}" srcOrd="2" destOrd="0" parTransId="{6CEE61C8-5F1F-4013-A7A8-EA180011F4C6}" sibTransId="{AE8C7B98-8A92-46A2-BC28-5EE8BC49BBE6}"/>
    <dgm:cxn modelId="{4536F939-F537-4229-9AF8-311E121D1ABA}" type="presOf" srcId="{9DD02DE9-50E0-47CA-BD7A-12949B16EEDE}" destId="{17D73909-0425-4645-84C5-31D51D3B87D4}" srcOrd="0" destOrd="0" presId="urn:microsoft.com/office/officeart/2005/8/layout/gear1"/>
    <dgm:cxn modelId="{FD74089C-8B46-4DB4-B3ED-4E19A8B098C4}" type="presOf" srcId="{83BB6841-D9F8-4B20-8C7F-154AA0500A26}" destId="{713D1588-BCDC-4172-9879-0B6051E812EF}" srcOrd="0" destOrd="0" presId="urn:microsoft.com/office/officeart/2005/8/layout/gear1"/>
    <dgm:cxn modelId="{6AB594F7-3708-4657-BB97-67CC0F5A6AA0}" type="presOf" srcId="{A0A60640-AC7D-4BA7-881C-76B39F18D2F2}" destId="{6501DD9F-3A57-4689-87F4-86B10D2E8BC3}" srcOrd="0" destOrd="0" presId="urn:microsoft.com/office/officeart/2005/8/layout/gear1"/>
    <dgm:cxn modelId="{AFD0AB2C-65F0-4D45-A084-4CD69932F635}" type="presParOf" srcId="{17D73909-0425-4645-84C5-31D51D3B87D4}" destId="{BA7DFE35-A8C6-4C92-B3FF-7A8A69284670}" srcOrd="0" destOrd="0" presId="urn:microsoft.com/office/officeart/2005/8/layout/gear1"/>
    <dgm:cxn modelId="{9B91D30E-6698-4909-9C5D-7F1714CB8EFA}" type="presParOf" srcId="{17D73909-0425-4645-84C5-31D51D3B87D4}" destId="{D0BB3D84-67C3-4DC7-808A-E9D4165414F7}" srcOrd="1" destOrd="0" presId="urn:microsoft.com/office/officeart/2005/8/layout/gear1"/>
    <dgm:cxn modelId="{AE239DD6-330A-4FC1-A73E-BEBD363C2689}" type="presParOf" srcId="{17D73909-0425-4645-84C5-31D51D3B87D4}" destId="{15863684-BAC5-4ED6-85EC-46ECBA29ADF0}" srcOrd="2" destOrd="0" presId="urn:microsoft.com/office/officeart/2005/8/layout/gear1"/>
    <dgm:cxn modelId="{666C8A54-E287-4D91-8D77-FDD418D7E901}" type="presParOf" srcId="{17D73909-0425-4645-84C5-31D51D3B87D4}" destId="{6501DD9F-3A57-4689-87F4-86B10D2E8BC3}" srcOrd="3" destOrd="0" presId="urn:microsoft.com/office/officeart/2005/8/layout/gear1"/>
    <dgm:cxn modelId="{F2A635FD-1D4F-4540-9F44-B1D86325D211}" type="presParOf" srcId="{17D73909-0425-4645-84C5-31D51D3B87D4}" destId="{F7B78C95-84FD-40F4-878D-D39042F603AD}" srcOrd="4" destOrd="0" presId="urn:microsoft.com/office/officeart/2005/8/layout/gear1"/>
    <dgm:cxn modelId="{96B5D06E-DB2B-4756-92C3-58E82F6E1657}" type="presParOf" srcId="{17D73909-0425-4645-84C5-31D51D3B87D4}" destId="{1E4C8A37-AF9C-4C36-8970-ECC880CED441}" srcOrd="5" destOrd="0" presId="urn:microsoft.com/office/officeart/2005/8/layout/gear1"/>
    <dgm:cxn modelId="{A1C98FE1-61EA-440B-B31F-488840D6897F}" type="presParOf" srcId="{17D73909-0425-4645-84C5-31D51D3B87D4}" destId="{96BF58B3-4499-4112-85F1-29E072271F25}" srcOrd="6" destOrd="0" presId="urn:microsoft.com/office/officeart/2005/8/layout/gear1"/>
    <dgm:cxn modelId="{AEB63D8C-51EA-4208-92FA-93FA26AC1571}" type="presParOf" srcId="{17D73909-0425-4645-84C5-31D51D3B87D4}" destId="{FCC9D7F0-58D7-4FDC-8F50-1E8E15758E6B}" srcOrd="7" destOrd="0" presId="urn:microsoft.com/office/officeart/2005/8/layout/gear1"/>
    <dgm:cxn modelId="{53ACC0F2-E1C3-4CF4-80C4-9F01D4C2BD0B}" type="presParOf" srcId="{17D73909-0425-4645-84C5-31D51D3B87D4}" destId="{7C2BCC32-6D00-42F6-8E3A-F4FA6B65D898}" srcOrd="8" destOrd="0" presId="urn:microsoft.com/office/officeart/2005/8/layout/gear1"/>
    <dgm:cxn modelId="{31AAEEA1-53DA-493D-93A1-31D8B5DC0FE3}" type="presParOf" srcId="{17D73909-0425-4645-84C5-31D51D3B87D4}" destId="{AD9D9586-7EA4-4818-91E0-BF5BD59C25C9}" srcOrd="9" destOrd="0" presId="urn:microsoft.com/office/officeart/2005/8/layout/gear1"/>
    <dgm:cxn modelId="{C6988794-31E0-45BE-8E51-DB331BA77DDE}" type="presParOf" srcId="{17D73909-0425-4645-84C5-31D51D3B87D4}" destId="{713D1588-BCDC-4172-9879-0B6051E812EF}" srcOrd="10" destOrd="0" presId="urn:microsoft.com/office/officeart/2005/8/layout/gear1"/>
    <dgm:cxn modelId="{43A449CC-F1A5-4779-9B69-8A76D69AE339}" type="presParOf" srcId="{17D73909-0425-4645-84C5-31D51D3B87D4}" destId="{F9C9D786-4E40-4AA9-A224-EC3B3DFC4E9A}" srcOrd="11" destOrd="0" presId="urn:microsoft.com/office/officeart/2005/8/layout/gear1"/>
    <dgm:cxn modelId="{63B2FD72-E14E-4C5C-87B2-16F8A4A42AED}" type="presParOf" srcId="{17D73909-0425-4645-84C5-31D51D3B87D4}" destId="{B2CF7DBB-ABB0-4A0C-AC86-3E615D1164E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DFE35-A8C6-4C92-B3FF-7A8A69284670}">
      <dsp:nvSpPr>
        <dsp:cNvPr id="0" name=""/>
        <dsp:cNvSpPr/>
      </dsp:nvSpPr>
      <dsp:spPr>
        <a:xfrm>
          <a:off x="1342057" y="1505759"/>
          <a:ext cx="1640293" cy="1640293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300" kern="1200" dirty="0"/>
        </a:p>
      </dsp:txBody>
      <dsp:txXfrm>
        <a:off x="1671829" y="1889990"/>
        <a:ext cx="980749" cy="843144"/>
      </dsp:txXfrm>
    </dsp:sp>
    <dsp:sp modelId="{6501DD9F-3A57-4689-87F4-86B10D2E8BC3}">
      <dsp:nvSpPr>
        <dsp:cNvPr id="0" name=""/>
        <dsp:cNvSpPr/>
      </dsp:nvSpPr>
      <dsp:spPr>
        <a:xfrm>
          <a:off x="387705" y="1118053"/>
          <a:ext cx="1192940" cy="1192940"/>
        </a:xfrm>
        <a:prstGeom prst="gear6">
          <a:avLst/>
        </a:prstGeom>
        <a:solidFill>
          <a:schemeClr val="accent5">
            <a:hueOff val="-4757407"/>
            <a:satOff val="0"/>
            <a:lumOff val="-25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 dirty="0"/>
        </a:p>
      </dsp:txBody>
      <dsp:txXfrm>
        <a:off x="688031" y="1420194"/>
        <a:ext cx="592288" cy="588658"/>
      </dsp:txXfrm>
    </dsp:sp>
    <dsp:sp modelId="{96BF58B3-4499-4112-85F1-29E072271F25}">
      <dsp:nvSpPr>
        <dsp:cNvPr id="0" name=""/>
        <dsp:cNvSpPr/>
      </dsp:nvSpPr>
      <dsp:spPr>
        <a:xfrm rot="20700000">
          <a:off x="1055873" y="295046"/>
          <a:ext cx="1168838" cy="1168838"/>
        </a:xfrm>
        <a:prstGeom prst="gear6">
          <a:avLst/>
        </a:prstGeom>
        <a:solidFill>
          <a:schemeClr val="accent5">
            <a:hueOff val="-9514814"/>
            <a:satOff val="0"/>
            <a:lumOff val="-5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 rot="-20700000">
        <a:off x="1312234" y="551407"/>
        <a:ext cx="656117" cy="656117"/>
      </dsp:txXfrm>
    </dsp:sp>
    <dsp:sp modelId="{713D1588-BCDC-4172-9879-0B6051E812EF}">
      <dsp:nvSpPr>
        <dsp:cNvPr id="0" name=""/>
        <dsp:cNvSpPr/>
      </dsp:nvSpPr>
      <dsp:spPr>
        <a:xfrm>
          <a:off x="1203105" y="1265451"/>
          <a:ext cx="2099575" cy="2099575"/>
        </a:xfrm>
        <a:prstGeom prst="circularArrow">
          <a:avLst>
            <a:gd name="adj1" fmla="val 4687"/>
            <a:gd name="adj2" fmla="val 299029"/>
            <a:gd name="adj3" fmla="val 2478002"/>
            <a:gd name="adj4" fmla="val 15946083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9D786-4E40-4AA9-A224-EC3B3DFC4E9A}">
      <dsp:nvSpPr>
        <dsp:cNvPr id="0" name=""/>
        <dsp:cNvSpPr/>
      </dsp:nvSpPr>
      <dsp:spPr>
        <a:xfrm>
          <a:off x="176438" y="859302"/>
          <a:ext cx="1525472" cy="15254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757407"/>
            <a:satOff val="0"/>
            <a:lumOff val="-25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F7DBB-ABB0-4A0C-AC86-3E615D1164ED}">
      <dsp:nvSpPr>
        <dsp:cNvPr id="0" name=""/>
        <dsp:cNvSpPr/>
      </dsp:nvSpPr>
      <dsp:spPr>
        <a:xfrm>
          <a:off x="785509" y="44228"/>
          <a:ext cx="1644766" cy="164476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514814"/>
            <a:satOff val="0"/>
            <a:lumOff val="-50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158147EC-2F24-487A-AC01-9E5C798037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545D2DF-A2B6-4F3D-9D29-013953E841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59E0A-6C23-4BBD-8FBB-625854E274F9}" type="datetimeFigureOut">
              <a:rPr lang="en-GB" smtClean="0"/>
              <a:t>19/10/2018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CF94D9-3418-42A0-ADF4-C1B53F880E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908100-937F-4F15-BA63-F617C80406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279DA-AE26-43ED-9CF3-7411120CF1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6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D752B-C455-4C19-9C49-A5AA7E2068AD}" type="datetimeFigureOut">
              <a:rPr lang="en-GB" smtClean="0"/>
              <a:t>19/10/2018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8DE83-1DA1-468E-9CA7-797CF786EC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544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</a:p>
          <a:p>
            <a:r>
              <a:rPr lang="en-US" dirty="0" smtClean="0"/>
              <a:t>Acknowledgment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8DE83-1DA1-468E-9CA7-797CF786ECD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26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problem</a:t>
            </a:r>
          </a:p>
          <a:p>
            <a:endParaRPr lang="en-US" dirty="0" smtClean="0"/>
          </a:p>
          <a:p>
            <a:r>
              <a:rPr lang="en-US" dirty="0" smtClean="0"/>
              <a:t>Past conversations: </a:t>
            </a:r>
          </a:p>
          <a:p>
            <a:r>
              <a:rPr lang="en-US" dirty="0" smtClean="0"/>
              <a:t>CENTER: metrics, burnout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SYSTEM: “what proportion are frequent callers?”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Helplessness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8DE83-1DA1-468E-9CA7-797CF786ECD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13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8DE83-1DA1-468E-9CA7-797CF786EC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9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5433" y="3660824"/>
            <a:ext cx="6629400" cy="1501693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5433" y="5255650"/>
            <a:ext cx="6629400" cy="1041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33A477-8F25-4832-9B71-61A063D89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9971" y="628682"/>
            <a:ext cx="2339010" cy="713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BB57EA-D508-4522-9DFD-94D698C95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812" y="491950"/>
            <a:ext cx="1734931" cy="59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0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199" y="2097167"/>
            <a:ext cx="6368327" cy="2932131"/>
          </a:xfrm>
        </p:spPr>
        <p:txBody>
          <a:bodyPr anchor="t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Quote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9" y="5242462"/>
            <a:ext cx="6368327" cy="48982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Last Name</a:t>
            </a:r>
            <a:endParaRPr lang="en-GB" dirty="0"/>
          </a:p>
        </p:txBody>
      </p:sp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xmlns="" id="{E6A5DAAE-5B0E-4102-B8EE-421F0807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962" y="-524932"/>
            <a:ext cx="5767394" cy="57673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0F1792-9A6E-4EAC-B897-2AD56BD35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6005" y="573423"/>
            <a:ext cx="1721156" cy="1255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8618F1-80AB-4843-B1C5-01DB4E5FE2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903D24C2-BD89-4704-A8C6-F234B7730D77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5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24CC10-F6BA-4A0D-B496-48257C1D3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7643" y="922514"/>
            <a:ext cx="4387084" cy="1501693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tx2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Headline Placeholder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643" y="2508519"/>
            <a:ext cx="4387084" cy="87815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r>
              <a:rPr lang="en-US" dirty="0"/>
              <a:t> placeholder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388FF4-3666-4365-9C7C-A925548CD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43" y="3414455"/>
            <a:ext cx="6705557" cy="300327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D38B4B-A4F4-4A5B-ABFC-DC2F59346B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667" y="119921"/>
            <a:ext cx="2522944" cy="661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97F100-1176-4426-959F-D6BE8EB75D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6B5579B2-F8F0-44E8-B169-6A370A4C2E3C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47504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24CC10-F6BA-4A0D-B496-48257C1D3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388FF4-3666-4365-9C7C-A925548CD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014" y="1568721"/>
            <a:ext cx="1826454" cy="1005145"/>
          </a:xfrm>
        </p:spPr>
        <p:txBody>
          <a:bodyPr anchor="ctr">
            <a:noAutofit/>
          </a:bodyPr>
          <a:lstStyle>
            <a:lvl1pPr marL="0" indent="0" algn="r">
              <a:buNone/>
              <a:defRPr sz="52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?%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797F100-1176-4426-959F-D6BE8EB75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6374AF-681B-47C5-9142-E43E190709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09" y="1093862"/>
            <a:ext cx="4919694" cy="4919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9319" y="2196747"/>
            <a:ext cx="4387084" cy="1501693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Headline Placeholder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4652" y="3739382"/>
            <a:ext cx="4387084" cy="87815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200" b="1">
                <a:solidFill>
                  <a:schemeClr val="bg1"/>
                </a:solidFill>
                <a:latin typeface="Centra No2 Medium" pitchFamily="50" charset="0"/>
                <a:ea typeface="Centra No2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r>
              <a:rPr lang="en-US" dirty="0"/>
              <a:t> placeholder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20A3CA18-3C1E-4DF6-8A63-F5773F6B85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29014" y="3160455"/>
            <a:ext cx="1826454" cy="1005145"/>
          </a:xfrm>
        </p:spPr>
        <p:txBody>
          <a:bodyPr anchor="ctr">
            <a:noAutofit/>
          </a:bodyPr>
          <a:lstStyle>
            <a:lvl1pPr marL="0" indent="0" algn="r">
              <a:buNone/>
              <a:defRPr sz="52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?%</a:t>
            </a:r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128517B3-3FD2-4E43-AF93-B42CCFEADB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014" y="4667521"/>
            <a:ext cx="1826454" cy="1005145"/>
          </a:xfrm>
        </p:spPr>
        <p:txBody>
          <a:bodyPr anchor="ctr">
            <a:noAutofit/>
          </a:bodyPr>
          <a:lstStyle>
            <a:lvl1pPr marL="0" indent="0" algn="r">
              <a:buNone/>
              <a:defRPr sz="52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?%</a:t>
            </a:r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012A5719-8282-4E4F-AA2C-424301171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4214" y="1568721"/>
            <a:ext cx="3214986" cy="100514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174D90BC-6488-48B9-A75F-9C297A07D8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4214" y="3160455"/>
            <a:ext cx="3214986" cy="100514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2005F815-23D4-422C-8E0C-DCD7F8EA58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4214" y="4667521"/>
            <a:ext cx="3214986" cy="100514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33863D1-3021-4534-85BD-5BFD920E321E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0986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2420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6189133" cy="4094163"/>
          </a:xfr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buSzPct val="100000"/>
              <a:defRPr sz="16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buSzPct val="100000"/>
              <a:defRPr sz="14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buSzPct val="100000"/>
              <a:defRPr sz="14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buSzPct val="100000"/>
              <a:defRPr sz="14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8402"/>
            <a:ext cx="10515600" cy="837141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B1714AE-D931-45B8-A95D-B24F97170113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5762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2420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00"/>
            <a:ext cx="6189133" cy="4094163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2pPr>
            <a:lvl3pPr marL="12001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4pPr>
            <a:lvl5pPr marL="21145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ea typeface="Centra No2 Light" pitchFamily="50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8402"/>
            <a:ext cx="10515600" cy="837141"/>
          </a:xfrm>
        </p:spPr>
        <p:txBody>
          <a:bodyPr/>
          <a:lstStyle>
            <a:lvl1pPr marL="0" indent="0">
              <a:buNone/>
              <a:defRPr sz="22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820C01-E328-4347-B6EF-605BE2BF74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DEA4F4F-21DE-4942-AC2C-3169A19BD2C4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7108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xmlns="" id="{5A6B2DF8-4B4D-4862-A45C-8024CB8B921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33457" y="1230804"/>
            <a:ext cx="4920342" cy="4396392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7C179DD-8A13-4E3D-89D0-A3D6154B9D24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2209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xmlns="" id="{5A6B2DF8-4B4D-4862-A45C-8024CB8B921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33457" y="1230804"/>
            <a:ext cx="4920342" cy="4396392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6191B5-76D6-4322-8BA3-8B11B005D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DA965BB-76C9-4D83-B4DF-92F656877DBE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66724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914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0915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0914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xmlns="" id="{5A6B2DF8-4B4D-4862-A45C-8024CB8B921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230804"/>
            <a:ext cx="4920342" cy="4396392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F5BCF38-DDD9-4177-A3F1-41067D16CF55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62856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914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0915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0914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xmlns="" id="{5A6B2DF8-4B4D-4862-A45C-8024CB8B921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230804"/>
            <a:ext cx="4920342" cy="4396392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5FCDC6-C5E3-4427-81FD-687B07CCC8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F5327D8-BCDB-41DF-9432-28259BCE4758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1386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2420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8402"/>
            <a:ext cx="10515600" cy="837141"/>
          </a:xfrm>
        </p:spPr>
        <p:txBody>
          <a:bodyPr/>
          <a:lstStyle>
            <a:lvl1pPr marL="0" indent="0">
              <a:buNone/>
              <a:defRPr sz="2200" b="1">
                <a:latin typeface="Arial Black" panose="020B0A04020102020204" pitchFamily="34" charset="0"/>
                <a:ea typeface="Centra No2 Medium" pitchFamily="50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xmlns="" id="{432E8955-6084-4E07-A2B1-C952F5A288A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2138363"/>
            <a:ext cx="10515600" cy="421798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E228AFF-7D0E-48A4-B962-495A014D71A5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63322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236" y="3660824"/>
            <a:ext cx="5973231" cy="1501693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236" y="5255650"/>
            <a:ext cx="5973231" cy="10414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Centra No2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B6E483-3EE9-493F-B3FD-9A97B93D2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486" y="825500"/>
            <a:ext cx="3416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3504ED-485D-4F81-BA77-327400DD6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3341" y="-1120"/>
            <a:ext cx="5067794" cy="6868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8EAD3A9-D520-40A5-A492-04E43EFA21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710" y="-2989"/>
            <a:ext cx="10249649" cy="68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03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42420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8402"/>
            <a:ext cx="10515600" cy="837141"/>
          </a:xfrm>
        </p:spPr>
        <p:txBody>
          <a:bodyPr/>
          <a:lstStyle>
            <a:lvl1pPr marL="0" indent="0">
              <a:buNone/>
              <a:defRPr sz="2200" b="1"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xmlns="" id="{432E8955-6084-4E07-A2B1-C952F5A288A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2138363"/>
            <a:ext cx="10515600" cy="4217987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EF5BE0-3D4C-42B5-84F4-1A6FCDFD3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4CAE0FC-95BF-4326-9176-A418C5592A8D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8476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tx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5959E7-6F8C-4649-8CE2-7CEC5BF53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965" y="0"/>
            <a:ext cx="9041035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C927149-76CF-4EB8-BF5A-56D58CC492A0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41016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5959E7-6F8C-4649-8CE2-7CEC5BF53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965" y="0"/>
            <a:ext cx="904103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C7D41F-58D1-45CD-8660-07BAB6A36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C2E69F2-0D9F-4D29-9536-7B815D98733A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147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tx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F2C70F-0E0A-48F9-BE36-C91A01D50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395" y="573424"/>
            <a:ext cx="7752605" cy="62845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68759C0-B9E0-4E14-83B0-9C7D4470959D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72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3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C7D41F-58D1-45CD-8660-07BAB6A36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4DEA21-8B6E-41C4-AAFF-06AAB312B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395" y="573424"/>
            <a:ext cx="7752605" cy="62845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03C047B-40ED-46F6-B926-5A2F21304C52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36203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tx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72EB7C-90FD-4501-90C4-BB534FA6ED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41" y="573424"/>
            <a:ext cx="9052659" cy="62845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F6FAE74-16AE-4870-B1DC-E3142145A962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bg1"/>
                </a:solidFill>
              </a:r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0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4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C7D41F-58D1-45CD-8660-07BAB6A36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04FD2C-1A8E-45E9-B5CD-D9A027EB8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41" y="573424"/>
            <a:ext cx="9052659" cy="62845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5B4910C-B355-4C45-9175-D6CD04703030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2"/>
                </a:solidFill>
              </a:rPr>
              <a:t>‹#›</a:t>
            </a:fld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21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tx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06740E-8002-492F-967E-61A90A685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bg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3C81D7E-7D44-4D88-937B-CF3A5B38F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735" y="273212"/>
            <a:ext cx="9722265" cy="65847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9BCB610-EF83-4F29-A07A-E5B65F814F98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bg1"/>
                </a:solidFill>
              </a:r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42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C286F-02AA-4D6D-B891-BA767A714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9193"/>
            <a:ext cx="4582885" cy="1410683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accent5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F709F-387B-4C7B-80B1-99AF4E33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342103"/>
            <a:ext cx="4582885" cy="2834859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2pPr>
            <a:lvl3pPr marL="9144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3pPr>
            <a:lvl4pPr marL="13716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4pPr>
            <a:lvl5pPr marL="1828800" indent="0">
              <a:buClr>
                <a:schemeClr val="accent1"/>
              </a:buClr>
              <a:buSzPct val="100000"/>
              <a:buNone/>
              <a:defRPr sz="1600">
                <a:latin typeface="+mj-lt"/>
                <a:ea typeface="Centra No2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8F66E07-154D-413F-9555-3E3853D33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439877"/>
            <a:ext cx="4582885" cy="837141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C7D41F-58D1-45CD-8660-07BAB6A36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9FE5F2F-A937-4F27-B000-F309F6F27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735" y="273212"/>
            <a:ext cx="9722265" cy="65847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3DF3E11-546F-47C4-BE8F-527024B318BB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7864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3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82D462-8E6A-40DE-9C62-E1B8346D0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985" y="2300"/>
            <a:ext cx="5056472" cy="685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E788B8-FA29-400E-8498-001271836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99"/>
            <a:ext cx="8184966" cy="6856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660824"/>
            <a:ext cx="5973231" cy="1501693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55650"/>
            <a:ext cx="5973231" cy="1041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1"/>
                </a:solidFill>
                <a:latin typeface="Arial Black" panose="020B0A04020102020204" pitchFamily="34" charset="0"/>
                <a:ea typeface="Centra No2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CA0229-3F6E-4CF0-9FAA-D4BB7225DF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4494" y="673100"/>
            <a:ext cx="3416300" cy="1041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0A3E849-20EF-4B3B-B33F-D93D6DB25A71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latin typeface="+mj-lt"/>
              </a:rPr>
              <a:t>‹#›</a:t>
            </a:fld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3118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D0C13C-1342-43FA-9570-33FED57B2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87467" cy="68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778596-7E87-4FCC-A623-ADC316399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737" y="-840"/>
            <a:ext cx="5058789" cy="6856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24CC10-F6BA-4A0D-B496-48257C1D3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0443" y="1125712"/>
            <a:ext cx="4387084" cy="1501693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Headline Placeholder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0443" y="2711717"/>
            <a:ext cx="4387084" cy="87815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Centra No2 Medium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r>
              <a:rPr lang="en-US" dirty="0"/>
              <a:t> placeholder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388FF4-3666-4365-9C7C-A925548CD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0443" y="3617653"/>
            <a:ext cx="4436533" cy="9144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09BBD7D-FE44-4303-870A-80D2C72FCC74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10331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199" y="2097167"/>
            <a:ext cx="6368327" cy="2932131"/>
          </a:xfrm>
        </p:spPr>
        <p:txBody>
          <a:bodyPr anchor="t">
            <a:noAutofit/>
          </a:bodyPr>
          <a:lstStyle>
            <a:lvl1pPr algn="l">
              <a:defRPr sz="3000">
                <a:solidFill>
                  <a:schemeClr val="tx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Quote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9" y="5242462"/>
            <a:ext cx="6368327" cy="48982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Last Name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065C0C-0335-44A5-95A7-B42722590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6005" y="568495"/>
            <a:ext cx="1729336" cy="1260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551503-C269-4E34-8AAF-7D5E61E2B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48" y="237645"/>
            <a:ext cx="1101522" cy="335780"/>
          </a:xfrm>
          <a:prstGeom prst="rect">
            <a:avLst/>
          </a:prstGeom>
        </p:spPr>
      </p:pic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xmlns="" id="{E6A5DAAE-5B0E-4102-B8EE-421F0807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962" y="-524932"/>
            <a:ext cx="5767394" cy="576739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85628F25-218F-4518-B633-1C4C3184A58A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/>
              <a:t>‹#›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48345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199" y="2097167"/>
            <a:ext cx="6368327" cy="2932131"/>
          </a:xfrm>
        </p:spPr>
        <p:txBody>
          <a:bodyPr anchor="t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Quote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9" y="5242462"/>
            <a:ext cx="6368327" cy="48982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Last Name</a:t>
            </a:r>
            <a:endParaRPr lang="en-GB" dirty="0"/>
          </a:p>
        </p:txBody>
      </p:sp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xmlns="" id="{E6A5DAAE-5B0E-4102-B8EE-421F0807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962" y="-524932"/>
            <a:ext cx="5767394" cy="57673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3FF344-DE29-42DA-99C6-B2322A48CD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6005" y="573424"/>
            <a:ext cx="1721156" cy="1255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902E62-EFAB-486A-B99B-D1B69FA076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9344BF66-FD95-4D82-8AE3-849AFEA75911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67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199" y="2097167"/>
            <a:ext cx="6368327" cy="2932131"/>
          </a:xfrm>
        </p:spPr>
        <p:txBody>
          <a:bodyPr anchor="t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Quote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9" y="5242462"/>
            <a:ext cx="6368327" cy="48982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Last Name</a:t>
            </a:r>
            <a:endParaRPr lang="en-GB" dirty="0"/>
          </a:p>
        </p:txBody>
      </p:sp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xmlns="" id="{E6A5DAAE-5B0E-4102-B8EE-421F0807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962" y="-524932"/>
            <a:ext cx="5767394" cy="57673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469E1C-6C13-41E3-8C8A-E1D1B63F9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6005" y="573423"/>
            <a:ext cx="1721156" cy="1255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1516B3-35F2-48FE-BA39-91A12FAAD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DBF2C02B-C9FB-4CEB-A9F1-61C8B191E846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116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199" y="2097167"/>
            <a:ext cx="6368327" cy="2932131"/>
          </a:xfrm>
        </p:spPr>
        <p:txBody>
          <a:bodyPr anchor="t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Quote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9" y="5242462"/>
            <a:ext cx="6368327" cy="48982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Last Name</a:t>
            </a:r>
            <a:endParaRPr lang="en-GB" dirty="0"/>
          </a:p>
        </p:txBody>
      </p:sp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xmlns="" id="{E6A5DAAE-5B0E-4102-B8EE-421F0807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962" y="-524932"/>
            <a:ext cx="5767394" cy="57673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20C0A2-6754-4829-8DE6-77C1B5AFDF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6005" y="573425"/>
            <a:ext cx="1721155" cy="1255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B4F190-E662-4AFE-BE63-503AE1E2D4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45B189F8-45B6-415C-BF24-887A9EC2A486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7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D85F-AC49-47BB-ADD9-9F633CED98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199" y="2097167"/>
            <a:ext cx="6368327" cy="2932131"/>
          </a:xfrm>
        </p:spPr>
        <p:txBody>
          <a:bodyPr anchor="t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</a:lstStyle>
          <a:p>
            <a:r>
              <a:rPr lang="en-US" dirty="0"/>
              <a:t>Quote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59CEF6-B098-4829-B87C-E4CA695FBF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9" y="5242462"/>
            <a:ext cx="6368327" cy="48982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  <a:latin typeface="Arial Black" panose="020B0A04020102020204" pitchFamily="34" charset="0"/>
                <a:ea typeface="Centra No2 Extrabol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&amp; Last Name</a:t>
            </a:r>
            <a:endParaRPr lang="en-GB" dirty="0"/>
          </a:p>
        </p:txBody>
      </p:sp>
      <p:pic>
        <p:nvPicPr>
          <p:cNvPr id="13" name="Picture Placeholder 3">
            <a:extLst>
              <a:ext uri="{FF2B5EF4-FFF2-40B4-BE49-F238E27FC236}">
                <a16:creationId xmlns:a16="http://schemas.microsoft.com/office/drawing/2014/main" xmlns="" id="{E6A5DAAE-5B0E-4102-B8EE-421F08071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962" y="-524932"/>
            <a:ext cx="5767394" cy="57673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E06259-276F-4055-B760-1E7494E39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6005" y="573424"/>
            <a:ext cx="1721156" cy="1255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EAF35E-3432-4B86-AC69-448138227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37" y="237645"/>
            <a:ext cx="1101522" cy="3357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A8FD56FB-FC8E-4837-8C6B-950C747A5AFA}"/>
              </a:ext>
            </a:extLst>
          </p:cNvPr>
          <p:cNvSpPr/>
          <p:nvPr userDrawn="1"/>
        </p:nvSpPr>
        <p:spPr>
          <a:xfrm>
            <a:off x="11741445" y="6462430"/>
            <a:ext cx="315850" cy="315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EED9AB3E-E5D5-4C29-873F-03DA97765A6B}" type="slidenum">
              <a:rPr lang="en-GB" sz="1200" smtClean="0">
                <a:solidFill>
                  <a:schemeClr val="tx1"/>
                </a:solidFill>
              </a:rPr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71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FDA47A4-A542-4B1C-AABA-B7B33FB7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C2193F-6C39-419E-9994-C77F1B38B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83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50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55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3349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F4D062-2FA4-0B49-A00A-9AA2D39E4AFA}"/>
              </a:ext>
            </a:extLst>
          </p:cNvPr>
          <p:cNvSpPr txBox="1"/>
          <p:nvPr/>
        </p:nvSpPr>
        <p:spPr>
          <a:xfrm>
            <a:off x="3677493" y="3927694"/>
            <a:ext cx="8200563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rgbClr val="4684FF"/>
                </a:solidFill>
                <a:latin typeface="Calibri" panose="020F0502020204030204" pitchFamily="34" charset="0"/>
                <a:ea typeface="Centra No2 Extrabold" charset="0"/>
                <a:cs typeface="Calibri" panose="020F0502020204030204" pitchFamily="34" charset="0"/>
              </a:rPr>
              <a:t>A data driven strategy for addressing frequent contacts to NYC Well</a:t>
            </a:r>
            <a:br>
              <a:rPr lang="en-US" sz="4400" b="1" dirty="0">
                <a:solidFill>
                  <a:srgbClr val="4684FF"/>
                </a:solidFill>
                <a:latin typeface="Calibri" panose="020F0502020204030204" pitchFamily="34" charset="0"/>
                <a:ea typeface="Centra No2 Extrabold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entra No2 Medium" charset="0"/>
                <a:cs typeface="Calibri" panose="020F0502020204030204" pitchFamily="34" charset="0"/>
              </a:rPr>
              <a:t>Presented by Sean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ea typeface="Centra No2 Medium" charset="0"/>
                <a:cs typeface="Calibri" panose="020F0502020204030204" pitchFamily="34" charset="0"/>
              </a:rPr>
              <a:t>Murphy, PhD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entra No2 Medium" charset="0"/>
                <a:cs typeface="Calibri" panose="020F0502020204030204" pitchFamily="34" charset="0"/>
              </a:rPr>
              <a:t>and Anitha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ea typeface="Centra No2 Medium" charset="0"/>
                <a:cs typeface="Calibri" panose="020F0502020204030204" pitchFamily="34" charset="0"/>
              </a:rPr>
              <a:t>Iyer, PhD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entra No2 Medium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entra No2 Medium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entra No2 Medium" charset="0"/>
                <a:cs typeface="Calibri" panose="020F0502020204030204" pitchFamily="34" charset="0"/>
              </a:rPr>
              <a:t>10.19.18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971" y="628682"/>
            <a:ext cx="2339010" cy="713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12" y="493590"/>
            <a:ext cx="1734931" cy="59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4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frustrated caller animated">
            <a:extLst>
              <a:ext uri="{FF2B5EF4-FFF2-40B4-BE49-F238E27FC236}">
                <a16:creationId xmlns:a16="http://schemas.microsoft.com/office/drawing/2014/main" xmlns="" id="{70A94172-D91D-4132-A8EB-86CFC8747A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612648"/>
            <a:ext cx="10451592" cy="56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to do?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488"/>
            <a:ext cx="10600944" cy="455847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Build empathy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Remind counselors that these individuals are reaching out to fill a gap in their care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Provide strategies for handling calls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then…</a:t>
            </a:r>
          </a:p>
        </p:txBody>
      </p:sp>
    </p:spTree>
    <p:extLst>
      <p:ext uri="{BB962C8B-B14F-4D97-AF65-F5344CB8AC3E}">
        <p14:creationId xmlns:p14="http://schemas.microsoft.com/office/powerpoint/2010/main" val="41990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frustrated caller animated">
            <a:extLst>
              <a:ext uri="{FF2B5EF4-FFF2-40B4-BE49-F238E27FC236}">
                <a16:creationId xmlns:a16="http://schemas.microsoft.com/office/drawing/2014/main" xmlns="" id="{F86E8F93-A636-484B-BCDA-467DEC2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82" y="668386"/>
            <a:ext cx="7711154" cy="54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905789" cy="74242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Operational and Analytic Strategy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344"/>
            <a:ext cx="7464552" cy="4567619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Call routing/diversion/management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Track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Report/Advocate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Collaborate/connect with the system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702C5F4C-DB05-4C58-B1D5-DC1BBF99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27355"/>
              </p:ext>
            </p:extLst>
          </p:nvPr>
        </p:nvGraphicFramePr>
        <p:xfrm>
          <a:off x="8130940" y="3183120"/>
          <a:ext cx="2982351" cy="3309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80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349403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Identifying Frequent </a:t>
            </a:r>
            <a:r>
              <a:rPr lang="en-US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endParaRPr lang="en-GB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Definitions of </a:t>
            </a:r>
            <a:r>
              <a:rPr lang="en" i="1" dirty="0">
                <a:latin typeface="Calibri" panose="020F0502020204030204" pitchFamily="34" charset="0"/>
                <a:cs typeface="Calibri" panose="020F0502020204030204" pitchFamily="34" charset="0"/>
              </a:rPr>
              <a:t>Caller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Vary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390632" cy="4677347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Same phone number.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Identification by crisis center staff.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Call profile associated with the contact across several phone numbers / IP addresses.</a:t>
            </a:r>
          </a:p>
        </p:txBody>
      </p:sp>
    </p:spTree>
    <p:extLst>
      <p:ext uri="{BB962C8B-B14F-4D97-AF65-F5344CB8AC3E}">
        <p14:creationId xmlns:p14="http://schemas.microsoft.com/office/powerpoint/2010/main" val="28345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Limitations of Only Using Phone Number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640771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Excludes chat and other channels.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Does not accurately group individuals who may use several phone numbers, or IP addresses.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Does not distinguish service providers, or other numbers that may be frequently used.</a:t>
            </a:r>
          </a:p>
        </p:txBody>
      </p:sp>
    </p:spTree>
    <p:extLst>
      <p:ext uri="{BB962C8B-B14F-4D97-AF65-F5344CB8AC3E}">
        <p14:creationId xmlns:p14="http://schemas.microsoft.com/office/powerpoint/2010/main" val="23658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Advantages of Using a Profile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048"/>
            <a:ext cx="10600944" cy="464991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Allows for multiple phone numbers, or IP addresses to be grouped under the same contact.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Helps to identify particular contacts, their contact patterns, and basic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30775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Definitions of </a:t>
            </a:r>
            <a:r>
              <a:rPr lang="en" i="1" dirty="0">
                <a:latin typeface="Calibri" panose="020F0502020204030204" pitchFamily="34" charset="0"/>
                <a:cs typeface="Calibri" panose="020F0502020204030204" pitchFamily="34" charset="0"/>
              </a:rPr>
              <a:t>Frequent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 Vary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637520" cy="4677347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than 1 call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than 3 calls per month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than 10 calls over several months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than 20 calls per month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than 1 call per day</a:t>
            </a:r>
          </a:p>
        </p:txBody>
      </p:sp>
    </p:spTree>
    <p:extLst>
      <p:ext uri="{BB962C8B-B14F-4D97-AF65-F5344CB8AC3E}">
        <p14:creationId xmlns:p14="http://schemas.microsoft.com/office/powerpoint/2010/main" val="30561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What’s practical in terms of frequency?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776"/>
            <a:ext cx="10427208" cy="4540187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than 1 contact may be needed to coordinate service.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frequent contacts may be needed over the course of one or more months to address a crisis. </a:t>
            </a:r>
          </a:p>
        </p:txBody>
      </p:sp>
    </p:spTree>
    <p:extLst>
      <p:ext uri="{BB962C8B-B14F-4D97-AF65-F5344CB8AC3E}">
        <p14:creationId xmlns:p14="http://schemas.microsoft.com/office/powerpoint/2010/main" val="1486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2771662"/>
          </a:xfrm>
        </p:spPr>
        <p:txBody>
          <a:bodyPr>
            <a:normAutofit/>
          </a:bodyPr>
          <a:lstStyle/>
          <a:p>
            <a:r>
              <a:rPr lang="en-GB" sz="5400" b="1" dirty="0">
                <a:latin typeface="Calibri" panose="020F0502020204030204" pitchFamily="34" charset="0"/>
                <a:cs typeface="Calibri" panose="020F0502020204030204" pitchFamily="34" charset="0"/>
              </a:rPr>
              <a:t>Frequent </a:t>
            </a:r>
            <a:r>
              <a:rPr lang="en-GB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endParaRPr lang="en-GB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0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What’s typical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for NYC Well </a:t>
            </a:r>
            <a:r>
              <a:rPr lang="en-US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692384" cy="4713923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79% make 1 contact in a month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13% make 2 contacts in a month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7% make 3-19 contacts in a month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~.2% make 20-49 contacts in a month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&lt;.1% make 50+ contacts in a month</a:t>
            </a:r>
          </a:p>
          <a:p>
            <a:pPr>
              <a:spcBef>
                <a:spcPts val="3600"/>
              </a:spcBef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What’s typical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NYC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Well </a:t>
            </a:r>
            <a:r>
              <a:rPr lang="en-US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contacts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~35% of all contacts are made by someone who contacts us 1 time.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~11% by someone who contacts us 2 times.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~24% by someone who contacts us 3-19 times.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~10% by someone who contacts us 20-49 times.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~20% by someone who contacts us 50+ times.</a:t>
            </a:r>
          </a:p>
          <a:p>
            <a:pPr>
              <a:spcBef>
                <a:spcPts val="3600"/>
              </a:spcBef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600"/>
              </a:spcBef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379579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NYC Well Frequent </a:t>
            </a:r>
            <a:r>
              <a:rPr lang="en-US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Definitions</a:t>
            </a:r>
            <a:endParaRPr lang="en-GB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NYC Well Definition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336"/>
            <a:ext cx="10408920" cy="4631627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If a contact has been previously identified as a frequent caller by a counselor, associate that profile with other phone numbers / IP addresses used on the same day.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If there is no profile use the phone number if available.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If there is no phone number use the IP address.</a:t>
            </a:r>
          </a:p>
        </p:txBody>
      </p:sp>
    </p:spTree>
    <p:extLst>
      <p:ext uri="{BB962C8B-B14F-4D97-AF65-F5344CB8AC3E}">
        <p14:creationId xmlns:p14="http://schemas.microsoft.com/office/powerpoint/2010/main" val="7905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NYC Well Definition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Frequent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488"/>
            <a:ext cx="10515600" cy="455847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Familiar </a:t>
            </a:r>
            <a:r>
              <a:rPr lang="en-US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A contact who is not a service provider and who made 20 or more inbound contacts during a calendar month, across all phone numbers / IP addresses used.</a:t>
            </a:r>
          </a:p>
          <a:p>
            <a:pPr>
              <a:spcBef>
                <a:spcPts val="3600"/>
              </a:spcBef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Frequent </a:t>
            </a:r>
            <a:r>
              <a:rPr lang="en-US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as above but for 50 or more inbound contacts during a calendar month.</a:t>
            </a:r>
          </a:p>
        </p:txBody>
      </p:sp>
    </p:spTree>
    <p:extLst>
      <p:ext uri="{BB962C8B-B14F-4D97-AF65-F5344CB8AC3E}">
        <p14:creationId xmlns:p14="http://schemas.microsoft.com/office/powerpoint/2010/main" val="36495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Validation: One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Frequent Chatter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DCB19C-ED6F-45A0-8C8D-4F36BAA64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8760"/>
            <a:ext cx="9523809" cy="50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Before: Identification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083780E-5ED9-43BA-A4E8-0784541B046F}"/>
              </a:ext>
            </a:extLst>
          </p:cNvPr>
          <p:cNvSpPr txBox="1">
            <a:spLocks/>
          </p:cNvSpPr>
          <p:nvPr/>
        </p:nvSpPr>
        <p:spPr>
          <a:xfrm>
            <a:off x="838200" y="922514"/>
            <a:ext cx="10515600" cy="5176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7,335</a:t>
            </a:r>
            <a:r>
              <a:rPr lang="en-US" sz="9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Contacts</a:t>
            </a:r>
            <a:endParaRPr lang="en-GB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After: Identification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083780E-5ED9-43BA-A4E8-0784541B046F}"/>
              </a:ext>
            </a:extLst>
          </p:cNvPr>
          <p:cNvSpPr txBox="1">
            <a:spLocks/>
          </p:cNvSpPr>
          <p:nvPr/>
        </p:nvSpPr>
        <p:spPr>
          <a:xfrm>
            <a:off x="838200" y="922514"/>
            <a:ext cx="10515600" cy="5149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1"/>
                </a:solidFill>
                <a:latin typeface="Arial Black" panose="020B0A04020102020204" pitchFamily="34" charset="0"/>
                <a:ea typeface="Centra No2 Extrabold" pitchFamily="50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24,653</a:t>
            </a:r>
            <a:r>
              <a:rPr lang="en-US" sz="9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Contacts</a:t>
            </a:r>
            <a:endParaRPr lang="en-GB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271679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Who Are Frequent </a:t>
            </a:r>
            <a:r>
              <a:rPr lang="en-US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 20 Frequent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F58015-5998-4BF8-8C6B-28A2116CD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9888"/>
            <a:ext cx="10591800" cy="51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What’s in a Name?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912"/>
            <a:ext cx="6861048" cy="4595051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Frequent Callers</a:t>
            </a:r>
          </a:p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Repeat Callers</a:t>
            </a:r>
          </a:p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Familiar Callers</a:t>
            </a:r>
          </a:p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Known Callers</a:t>
            </a:r>
          </a:p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High Utilizers</a:t>
            </a:r>
          </a:p>
        </p:txBody>
      </p:sp>
      <p:pic>
        <p:nvPicPr>
          <p:cNvPr id="7" name="Picture 6" descr="Image result for frustrated caller animated">
            <a:extLst>
              <a:ext uri="{FF2B5EF4-FFF2-40B4-BE49-F238E27FC236}">
                <a16:creationId xmlns:a16="http://schemas.microsoft.com/office/drawing/2014/main" xmlns="" id="{ABD9B083-3D71-42AC-B71D-9F223B5D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04" y="2770356"/>
            <a:ext cx="4120896" cy="34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Characteristics of Frequent Contacts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10427208" cy="469563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Abandon and disconnect at higher rates.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Contacts tend to be shorter.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Slightly more likely to endorse: Stress, Anxiety, Relationship Problems and Difficulty with Sleep.</a:t>
            </a:r>
          </a:p>
          <a:p>
            <a:pPr>
              <a:spcBef>
                <a:spcPts val="3600"/>
              </a:spcBef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likely to have had prior treatment.</a:t>
            </a:r>
          </a:p>
        </p:txBody>
      </p:sp>
    </p:spTree>
    <p:extLst>
      <p:ext uri="{BB962C8B-B14F-4D97-AF65-F5344CB8AC3E}">
        <p14:creationId xmlns:p14="http://schemas.microsoft.com/office/powerpoint/2010/main" val="27072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308255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Changing How We Look at Volume</a:t>
            </a:r>
            <a:endParaRPr lang="en-GB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Before: View of Contact Volume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ED8076-DE13-485C-8C70-119D333DB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4896"/>
            <a:ext cx="10515600" cy="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After: View of Contact Volume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372680-57B6-4B14-BC75-E4011E94E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55" y="1440888"/>
            <a:ext cx="9523809" cy="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After: View w/ Frequent Chatter Removed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48A4C3-C451-4D00-811C-FC8B6A5F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9905"/>
            <a:ext cx="9523809" cy="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Volume with/without Frequent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Chatter Removed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48A4C3-C451-4D00-811C-FC8B6A5F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3"/>
          <a:stretch/>
        </p:blipFill>
        <p:spPr>
          <a:xfrm>
            <a:off x="838200" y="3813048"/>
            <a:ext cx="10515600" cy="304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372680-57B6-4B14-BC75-E4011E94E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44"/>
          <a:stretch/>
        </p:blipFill>
        <p:spPr>
          <a:xfrm>
            <a:off x="838200" y="1107546"/>
            <a:ext cx="10515600" cy="27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2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 of Data-Driven Tracking and Reporting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713923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Identify service gaps for high need individuals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 them to the right services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 impact of service on high need individuals </a:t>
            </a:r>
            <a:r>
              <a:rPr lang="en-US" sz="2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the general public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KNOW YOUR VALUE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Validate staff experience and provide management activities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better.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We Recommend…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60"/>
            <a:ext cx="10515600" cy="4668203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Don’t be afraid of data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it work for you</a:t>
            </a:r>
          </a:p>
          <a:p>
            <a:pPr>
              <a:spcBef>
                <a:spcPts val="3600"/>
              </a:spcBef>
            </a:pPr>
            <a:r>
              <a:rPr lang="en-US" sz="2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 IT and clinical/program teams</a:t>
            </a:r>
          </a:p>
          <a:p>
            <a:pPr>
              <a:spcBef>
                <a:spcPts val="3600"/>
              </a:spcBef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Collaborate and problem-solve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30825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Questions?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7992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3;p13"/>
          <p:cNvSpPr txBox="1">
            <a:spLocks noGrp="1"/>
          </p:cNvSpPr>
          <p:nvPr>
            <p:ph type="subTitle" idx="4294967295"/>
          </p:nvPr>
        </p:nvSpPr>
        <p:spPr>
          <a:xfrm>
            <a:off x="3165449" y="697898"/>
            <a:ext cx="5561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85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Sean Murphy, PhD</a:t>
            </a:r>
            <a:endParaRPr sz="4800" b="1">
              <a:solidFill>
                <a:srgbClr val="2185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94;p13"/>
          <p:cNvSpPr txBox="1">
            <a:spLocks noGrp="1"/>
          </p:cNvSpPr>
          <p:nvPr>
            <p:ph type="body" idx="4294967295"/>
          </p:nvPr>
        </p:nvSpPr>
        <p:spPr>
          <a:xfrm>
            <a:off x="3165449" y="1642448"/>
            <a:ext cx="5561100" cy="14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 and Analytics Consultant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Vibrant Emotional Health</a:t>
            </a:r>
            <a:b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smurphy@vibrant.org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95;p13"/>
          <p:cNvSpPr txBox="1">
            <a:spLocks/>
          </p:cNvSpPr>
          <p:nvPr/>
        </p:nvSpPr>
        <p:spPr>
          <a:xfrm>
            <a:off x="10729999" y="6440100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39</a:t>
            </a:fld>
            <a:endParaRPr lang="e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96;p13"/>
          <p:cNvSpPr txBox="1">
            <a:spLocks noGrp="1"/>
          </p:cNvSpPr>
          <p:nvPr>
            <p:ph type="subTitle" idx="4294967295"/>
          </p:nvPr>
        </p:nvSpPr>
        <p:spPr>
          <a:xfrm>
            <a:off x="3165449" y="3318273"/>
            <a:ext cx="5561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185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Anitha Iyer, PhD</a:t>
            </a:r>
            <a:endParaRPr sz="4800" b="1">
              <a:solidFill>
                <a:srgbClr val="2185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97;p13"/>
          <p:cNvSpPr txBox="1">
            <a:spLocks noGrp="1"/>
          </p:cNvSpPr>
          <p:nvPr>
            <p:ph type="body" idx="4294967295"/>
          </p:nvPr>
        </p:nvSpPr>
        <p:spPr>
          <a:xfrm>
            <a:off x="3165449" y="4262823"/>
            <a:ext cx="5561100" cy="14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Calibri" panose="020F0502020204030204" pitchFamily="34" charset="0"/>
                <a:cs typeface="Calibri" panose="020F0502020204030204" pitchFamily="34" charset="0"/>
              </a:rPr>
              <a:t>Chief Clinical Officer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Calibri" panose="020F0502020204030204" pitchFamily="34" charset="0"/>
                <a:cs typeface="Calibri" panose="020F0502020204030204" pitchFamily="34" charset="0"/>
              </a:rPr>
              <a:t>Vice President, Crisis and Behavioral Health Technologies</a:t>
            </a:r>
            <a:br>
              <a:rPr lang="en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2400">
                <a:latin typeface="Calibri" panose="020F0502020204030204" pitchFamily="34" charset="0"/>
                <a:cs typeface="Calibri" panose="020F0502020204030204" pitchFamily="34" charset="0"/>
              </a:rPr>
              <a:t>Vibrant Emotional Health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Calibri" panose="020F0502020204030204" pitchFamily="34" charset="0"/>
                <a:cs typeface="Calibri" panose="020F0502020204030204" pitchFamily="34" charset="0"/>
              </a:rPr>
              <a:t>aiyer@vibrant.org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oogle Shape;9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6549" y="3524410"/>
            <a:ext cx="2666875" cy="333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6549" y="697898"/>
            <a:ext cx="2666875" cy="26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4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40A87-41AF-469D-AB23-FE8DAF3C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Frequent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CC69BC-BEBD-41B4-B78E-82BDD341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079736" cy="4622483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Seek help regularly but do not always have an immediate crisis</a:t>
            </a:r>
          </a:p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Challenge the conventional crisis model of care</a:t>
            </a:r>
          </a:p>
          <a:p>
            <a:pPr>
              <a:spcBef>
                <a:spcPts val="3600"/>
              </a:spcBef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Take time to respond to. </a:t>
            </a:r>
          </a:p>
        </p:txBody>
      </p:sp>
    </p:spTree>
    <p:extLst>
      <p:ext uri="{BB962C8B-B14F-4D97-AF65-F5344CB8AC3E}">
        <p14:creationId xmlns:p14="http://schemas.microsoft.com/office/powerpoint/2010/main" val="21716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result for healthcare high utilizers">
            <a:extLst>
              <a:ext uri="{FF2B5EF4-FFF2-40B4-BE49-F238E27FC236}">
                <a16:creationId xmlns:a16="http://schemas.microsoft.com/office/drawing/2014/main" xmlns="" id="{E24F7FA2-E9CF-478C-8E9B-670E35B2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" y="603466"/>
            <a:ext cx="10543032" cy="56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7A15F-1E1C-499C-A92E-0DD6A5ADB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42" y="922514"/>
            <a:ext cx="7132278" cy="422555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A few frequent </a:t>
            </a:r>
            <a:r>
              <a:rPr lang="en-US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contacters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 can account for a large proportion of calls. </a:t>
            </a:r>
            <a:endParaRPr lang="en-GB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4;p17">
            <a:extLst>
              <a:ext uri="{FF2B5EF4-FFF2-40B4-BE49-F238E27FC236}">
                <a16:creationId xmlns:a16="http://schemas.microsoft.com/office/drawing/2014/main" xmlns="" id="{0910B4B7-8A36-450A-B476-D7455C22A41D}"/>
              </a:ext>
            </a:extLst>
          </p:cNvPr>
          <p:cNvSpPr txBox="1">
            <a:spLocks/>
          </p:cNvSpPr>
          <p:nvPr/>
        </p:nvSpPr>
        <p:spPr>
          <a:xfrm>
            <a:off x="940500" y="711600"/>
            <a:ext cx="7517700" cy="1042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>
                <a:solidFill>
                  <a:srgbClr val="FF9715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3% of Callers  60% of Calls</a:t>
            </a:r>
          </a:p>
        </p:txBody>
      </p:sp>
      <p:sp>
        <p:nvSpPr>
          <p:cNvPr id="4" name="Google Shape;125;p17">
            <a:extLst>
              <a:ext uri="{FF2B5EF4-FFF2-40B4-BE49-F238E27FC236}">
                <a16:creationId xmlns:a16="http://schemas.microsoft.com/office/drawing/2014/main" xmlns="" id="{45FA2270-7C2A-4FB4-AFFE-3249C1F81F17}"/>
              </a:ext>
            </a:extLst>
          </p:cNvPr>
          <p:cNvSpPr txBox="1">
            <a:spLocks/>
          </p:cNvSpPr>
          <p:nvPr/>
        </p:nvSpPr>
        <p:spPr>
          <a:xfrm>
            <a:off x="940500" y="1729346"/>
            <a:ext cx="7517700" cy="61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Spittal et al. (2015)</a:t>
            </a:r>
          </a:p>
        </p:txBody>
      </p:sp>
      <p:sp>
        <p:nvSpPr>
          <p:cNvPr id="5" name="Google Shape;126;p17">
            <a:extLst>
              <a:ext uri="{FF2B5EF4-FFF2-40B4-BE49-F238E27FC236}">
                <a16:creationId xmlns:a16="http://schemas.microsoft.com/office/drawing/2014/main" xmlns="" id="{8848A1F2-E35B-40DA-9989-A18167ED05CB}"/>
              </a:ext>
            </a:extLst>
          </p:cNvPr>
          <p:cNvSpPr txBox="1">
            <a:spLocks/>
          </p:cNvSpPr>
          <p:nvPr/>
        </p:nvSpPr>
        <p:spPr>
          <a:xfrm>
            <a:off x="940500" y="4521601"/>
            <a:ext cx="7517700" cy="1042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>
                <a:solidFill>
                  <a:srgbClr val="7ECEFD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14% of Callers 35% of Calls</a:t>
            </a:r>
          </a:p>
        </p:txBody>
      </p:sp>
      <p:sp>
        <p:nvSpPr>
          <p:cNvPr id="6" name="Google Shape;127;p17">
            <a:extLst>
              <a:ext uri="{FF2B5EF4-FFF2-40B4-BE49-F238E27FC236}">
                <a16:creationId xmlns:a16="http://schemas.microsoft.com/office/drawing/2014/main" xmlns="" id="{D7C52714-79D6-44B0-9D96-2ADC773B307D}"/>
              </a:ext>
            </a:extLst>
          </p:cNvPr>
          <p:cNvSpPr txBox="1">
            <a:spLocks/>
          </p:cNvSpPr>
          <p:nvPr/>
        </p:nvSpPr>
        <p:spPr>
          <a:xfrm>
            <a:off x="940500" y="5539350"/>
            <a:ext cx="7517700" cy="61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Burgess et al. (2008)</a:t>
            </a:r>
          </a:p>
        </p:txBody>
      </p:sp>
      <p:sp>
        <p:nvSpPr>
          <p:cNvPr id="7" name="Google Shape;128;p17">
            <a:extLst>
              <a:ext uri="{FF2B5EF4-FFF2-40B4-BE49-F238E27FC236}">
                <a16:creationId xmlns:a16="http://schemas.microsoft.com/office/drawing/2014/main" xmlns="" id="{B2A4E459-F842-400B-B30E-5AD6B64F0BD1}"/>
              </a:ext>
            </a:extLst>
          </p:cNvPr>
          <p:cNvSpPr txBox="1">
            <a:spLocks/>
          </p:cNvSpPr>
          <p:nvPr/>
        </p:nvSpPr>
        <p:spPr>
          <a:xfrm>
            <a:off x="940500" y="2616600"/>
            <a:ext cx="7517700" cy="1042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>
                <a:solidFill>
                  <a:srgbClr val="F2025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1% of Callers 25% of Calls</a:t>
            </a:r>
          </a:p>
        </p:txBody>
      </p:sp>
      <p:sp>
        <p:nvSpPr>
          <p:cNvPr id="9" name="Google Shape;129;p17">
            <a:extLst>
              <a:ext uri="{FF2B5EF4-FFF2-40B4-BE49-F238E27FC236}">
                <a16:creationId xmlns:a16="http://schemas.microsoft.com/office/drawing/2014/main" xmlns="" id="{73157347-C466-4ED1-9DE9-04D3C0CE1295}"/>
              </a:ext>
            </a:extLst>
          </p:cNvPr>
          <p:cNvSpPr txBox="1">
            <a:spLocks/>
          </p:cNvSpPr>
          <p:nvPr/>
        </p:nvSpPr>
        <p:spPr>
          <a:xfrm>
            <a:off x="940500" y="3634348"/>
            <a:ext cx="7517700" cy="617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Speer (1971)</a:t>
            </a:r>
          </a:p>
        </p:txBody>
      </p:sp>
      <p:sp>
        <p:nvSpPr>
          <p:cNvPr id="10" name="Google Shape;130;p17">
            <a:extLst>
              <a:ext uri="{FF2B5EF4-FFF2-40B4-BE49-F238E27FC236}">
                <a16:creationId xmlns:a16="http://schemas.microsoft.com/office/drawing/2014/main" xmlns="" id="{0E98AA87-216C-4D9D-B9DD-5CE1939C384E}"/>
              </a:ext>
            </a:extLst>
          </p:cNvPr>
          <p:cNvSpPr/>
          <p:nvPr/>
        </p:nvSpPr>
        <p:spPr>
          <a:xfrm>
            <a:off x="0" y="862500"/>
            <a:ext cx="940500" cy="8916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31;p17">
            <a:extLst>
              <a:ext uri="{FF2B5EF4-FFF2-40B4-BE49-F238E27FC236}">
                <a16:creationId xmlns:a16="http://schemas.microsoft.com/office/drawing/2014/main" xmlns="" id="{1090657C-073C-4860-A52B-29E66268B082}"/>
              </a:ext>
            </a:extLst>
          </p:cNvPr>
          <p:cNvSpPr/>
          <p:nvPr/>
        </p:nvSpPr>
        <p:spPr>
          <a:xfrm>
            <a:off x="0" y="2767500"/>
            <a:ext cx="940500" cy="8916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32;p17">
            <a:extLst>
              <a:ext uri="{FF2B5EF4-FFF2-40B4-BE49-F238E27FC236}">
                <a16:creationId xmlns:a16="http://schemas.microsoft.com/office/drawing/2014/main" xmlns="" id="{947A748E-AC4D-4C3E-A3FA-E6CFD5B0E2EF}"/>
              </a:ext>
            </a:extLst>
          </p:cNvPr>
          <p:cNvSpPr/>
          <p:nvPr/>
        </p:nvSpPr>
        <p:spPr>
          <a:xfrm>
            <a:off x="0" y="4672500"/>
            <a:ext cx="940500" cy="8916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Image result for frustrated caller animated">
            <a:extLst>
              <a:ext uri="{FF2B5EF4-FFF2-40B4-BE49-F238E27FC236}">
                <a16:creationId xmlns:a16="http://schemas.microsoft.com/office/drawing/2014/main" xmlns="" id="{48F17791-6FE8-42F1-8A2B-F43B7383A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563520"/>
            <a:ext cx="10460735" cy="57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frustrated caller animated">
            <a:extLst>
              <a:ext uri="{FF2B5EF4-FFF2-40B4-BE49-F238E27FC236}">
                <a16:creationId xmlns:a16="http://schemas.microsoft.com/office/drawing/2014/main" xmlns="" id="{082B8316-D61B-4033-803A-CDA9C02E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" y="594360"/>
            <a:ext cx="10533888" cy="604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!brant">
      <a:dk1>
        <a:srgbClr val="003349"/>
      </a:dk1>
      <a:lt1>
        <a:sysClr val="window" lastClr="FFFFFF"/>
      </a:lt1>
      <a:dk2>
        <a:srgbClr val="003349"/>
      </a:dk2>
      <a:lt2>
        <a:srgbClr val="F2F2F2"/>
      </a:lt2>
      <a:accent1>
        <a:srgbClr val="4684FF"/>
      </a:accent1>
      <a:accent2>
        <a:srgbClr val="C1ED0C"/>
      </a:accent2>
      <a:accent3>
        <a:srgbClr val="963BFF"/>
      </a:accent3>
      <a:accent4>
        <a:srgbClr val="00EBAA"/>
      </a:accent4>
      <a:accent5>
        <a:srgbClr val="FF4B55"/>
      </a:accent5>
      <a:accent6>
        <a:srgbClr val="003349"/>
      </a:accent6>
      <a:hlink>
        <a:srgbClr val="C1ED0C"/>
      </a:hlink>
      <a:folHlink>
        <a:srgbClr val="4684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787</Words>
  <Application>Microsoft Office PowerPoint</Application>
  <PresentationFormat>Widescreen</PresentationFormat>
  <Paragraphs>125</Paragraphs>
  <Slides>39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Calibri</vt:lpstr>
      <vt:lpstr>Centra No2 Extrabold</vt:lpstr>
      <vt:lpstr>Centra No2 Light</vt:lpstr>
      <vt:lpstr>Centra No2 Medium</vt:lpstr>
      <vt:lpstr>Lato</vt:lpstr>
      <vt:lpstr>Office Theme</vt:lpstr>
      <vt:lpstr>PowerPoint Presentation</vt:lpstr>
      <vt:lpstr>Frequent Contacters</vt:lpstr>
      <vt:lpstr>What’s in a Name?</vt:lpstr>
      <vt:lpstr>Frequent Contacters…</vt:lpstr>
      <vt:lpstr>PowerPoint Presentation</vt:lpstr>
      <vt:lpstr>A few frequent contacters can account for a large proportion of calls. </vt:lpstr>
      <vt:lpstr>PowerPoint Presentation</vt:lpstr>
      <vt:lpstr>PowerPoint Presentation</vt:lpstr>
      <vt:lpstr>PowerPoint Presentation</vt:lpstr>
      <vt:lpstr>PowerPoint Presentation</vt:lpstr>
      <vt:lpstr>What to do?</vt:lpstr>
      <vt:lpstr>PowerPoint Presentation</vt:lpstr>
      <vt:lpstr>Operational and Analytic Strategy</vt:lpstr>
      <vt:lpstr>Identifying Frequent Contacters</vt:lpstr>
      <vt:lpstr>Definitions of Caller Vary</vt:lpstr>
      <vt:lpstr>Limitations of Only Using Phone Number</vt:lpstr>
      <vt:lpstr>Advantages of Using a Profile</vt:lpstr>
      <vt:lpstr>Definitions of Frequent Vary</vt:lpstr>
      <vt:lpstr>What’s practical in terms of frequency?</vt:lpstr>
      <vt:lpstr>What’s typical for NYC Well contacters?</vt:lpstr>
      <vt:lpstr>What’s typical for NYC Well contacts?</vt:lpstr>
      <vt:lpstr>NYC Well Frequent Contacter Definitions</vt:lpstr>
      <vt:lpstr>NYC Well Definition of Contact</vt:lpstr>
      <vt:lpstr>NYC Well Definition of Frequent</vt:lpstr>
      <vt:lpstr>Validation: One Very Frequent Chatter</vt:lpstr>
      <vt:lpstr>Before: Identification</vt:lpstr>
      <vt:lpstr>After: Identification</vt:lpstr>
      <vt:lpstr>Who Are Frequent Contacters?</vt:lpstr>
      <vt:lpstr>Top 20 Frequent Contacters</vt:lpstr>
      <vt:lpstr>Characteristics of Frequent Contacts</vt:lpstr>
      <vt:lpstr>Changing How We Look at Volume</vt:lpstr>
      <vt:lpstr>Before: View of Contact Volume</vt:lpstr>
      <vt:lpstr>After: View of Contact Volume</vt:lpstr>
      <vt:lpstr>After: View w/ Frequent Chatter Removed</vt:lpstr>
      <vt:lpstr>Volume with/without Frequent Chatter Removed</vt:lpstr>
      <vt:lpstr>Value of Data-Driven Tracking and Reporting</vt:lpstr>
      <vt:lpstr>We Recommend…</vt:lpstr>
      <vt:lpstr>Questions?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Placeholder</dc:title>
  <dc:creator>Joanna Doyle</dc:creator>
  <cp:lastModifiedBy>Anitha Iyer</cp:lastModifiedBy>
  <cp:revision>68</cp:revision>
  <dcterms:created xsi:type="dcterms:W3CDTF">2018-09-02T11:30:09Z</dcterms:created>
  <dcterms:modified xsi:type="dcterms:W3CDTF">2018-10-19T14:00:15Z</dcterms:modified>
</cp:coreProperties>
</file>